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89" r:id="rId3"/>
    <p:sldId id="259" r:id="rId4"/>
    <p:sldId id="293" r:id="rId5"/>
    <p:sldId id="268" r:id="rId6"/>
    <p:sldId id="260" r:id="rId7"/>
    <p:sldId id="261" r:id="rId8"/>
    <p:sldId id="263" r:id="rId9"/>
    <p:sldId id="290" r:id="rId10"/>
    <p:sldId id="295" r:id="rId11"/>
    <p:sldId id="262" r:id="rId12"/>
    <p:sldId id="269" r:id="rId13"/>
    <p:sldId id="297" r:id="rId14"/>
    <p:sldId id="285" r:id="rId15"/>
    <p:sldId id="298" r:id="rId16"/>
    <p:sldId id="271"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109" autoAdjust="0"/>
    <p:restoredTop sz="86433" autoAdjust="0"/>
  </p:normalViewPr>
  <p:slideViewPr>
    <p:cSldViewPr snapToGrid="0">
      <p:cViewPr varScale="1">
        <p:scale>
          <a:sx n="59" d="100"/>
          <a:sy n="59" d="100"/>
        </p:scale>
        <p:origin x="80" y="3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EDB08-1123-4CFC-90D6-27A69D0F15D7}" type="datetimeFigureOut">
              <a:rPr lang="en-US" smtClean="0"/>
              <a:t>9/26/2016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7A0BA-CEA0-45D7-BFAB-6FCF5EBF4F12}" type="slidenum">
              <a:rPr lang="en-US" smtClean="0"/>
              <a:t>‹#›</a:t>
            </a:fld>
            <a:endParaRPr lang="en-US"/>
          </a:p>
        </p:txBody>
      </p:sp>
    </p:spTree>
    <p:extLst>
      <p:ext uri="{BB962C8B-B14F-4D97-AF65-F5344CB8AC3E}">
        <p14:creationId xmlns:p14="http://schemas.microsoft.com/office/powerpoint/2010/main" val="420899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members</a:t>
            </a:r>
            <a:r>
              <a:rPr lang="en-US" baseline="0" dirty="0" smtClean="0"/>
              <a:t> for attending convention. WWE ARE MOST EFFECTIVE WHEN WE WORK TOGETHER. Yesterday’s presentations by various team members is a perfect example. </a:t>
            </a:r>
          </a:p>
          <a:p>
            <a:r>
              <a:rPr lang="en-US" baseline="0" dirty="0" smtClean="0"/>
              <a:t>As members – you are the engine that drives NWSEO – we say it again and again – NWSEO is not the President  - or leadership – it’s you. So thank you for being here. I hope you are enjoying the weekend.</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1</a:t>
            </a:fld>
            <a:endParaRPr lang="en-US"/>
          </a:p>
        </p:txBody>
      </p:sp>
    </p:spTree>
    <p:extLst>
      <p:ext uri="{BB962C8B-B14F-4D97-AF65-F5344CB8AC3E}">
        <p14:creationId xmlns:p14="http://schemas.microsoft.com/office/powerpoint/2010/main" val="3980395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hear</a:t>
            </a:r>
            <a:r>
              <a:rPr lang="en-US" baseline="0" dirty="0" smtClean="0"/>
              <a:t> t</a:t>
            </a:r>
            <a:r>
              <a:rPr lang="en-US" dirty="0" smtClean="0"/>
              <a:t>o help you. If we ask you to</a:t>
            </a:r>
            <a:r>
              <a:rPr lang="en-US" baseline="0" dirty="0" smtClean="0"/>
              <a:t> send the news release to your local TV </a:t>
            </a:r>
            <a:r>
              <a:rPr lang="en-US" baseline="0" dirty="0" err="1" smtClean="0"/>
              <a:t>wx</a:t>
            </a:r>
            <a:r>
              <a:rPr lang="en-US" baseline="0" dirty="0" smtClean="0"/>
              <a:t> forecasters and you want to talk with me first… I’m just an email or phone call away. </a:t>
            </a:r>
            <a:r>
              <a:rPr lang="en-US" dirty="0" smtClean="0"/>
              <a:t> </a:t>
            </a:r>
          </a:p>
          <a:p>
            <a:r>
              <a:rPr lang="en-US" dirty="0" smtClean="0"/>
              <a:t>A</a:t>
            </a:r>
            <a:r>
              <a:rPr lang="en-US" baseline="0" dirty="0" smtClean="0"/>
              <a:t> lot of times, the media will call me first and ask me to find someone at the WFO – I will usually talk with them to get an idea of the questions they are going to ask – to help you prepare. Pre-Interview. Also, I may feed them information that will assist the story.</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11</a:t>
            </a:fld>
            <a:endParaRPr lang="en-US"/>
          </a:p>
        </p:txBody>
      </p:sp>
    </p:spTree>
    <p:extLst>
      <p:ext uri="{BB962C8B-B14F-4D97-AF65-F5344CB8AC3E}">
        <p14:creationId xmlns:p14="http://schemas.microsoft.com/office/powerpoint/2010/main" val="99282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a:t>
            </a:r>
            <a:r>
              <a:rPr lang="en-US" baseline="0" dirty="0" smtClean="0"/>
              <a:t> TOP RECRUITERS</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16</a:t>
            </a:fld>
            <a:endParaRPr lang="en-US"/>
          </a:p>
        </p:txBody>
      </p:sp>
    </p:spTree>
    <p:extLst>
      <p:ext uri="{BB962C8B-B14F-4D97-AF65-F5344CB8AC3E}">
        <p14:creationId xmlns:p14="http://schemas.microsoft.com/office/powerpoint/2010/main" val="62710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able to build good relationships with journalists. I</a:t>
            </a:r>
            <a:r>
              <a:rPr lang="en-US" baseline="0" dirty="0" smtClean="0"/>
              <a:t>’d like to continue the momentum. $3-5K media lists/distribution services, News feed PR Newswire, Best results are our homegrown. In the upload – you have a media list. We’ve done well – because your NWS and everyone is </a:t>
            </a:r>
            <a:r>
              <a:rPr lang="en-US" baseline="0" dirty="0" err="1" smtClean="0"/>
              <a:t>intereste</a:t>
            </a:r>
            <a:r>
              <a:rPr lang="en-US" baseline="0" dirty="0" smtClean="0"/>
              <a:t>. Think how much better we could do if everyone completed this list. If you could add local media and email it to me - </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2</a:t>
            </a:fld>
            <a:endParaRPr lang="en-US"/>
          </a:p>
        </p:txBody>
      </p:sp>
    </p:spTree>
    <p:extLst>
      <p:ext uri="{BB962C8B-B14F-4D97-AF65-F5344CB8AC3E}">
        <p14:creationId xmlns:p14="http://schemas.microsoft.com/office/powerpoint/2010/main" val="170905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our strategic goal? Impact we want to make? Target audience? /decision</a:t>
            </a:r>
            <a:r>
              <a:rPr lang="en-US" baseline="0" dirty="0" smtClean="0"/>
              <a:t> makers in Congress/NWS</a:t>
            </a:r>
            <a:endParaRPr lang="en-US" dirty="0" smtClean="0"/>
          </a:p>
          <a:p>
            <a:r>
              <a:rPr lang="en-US" dirty="0" smtClean="0"/>
              <a:t>Before we send a Four Winds or post something on the website = we discuss who is going to see it. Informing our members</a:t>
            </a:r>
            <a:r>
              <a:rPr lang="en-US" baseline="0" dirty="0" smtClean="0"/>
              <a:t> is always our top priority – but we also work with the constraints that publishing information could jeopardize negotiations. The website is public – We are very aware that members of Congress and NWS management reads it. </a:t>
            </a:r>
          </a:p>
          <a:p>
            <a:r>
              <a:rPr lang="en-US" baseline="0" dirty="0" smtClean="0"/>
              <a:t>FB – while the page is supposed to be private, we are aware that management has seen posts that were copied and emailed to them. So, even when we post on FB – we have that in mind. </a:t>
            </a:r>
          </a:p>
          <a:p>
            <a:endParaRPr lang="en-US" baseline="0" dirty="0" smtClean="0"/>
          </a:p>
          <a:p>
            <a:r>
              <a:rPr lang="en-US" baseline="0" dirty="0" smtClean="0"/>
              <a:t>Journalists  - we are on a first </a:t>
            </a:r>
            <a:r>
              <a:rPr lang="en-US" baseline="0" dirty="0" err="1" smtClean="0"/>
              <a:t>nae</a:t>
            </a:r>
            <a:r>
              <a:rPr lang="en-US" baseline="0" dirty="0" smtClean="0"/>
              <a:t> basis with many journalists from national publications.</a:t>
            </a:r>
          </a:p>
        </p:txBody>
      </p:sp>
      <p:sp>
        <p:nvSpPr>
          <p:cNvPr id="4" name="Slide Number Placeholder 3"/>
          <p:cNvSpPr>
            <a:spLocks noGrp="1"/>
          </p:cNvSpPr>
          <p:nvPr>
            <p:ph type="sldNum" sz="quarter" idx="10"/>
          </p:nvPr>
        </p:nvSpPr>
        <p:spPr/>
        <p:txBody>
          <a:bodyPr/>
          <a:lstStyle/>
          <a:p>
            <a:fld id="{5407A0BA-CEA0-45D7-BFAB-6FCF5EBF4F12}" type="slidenum">
              <a:rPr lang="en-US" smtClean="0"/>
              <a:t>3</a:t>
            </a:fld>
            <a:endParaRPr lang="en-US"/>
          </a:p>
        </p:txBody>
      </p:sp>
    </p:spTree>
    <p:extLst>
      <p:ext uri="{BB962C8B-B14F-4D97-AF65-F5344CB8AC3E}">
        <p14:creationId xmlns:p14="http://schemas.microsoft.com/office/powerpoint/2010/main" val="80728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WITH GINO IZZI</a:t>
            </a:r>
            <a:r>
              <a:rPr lang="en-US" baseline="0" dirty="0" smtClean="0"/>
              <a:t> STEWARD AT ROMEOVILLE/CHICAGO WFO – GOLDEN TRIANGLE – HIRN’S WORK WITH CONGRESSMAN DAN LIPINSKI- IL</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4</a:t>
            </a:fld>
            <a:endParaRPr lang="en-US"/>
          </a:p>
        </p:txBody>
      </p:sp>
    </p:spTree>
    <p:extLst>
      <p:ext uri="{BB962C8B-B14F-4D97-AF65-F5344CB8AC3E}">
        <p14:creationId xmlns:p14="http://schemas.microsoft.com/office/powerpoint/2010/main" val="94128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NWSEO – Active support is crucial</a:t>
            </a:r>
            <a:r>
              <a:rPr lang="en-US" baseline="0" dirty="0" smtClean="0"/>
              <a:t> to successful media relations.</a:t>
            </a:r>
          </a:p>
          <a:p>
            <a:r>
              <a:rPr lang="en-US" baseline="0" dirty="0" smtClean="0"/>
              <a:t>We have the unique advantage of having stewards in all parts of the country.  When we speak with one voice – we can achieve great things.</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5</a:t>
            </a:fld>
            <a:endParaRPr lang="en-US"/>
          </a:p>
        </p:txBody>
      </p:sp>
    </p:spTree>
    <p:extLst>
      <p:ext uri="{BB962C8B-B14F-4D97-AF65-F5344CB8AC3E}">
        <p14:creationId xmlns:p14="http://schemas.microsoft.com/office/powerpoint/2010/main" val="326239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have our next media campaign, remember…</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6</a:t>
            </a:fld>
            <a:endParaRPr lang="en-US"/>
          </a:p>
        </p:txBody>
      </p:sp>
    </p:spTree>
    <p:extLst>
      <p:ext uri="{BB962C8B-B14F-4D97-AF65-F5344CB8AC3E}">
        <p14:creationId xmlns:p14="http://schemas.microsoft.com/office/powerpoint/2010/main" val="263585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my first questions when talking with a journalist– when do you need this by?</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7</a:t>
            </a:fld>
            <a:endParaRPr lang="en-US"/>
          </a:p>
        </p:txBody>
      </p:sp>
    </p:spTree>
    <p:extLst>
      <p:ext uri="{BB962C8B-B14F-4D97-AF65-F5344CB8AC3E}">
        <p14:creationId xmlns:p14="http://schemas.microsoft.com/office/powerpoint/2010/main" val="360012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STEWARD IS JASON DUNN and BILL PROENZA. </a:t>
            </a:r>
            <a:r>
              <a:rPr lang="en-US" dirty="0" smtClean="0"/>
              <a:t>TALK ABOUT JOE MALONEY AND PB</a:t>
            </a:r>
            <a:r>
              <a:rPr lang="en-US" baseline="0" dirty="0" smtClean="0"/>
              <a:t> POST TOO. </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8</a:t>
            </a:fld>
            <a:endParaRPr lang="en-US"/>
          </a:p>
        </p:txBody>
      </p:sp>
    </p:spTree>
    <p:extLst>
      <p:ext uri="{BB962C8B-B14F-4D97-AF65-F5344CB8AC3E}">
        <p14:creationId xmlns:p14="http://schemas.microsoft.com/office/powerpoint/2010/main" val="153106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a:t>
            </a:r>
            <a:r>
              <a:rPr lang="en-US" baseline="0" dirty="0" smtClean="0"/>
              <a:t> VISIT TO TAE – VACANCIES – GAO REPORT – DOUG MCDONNEL – SENT THEM TO MIAMI, PHILLY, ELDO, TALLAHASSEE –HIGHLIGHT HURRICANE SEASON (WORK WITH MIC AND MARK WOOL)</a:t>
            </a:r>
          </a:p>
          <a:p>
            <a:r>
              <a:rPr lang="en-US" baseline="0" dirty="0" smtClean="0"/>
              <a:t> MET WITH GRAHAM IN HER OFFICE – GAO – KELLY’S STORY</a:t>
            </a:r>
            <a:endParaRPr lang="en-US" dirty="0"/>
          </a:p>
        </p:txBody>
      </p:sp>
      <p:sp>
        <p:nvSpPr>
          <p:cNvPr id="4" name="Slide Number Placeholder 3"/>
          <p:cNvSpPr>
            <a:spLocks noGrp="1"/>
          </p:cNvSpPr>
          <p:nvPr>
            <p:ph type="sldNum" sz="quarter" idx="10"/>
          </p:nvPr>
        </p:nvSpPr>
        <p:spPr/>
        <p:txBody>
          <a:bodyPr/>
          <a:lstStyle/>
          <a:p>
            <a:fld id="{5407A0BA-CEA0-45D7-BFAB-6FCF5EBF4F12}" type="slidenum">
              <a:rPr lang="en-US" smtClean="0"/>
              <a:t>10</a:t>
            </a:fld>
            <a:endParaRPr lang="en-US"/>
          </a:p>
        </p:txBody>
      </p:sp>
    </p:spTree>
    <p:extLst>
      <p:ext uri="{BB962C8B-B14F-4D97-AF65-F5344CB8AC3E}">
        <p14:creationId xmlns:p14="http://schemas.microsoft.com/office/powerpoint/2010/main" val="22333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9/26/2016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bcdfw.com/investigations/NBC5-Investigates-Staff-Shortage-Left-NWS-Scrambling-To-Cover-Tornado-Outbreak-363607261.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412" y="1209167"/>
            <a:ext cx="8001000" cy="3091543"/>
          </a:xfrm>
        </p:spPr>
        <p:txBody>
          <a:bodyPr>
            <a:normAutofit/>
          </a:bodyPr>
          <a:lstStyle/>
          <a:p>
            <a:pPr algn="ctr"/>
            <a:r>
              <a:rPr lang="en-US" dirty="0" err="1" smtClean="0">
                <a:solidFill>
                  <a:srgbClr val="FF0000"/>
                </a:solidFill>
              </a:rPr>
              <a:t>nwseo</a:t>
            </a:r>
            <a:r>
              <a:rPr lang="en-US" dirty="0" smtClean="0">
                <a:solidFill>
                  <a:srgbClr val="FF0000"/>
                </a:solidFill>
              </a:rPr>
              <a:t> </a:t>
            </a:r>
            <a:br>
              <a:rPr lang="en-US" dirty="0" smtClean="0">
                <a:solidFill>
                  <a:srgbClr val="FF0000"/>
                </a:solidFill>
              </a:rPr>
            </a:br>
            <a:r>
              <a:rPr lang="en-US" dirty="0" smtClean="0">
                <a:solidFill>
                  <a:srgbClr val="FF0000"/>
                </a:solidFill>
              </a:rPr>
              <a:t>41 years strong – powered by membership</a:t>
            </a:r>
            <a:r>
              <a:rPr lang="en-US" dirty="0" smtClean="0"/>
              <a:t/>
            </a:r>
            <a:br>
              <a:rPr lang="en-US" dirty="0" smtClean="0"/>
            </a:br>
            <a:endParaRPr lang="en-US" dirty="0"/>
          </a:p>
        </p:txBody>
      </p:sp>
      <p:sp>
        <p:nvSpPr>
          <p:cNvPr id="3" name="Subtitle 2"/>
          <p:cNvSpPr>
            <a:spLocks noGrp="1"/>
          </p:cNvSpPr>
          <p:nvPr>
            <p:ph type="subTitle" idx="1"/>
          </p:nvPr>
        </p:nvSpPr>
        <p:spPr>
          <a:xfrm>
            <a:off x="2303462" y="4009618"/>
            <a:ext cx="7200900" cy="1162755"/>
          </a:xfrm>
        </p:spPr>
        <p:txBody>
          <a:bodyPr>
            <a:normAutofit/>
          </a:bodyPr>
          <a:lstStyle/>
          <a:p>
            <a:pPr algn="ctr"/>
            <a:r>
              <a:rPr lang="en-US" sz="3200" dirty="0" smtClean="0">
                <a:solidFill>
                  <a:schemeClr val="tx1"/>
                </a:solidFill>
              </a:rPr>
              <a:t>Communications</a:t>
            </a:r>
            <a:r>
              <a:rPr lang="en-US" sz="3200" dirty="0">
                <a:solidFill>
                  <a:schemeClr val="tx1"/>
                </a:solidFill>
              </a:rPr>
              <a:t> </a:t>
            </a:r>
            <a:r>
              <a:rPr lang="en-US" sz="3200" dirty="0" smtClean="0">
                <a:solidFill>
                  <a:schemeClr val="tx1"/>
                </a:solidFill>
              </a:rPr>
              <a:t>&amp; Recruitment</a:t>
            </a:r>
            <a:endParaRPr lang="en-US" dirty="0"/>
          </a:p>
        </p:txBody>
      </p:sp>
      <p:pic>
        <p:nvPicPr>
          <p:cNvPr id="4" name="Picture 3" descr="C:\Users\Lisa\AppData\Local\Microsoft\Windows\Temporary Internet Files\Content.Outlook\0RA0CXHK\nwseo name.JPG"/>
          <p:cNvPicPr/>
          <p:nvPr/>
        </p:nvPicPr>
        <p:blipFill>
          <a:blip r:embed="rId3">
            <a:extLst>
              <a:ext uri="{28A0092B-C50C-407E-A947-70E740481C1C}">
                <a14:useLocalDpi xmlns:a14="http://schemas.microsoft.com/office/drawing/2010/main" val="0"/>
              </a:ext>
            </a:extLst>
          </a:blip>
          <a:srcRect/>
          <a:stretch>
            <a:fillRect/>
          </a:stretch>
        </p:blipFill>
        <p:spPr bwMode="auto">
          <a:xfrm>
            <a:off x="839096" y="918880"/>
            <a:ext cx="1795616" cy="1901811"/>
          </a:xfrm>
          <a:prstGeom prst="rect">
            <a:avLst/>
          </a:prstGeom>
          <a:noFill/>
          <a:ln>
            <a:noFill/>
          </a:ln>
        </p:spPr>
      </p:pic>
      <p:sp>
        <p:nvSpPr>
          <p:cNvPr id="5" name="TextBox 4"/>
          <p:cNvSpPr txBox="1"/>
          <p:nvPr/>
        </p:nvSpPr>
        <p:spPr>
          <a:xfrm>
            <a:off x="3929414" y="5028036"/>
            <a:ext cx="4474359" cy="830997"/>
          </a:xfrm>
          <a:prstGeom prst="rect">
            <a:avLst/>
          </a:prstGeom>
          <a:noFill/>
        </p:spPr>
        <p:txBody>
          <a:bodyPr wrap="square" rtlCol="0">
            <a:spAutoFit/>
          </a:bodyPr>
          <a:lstStyle/>
          <a:p>
            <a:pPr algn="ctr"/>
            <a:r>
              <a:rPr lang="en-US" sz="2400" dirty="0" smtClean="0"/>
              <a:t>Lisa Luciani</a:t>
            </a:r>
            <a:br>
              <a:rPr lang="en-US" sz="2400" dirty="0" smtClean="0"/>
            </a:br>
            <a:r>
              <a:rPr lang="en-US" sz="2400" dirty="0" smtClean="0"/>
              <a:t> NWSEO Executive Director</a:t>
            </a:r>
            <a:endParaRPr lang="en-US" sz="2400" dirty="0"/>
          </a:p>
        </p:txBody>
      </p:sp>
    </p:spTree>
    <p:extLst>
      <p:ext uri="{BB962C8B-B14F-4D97-AF65-F5344CB8AC3E}">
        <p14:creationId xmlns:p14="http://schemas.microsoft.com/office/powerpoint/2010/main" val="3565292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4213" y="892881"/>
            <a:ext cx="4937125" cy="3200575"/>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08663" y="848519"/>
            <a:ext cx="4933950" cy="3289300"/>
          </a:xfrm>
        </p:spPr>
      </p:pic>
      <p:sp>
        <p:nvSpPr>
          <p:cNvPr id="8" name="TextBox 7"/>
          <p:cNvSpPr txBox="1"/>
          <p:nvPr/>
        </p:nvSpPr>
        <p:spPr>
          <a:xfrm>
            <a:off x="1329431" y="4479010"/>
            <a:ext cx="9483686" cy="1200329"/>
          </a:xfrm>
          <a:prstGeom prst="rect">
            <a:avLst/>
          </a:prstGeom>
          <a:noFill/>
        </p:spPr>
        <p:txBody>
          <a:bodyPr wrap="none" rtlCol="0">
            <a:spAutoFit/>
          </a:bodyPr>
          <a:lstStyle/>
          <a:p>
            <a:pPr algn="ctr"/>
            <a:r>
              <a:rPr lang="en-US" sz="3600" dirty="0" smtClean="0"/>
              <a:t>Congresswoman Gwen Graham visits TAE</a:t>
            </a:r>
            <a:br>
              <a:rPr lang="en-US" sz="3600" dirty="0" smtClean="0"/>
            </a:br>
            <a:r>
              <a:rPr lang="en-US" sz="3600" dirty="0" smtClean="0"/>
              <a:t>Holds private meeting with NWSEO</a:t>
            </a:r>
            <a:endParaRPr lang="en-US" sz="3600" dirty="0"/>
          </a:p>
        </p:txBody>
      </p:sp>
    </p:spTree>
    <p:extLst>
      <p:ext uri="{BB962C8B-B14F-4D97-AF65-F5344CB8AC3E}">
        <p14:creationId xmlns:p14="http://schemas.microsoft.com/office/powerpoint/2010/main" val="319767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854" y="749911"/>
            <a:ext cx="10822193" cy="4647426"/>
          </a:xfrm>
          <a:prstGeom prst="rect">
            <a:avLst/>
          </a:prstGeom>
        </p:spPr>
        <p:txBody>
          <a:bodyPr wrap="square">
            <a:spAutoFit/>
          </a:bodyPr>
          <a:lstStyle/>
          <a:p>
            <a:endParaRPr lang="en-US" sz="5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r>
              <a:rPr lang="en-US" sz="5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endParaRPr lang="en-US" sz="54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endParaRPr lang="en-US" sz="5400" b="1" dirty="0" smtClean="0">
              <a:latin typeface="Calibri" panose="020F0502020204030204" pitchFamily="34" charset="0"/>
              <a:ea typeface="Calibri" panose="020F0502020204030204" pitchFamily="34" charset="0"/>
              <a:cs typeface="Times New Roman" panose="02020603050405020304" pitchFamily="18" charset="0"/>
            </a:endParaRPr>
          </a:p>
          <a:p>
            <a:r>
              <a:rPr lang="en-US" sz="5400" b="1" dirty="0" smtClean="0">
                <a:latin typeface="Calibri" panose="020F0502020204030204" pitchFamily="34" charset="0"/>
                <a:ea typeface="Calibri" panose="020F0502020204030204" pitchFamily="34" charset="0"/>
                <a:cs typeface="Times New Roman" panose="02020603050405020304" pitchFamily="18" charset="0"/>
              </a:rPr>
              <a:t>		</a:t>
            </a:r>
            <a:r>
              <a:rPr lang="en-US" sz="5400" b="1" dirty="0">
                <a:latin typeface="Calibri" panose="020F0502020204030204" pitchFamily="34" charset="0"/>
                <a:ea typeface="Calibri" panose="020F0502020204030204" pitchFamily="34" charset="0"/>
                <a:cs typeface="Times New Roman" panose="02020603050405020304" pitchFamily="18" charset="0"/>
              </a:rPr>
              <a:t>	</a:t>
            </a:r>
            <a:r>
              <a:rPr lang="en-US" sz="5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We </a:t>
            </a:r>
            <a:r>
              <a:rPr lang="en-US" sz="5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are in this together</a:t>
            </a:r>
            <a:r>
              <a:rPr lang="en-US" sz="5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a:t>
            </a:r>
          </a:p>
          <a:p>
            <a:endParaRPr lang="en-US" sz="4000" b="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4000" b="1" dirty="0" smtClean="0">
                <a:effectLst/>
                <a:latin typeface="Calibri" panose="020F0502020204030204" pitchFamily="34" charset="0"/>
                <a:ea typeface="Calibri" panose="020F0502020204030204" pitchFamily="34" charset="0"/>
                <a:cs typeface="Times New Roman" panose="02020603050405020304" pitchFamily="18" charset="0"/>
              </a:rPr>
              <a:t>We are most effective when we work together.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Users\Lisa\AppData\Local\Microsoft\Windows\Temporary Internet Files\Content.Outlook\0RA0CXHK\NWSEOlogo horizontal.jpg"/>
          <p:cNvPicPr/>
          <p:nvPr/>
        </p:nvPicPr>
        <p:blipFill>
          <a:blip r:embed="rId3">
            <a:extLst>
              <a:ext uri="{28A0092B-C50C-407E-A947-70E740481C1C}">
                <a14:useLocalDpi xmlns:a14="http://schemas.microsoft.com/office/drawing/2010/main" val="0"/>
              </a:ext>
            </a:extLst>
          </a:blip>
          <a:srcRect/>
          <a:stretch>
            <a:fillRect/>
          </a:stretch>
        </p:blipFill>
        <p:spPr bwMode="auto">
          <a:xfrm>
            <a:off x="2387207" y="749911"/>
            <a:ext cx="7094855" cy="1833880"/>
          </a:xfrm>
          <a:prstGeom prst="rect">
            <a:avLst/>
          </a:prstGeom>
          <a:noFill/>
          <a:ln>
            <a:noFill/>
          </a:ln>
        </p:spPr>
      </p:pic>
    </p:spTree>
    <p:extLst>
      <p:ext uri="{BB962C8B-B14F-4D97-AF65-F5344CB8AC3E}">
        <p14:creationId xmlns:p14="http://schemas.microsoft.com/office/powerpoint/2010/main" val="2033057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7602" y="604686"/>
            <a:ext cx="1335140" cy="1091279"/>
          </a:xfrm>
          <a:prstGeom prst="rect">
            <a:avLst/>
          </a:prstGeom>
        </p:spPr>
      </p:pic>
      <p:pic>
        <p:nvPicPr>
          <p:cNvPr id="4" name="Picture 3"/>
          <p:cNvPicPr>
            <a:picLocks noChangeAspect="1"/>
          </p:cNvPicPr>
          <p:nvPr/>
        </p:nvPicPr>
        <p:blipFill>
          <a:blip r:embed="rId3"/>
          <a:stretch>
            <a:fillRect/>
          </a:stretch>
        </p:blipFill>
        <p:spPr>
          <a:xfrm>
            <a:off x="598512" y="3030900"/>
            <a:ext cx="2340091" cy="774594"/>
          </a:xfrm>
          <a:prstGeom prst="rect">
            <a:avLst/>
          </a:prstGeom>
        </p:spPr>
      </p:pic>
      <p:pic>
        <p:nvPicPr>
          <p:cNvPr id="5" name="Picture 4"/>
          <p:cNvPicPr>
            <a:picLocks noChangeAspect="1"/>
          </p:cNvPicPr>
          <p:nvPr/>
        </p:nvPicPr>
        <p:blipFill>
          <a:blip r:embed="rId4"/>
          <a:stretch>
            <a:fillRect/>
          </a:stretch>
        </p:blipFill>
        <p:spPr>
          <a:xfrm>
            <a:off x="7810086" y="2689583"/>
            <a:ext cx="1414395" cy="1408298"/>
          </a:xfrm>
          <a:prstGeom prst="rect">
            <a:avLst/>
          </a:prstGeom>
        </p:spPr>
      </p:pic>
      <p:sp>
        <p:nvSpPr>
          <p:cNvPr id="7" name="Rectangle 6"/>
          <p:cNvSpPr/>
          <p:nvPr/>
        </p:nvSpPr>
        <p:spPr>
          <a:xfrm>
            <a:off x="5902269" y="4390269"/>
            <a:ext cx="4937273" cy="1569660"/>
          </a:xfrm>
          <a:prstGeom prst="rect">
            <a:avLst/>
          </a:prstGeom>
        </p:spPr>
        <p:txBody>
          <a:bodyPr wrap="square">
            <a:spAutoFit/>
          </a:bodyPr>
          <a:lstStyle/>
          <a:p>
            <a:r>
              <a:rPr lang="en-US" sz="3200" dirty="0" smtClean="0"/>
              <a:t>Protect the National Weather Service page</a:t>
            </a:r>
          </a:p>
          <a:p>
            <a:r>
              <a:rPr lang="en-US" sz="3200" dirty="0" smtClean="0"/>
              <a:t>157,213 Likes </a:t>
            </a:r>
            <a:endParaRPr lang="en-US" sz="3200" dirty="0"/>
          </a:p>
        </p:txBody>
      </p:sp>
      <p:sp>
        <p:nvSpPr>
          <p:cNvPr id="9" name="Rectangle 8"/>
          <p:cNvSpPr/>
          <p:nvPr/>
        </p:nvSpPr>
        <p:spPr>
          <a:xfrm>
            <a:off x="447161" y="3805494"/>
            <a:ext cx="4872983" cy="584775"/>
          </a:xfrm>
          <a:prstGeom prst="rect">
            <a:avLst/>
          </a:prstGeom>
        </p:spPr>
        <p:txBody>
          <a:bodyPr wrap="square">
            <a:spAutoFit/>
          </a:bodyPr>
          <a:lstStyle/>
          <a:p>
            <a:r>
              <a:rPr lang="en-US" sz="3200" dirty="0" smtClean="0">
                <a:solidFill>
                  <a:schemeClr val="tx1">
                    <a:lumMod val="75000"/>
                    <a:lumOff val="25000"/>
                  </a:schemeClr>
                </a:solidFill>
              </a:rPr>
              <a:t>854 members </a:t>
            </a:r>
            <a:endParaRPr lang="en-US" sz="3200" dirty="0">
              <a:solidFill>
                <a:schemeClr val="tx1">
                  <a:lumMod val="75000"/>
                  <a:lumOff val="25000"/>
                </a:schemeClr>
              </a:solidFill>
            </a:endParaRPr>
          </a:p>
        </p:txBody>
      </p:sp>
      <p:pic>
        <p:nvPicPr>
          <p:cNvPr id="8" name="Picture 7" descr="four winds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083" y="649531"/>
            <a:ext cx="4736465" cy="1142365"/>
          </a:xfrm>
          <a:prstGeom prst="rect">
            <a:avLst/>
          </a:prstGeom>
          <a:noFill/>
          <a:ln>
            <a:noFill/>
          </a:ln>
        </p:spPr>
      </p:pic>
      <p:sp>
        <p:nvSpPr>
          <p:cNvPr id="6" name="TextBox 5"/>
          <p:cNvSpPr txBox="1"/>
          <p:nvPr/>
        </p:nvSpPr>
        <p:spPr>
          <a:xfrm>
            <a:off x="598512" y="1992956"/>
            <a:ext cx="3266492" cy="584775"/>
          </a:xfrm>
          <a:prstGeom prst="rect">
            <a:avLst/>
          </a:prstGeom>
          <a:noFill/>
        </p:spPr>
        <p:txBody>
          <a:bodyPr wrap="square" rtlCol="0">
            <a:spAutoFit/>
          </a:bodyPr>
          <a:lstStyle/>
          <a:p>
            <a:r>
              <a:rPr lang="en-US" sz="3200" dirty="0" smtClean="0">
                <a:solidFill>
                  <a:schemeClr val="tx1">
                    <a:lumMod val="75000"/>
                    <a:lumOff val="25000"/>
                  </a:schemeClr>
                </a:solidFill>
              </a:rPr>
              <a:t> 1044 members </a:t>
            </a:r>
            <a:endParaRPr lang="en-US" sz="3200" kern="1200" dirty="0">
              <a:solidFill>
                <a:schemeClr val="tx1"/>
              </a:solidFill>
            </a:endParaRPr>
          </a:p>
        </p:txBody>
      </p:sp>
      <p:sp>
        <p:nvSpPr>
          <p:cNvPr id="2" name="TextBox 1"/>
          <p:cNvSpPr txBox="1"/>
          <p:nvPr/>
        </p:nvSpPr>
        <p:spPr>
          <a:xfrm>
            <a:off x="9224481" y="1893390"/>
            <a:ext cx="2701381" cy="584775"/>
          </a:xfrm>
          <a:prstGeom prst="rect">
            <a:avLst/>
          </a:prstGeom>
          <a:noFill/>
        </p:spPr>
        <p:txBody>
          <a:bodyPr wrap="none" rtlCol="0">
            <a:spAutoFit/>
          </a:bodyPr>
          <a:lstStyle/>
          <a:p>
            <a:r>
              <a:rPr lang="en-US" sz="3200" dirty="0" smtClean="0"/>
              <a:t>564 followers</a:t>
            </a:r>
            <a:endParaRPr lang="en-US" sz="3200" dirty="0"/>
          </a:p>
        </p:txBody>
      </p:sp>
    </p:spTree>
    <p:extLst>
      <p:ext uri="{BB962C8B-B14F-4D97-AF65-F5344CB8AC3E}">
        <p14:creationId xmlns:p14="http://schemas.microsoft.com/office/powerpoint/2010/main" val="403482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662" y="768376"/>
            <a:ext cx="6743700" cy="4143375"/>
          </a:xfrm>
          <a:prstGeom prst="rect">
            <a:avLst/>
          </a:prstGeom>
        </p:spPr>
      </p:pic>
      <p:sp>
        <p:nvSpPr>
          <p:cNvPr id="3" name="TextBox 2"/>
          <p:cNvSpPr txBox="1"/>
          <p:nvPr/>
        </p:nvSpPr>
        <p:spPr>
          <a:xfrm>
            <a:off x="1469428" y="5238427"/>
            <a:ext cx="10549683" cy="954107"/>
          </a:xfrm>
          <a:prstGeom prst="rect">
            <a:avLst/>
          </a:prstGeom>
          <a:noFill/>
        </p:spPr>
        <p:txBody>
          <a:bodyPr wrap="none" rtlCol="0">
            <a:spAutoFit/>
          </a:bodyPr>
          <a:lstStyle/>
          <a:p>
            <a:r>
              <a:rPr lang="en-US" sz="2800" dirty="0" smtClean="0"/>
              <a:t>The Weather Channel’s Marshall Shepherd interviews </a:t>
            </a:r>
          </a:p>
          <a:p>
            <a:r>
              <a:rPr lang="en-US" sz="2800" dirty="0" smtClean="0"/>
              <a:t>NWSEO President Dan Sobien on the Weather Geeks Show. </a:t>
            </a:r>
            <a:endParaRPr lang="en-US" sz="2800" dirty="0"/>
          </a:p>
        </p:txBody>
      </p:sp>
    </p:spTree>
    <p:extLst>
      <p:ext uri="{BB962C8B-B14F-4D97-AF65-F5344CB8AC3E}">
        <p14:creationId xmlns:p14="http://schemas.microsoft.com/office/powerpoint/2010/main" val="692509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744693" y="1032557"/>
            <a:ext cx="3283526" cy="5489253"/>
          </a:xfrm>
          <a:prstGeom prst="rect">
            <a:avLst/>
          </a:prstGeom>
        </p:spPr>
      </p:pic>
      <p:pic>
        <p:nvPicPr>
          <p:cNvPr id="7" name="Picture 6"/>
          <p:cNvPicPr>
            <a:picLocks noChangeAspect="1"/>
          </p:cNvPicPr>
          <p:nvPr/>
        </p:nvPicPr>
        <p:blipFill>
          <a:blip r:embed="rId3"/>
          <a:stretch>
            <a:fillRect/>
          </a:stretch>
        </p:blipFill>
        <p:spPr>
          <a:xfrm>
            <a:off x="512852" y="400678"/>
            <a:ext cx="1920406" cy="2054530"/>
          </a:xfrm>
          <a:prstGeom prst="rect">
            <a:avLst/>
          </a:prstGeom>
        </p:spPr>
      </p:pic>
      <p:sp>
        <p:nvSpPr>
          <p:cNvPr id="3" name="Rectangle 2"/>
          <p:cNvSpPr/>
          <p:nvPr/>
        </p:nvSpPr>
        <p:spPr>
          <a:xfrm>
            <a:off x="1347871" y="3098530"/>
            <a:ext cx="5145919" cy="1754326"/>
          </a:xfrm>
          <a:prstGeom prst="rect">
            <a:avLst/>
          </a:prstGeom>
        </p:spPr>
        <p:txBody>
          <a:bodyPr wrap="square">
            <a:sp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RECRUITMENT</a:t>
            </a:r>
          </a:p>
          <a:p>
            <a:r>
              <a:rPr lang="en-US" sz="3600" dirty="0" smtClean="0">
                <a:latin typeface="Calibri" panose="020F0502020204030204" pitchFamily="34" charset="0"/>
                <a:ea typeface="Calibri" panose="020F0502020204030204" pitchFamily="34" charset="0"/>
                <a:cs typeface="Times New Roman" panose="02020603050405020304" pitchFamily="18" charset="0"/>
              </a:rPr>
              <a:t>We </a:t>
            </a:r>
            <a:r>
              <a:rPr lang="en-US" sz="3600" dirty="0">
                <a:latin typeface="Calibri" panose="020F0502020204030204" pitchFamily="34" charset="0"/>
                <a:ea typeface="Calibri" panose="020F0502020204030204" pitchFamily="34" charset="0"/>
                <a:cs typeface="Times New Roman" panose="02020603050405020304" pitchFamily="18" charset="0"/>
              </a:rPr>
              <a:t>are most effective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when </a:t>
            </a:r>
            <a:r>
              <a:rPr lang="en-US" sz="3600" dirty="0">
                <a:latin typeface="Calibri" panose="020F0502020204030204" pitchFamily="34" charset="0"/>
                <a:ea typeface="Calibri" panose="020F0502020204030204" pitchFamily="34" charset="0"/>
                <a:cs typeface="Times New Roman" panose="02020603050405020304" pitchFamily="18" charset="0"/>
              </a:rPr>
              <a:t>we work together</a:t>
            </a:r>
            <a:endParaRPr lang="en-US" sz="3600" dirty="0"/>
          </a:p>
        </p:txBody>
      </p:sp>
      <p:sp>
        <p:nvSpPr>
          <p:cNvPr id="4" name="TextBox 3"/>
          <p:cNvSpPr txBox="1"/>
          <p:nvPr/>
        </p:nvSpPr>
        <p:spPr>
          <a:xfrm>
            <a:off x="7470183" y="217926"/>
            <a:ext cx="4140877" cy="584775"/>
          </a:xfrm>
          <a:prstGeom prst="rect">
            <a:avLst/>
          </a:prstGeom>
          <a:noFill/>
        </p:spPr>
        <p:txBody>
          <a:bodyPr wrap="none" rtlCol="0">
            <a:spAutoFit/>
          </a:bodyPr>
          <a:lstStyle/>
          <a:p>
            <a:r>
              <a:rPr lang="en-US" sz="3200" b="1" dirty="0" smtClean="0"/>
              <a:t>Retirement Eligibility</a:t>
            </a:r>
            <a:endParaRPr lang="en-US" sz="3200" b="1" dirty="0"/>
          </a:p>
        </p:txBody>
      </p:sp>
    </p:spTree>
    <p:extLst>
      <p:ext uri="{BB962C8B-B14F-4D97-AF65-F5344CB8AC3E}">
        <p14:creationId xmlns:p14="http://schemas.microsoft.com/office/powerpoint/2010/main" val="20541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96544" y="762000"/>
            <a:ext cx="8444682" cy="1407447"/>
          </a:xfrm>
        </p:spPr>
      </p:pic>
      <p:sp>
        <p:nvSpPr>
          <p:cNvPr id="2" name="Content Placeholder 1"/>
          <p:cNvSpPr>
            <a:spLocks noGrp="1"/>
          </p:cNvSpPr>
          <p:nvPr>
            <p:ph sz="half" idx="1"/>
          </p:nvPr>
        </p:nvSpPr>
        <p:spPr>
          <a:xfrm>
            <a:off x="381001" y="2667000"/>
            <a:ext cx="10711542" cy="3615267"/>
          </a:xfrm>
        </p:spPr>
        <p:txBody>
          <a:bodyPr>
            <a:normAutofit/>
          </a:bodyPr>
          <a:lstStyle/>
          <a:p>
            <a:r>
              <a:rPr lang="en-US" sz="2400" dirty="0" smtClean="0">
                <a:solidFill>
                  <a:schemeClr val="tx1"/>
                </a:solidFill>
              </a:rPr>
              <a:t>This is a website for NWSEO members only. Discounts can be up to 70 percent off the current hotel  rates. Please see your office steward for the password. </a:t>
            </a:r>
          </a:p>
          <a:p>
            <a:r>
              <a:rPr lang="en-US" sz="2400" dirty="0" smtClean="0">
                <a:solidFill>
                  <a:schemeClr val="tx1"/>
                </a:solidFill>
              </a:rPr>
              <a:t>Thank you for your NWSEO membership.</a:t>
            </a:r>
            <a:endParaRPr lang="en-US" sz="2400" dirty="0">
              <a:solidFill>
                <a:schemeClr val="tx1"/>
              </a:solidFill>
            </a:endParaRPr>
          </a:p>
        </p:txBody>
      </p:sp>
    </p:spTree>
    <p:extLst>
      <p:ext uri="{BB962C8B-B14F-4D97-AF65-F5344CB8AC3E}">
        <p14:creationId xmlns:p14="http://schemas.microsoft.com/office/powerpoint/2010/main" val="153887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061" y="-1304366"/>
            <a:ext cx="8001000" cy="2971801"/>
          </a:xfrm>
        </p:spPr>
        <p:txBody>
          <a:bodyPr/>
          <a:lstStyle/>
          <a:p>
            <a:r>
              <a:rPr lang="en-US" dirty="0" smtClean="0">
                <a:solidFill>
                  <a:srgbClr val="FF0000"/>
                </a:solidFill>
              </a:rPr>
              <a:t>Recruitment</a:t>
            </a:r>
            <a:endParaRPr lang="en-US" dirty="0">
              <a:solidFill>
                <a:srgbClr val="FF0000"/>
              </a:solidFill>
            </a:endParaRPr>
          </a:p>
        </p:txBody>
      </p:sp>
      <p:sp>
        <p:nvSpPr>
          <p:cNvPr id="3" name="Subtitle 2"/>
          <p:cNvSpPr>
            <a:spLocks noGrp="1"/>
          </p:cNvSpPr>
          <p:nvPr>
            <p:ph type="subTitle" idx="1"/>
          </p:nvPr>
        </p:nvSpPr>
        <p:spPr>
          <a:xfrm>
            <a:off x="684212" y="1796527"/>
            <a:ext cx="10041162" cy="3994673"/>
          </a:xfrm>
        </p:spPr>
        <p:txBody>
          <a:bodyPr/>
          <a:lstStyle/>
          <a:p>
            <a:pPr marL="342900" indent="-342900">
              <a:buFont typeface="Arial" panose="020B0604020202020204" pitchFamily="34" charset="0"/>
              <a:buChar char="•"/>
            </a:pPr>
            <a:r>
              <a:rPr lang="en-US" sz="3200" dirty="0" smtClean="0">
                <a:solidFill>
                  <a:schemeClr val="tx1"/>
                </a:solidFill>
              </a:rPr>
              <a:t>Most effective form of recruitment – Members recruiting co-workers.</a:t>
            </a:r>
          </a:p>
          <a:p>
            <a:pPr marL="342900" indent="-342900">
              <a:buFont typeface="Arial" panose="020B0604020202020204" pitchFamily="34" charset="0"/>
              <a:buChar char="•"/>
            </a:pPr>
            <a:r>
              <a:rPr lang="en-US" sz="3200" dirty="0" smtClean="0">
                <a:solidFill>
                  <a:schemeClr val="tx1"/>
                </a:solidFill>
              </a:rPr>
              <a:t>NWSEO.org Recruitment Page</a:t>
            </a:r>
          </a:p>
          <a:p>
            <a:pPr marL="342900" indent="-342900">
              <a:buFont typeface="Arial" panose="020B0604020202020204" pitchFamily="34" charset="0"/>
              <a:buChar char="•"/>
            </a:pPr>
            <a:r>
              <a:rPr lang="en-US" sz="3200" dirty="0" smtClean="0">
                <a:solidFill>
                  <a:schemeClr val="tx1"/>
                </a:solidFill>
              </a:rPr>
              <a:t>Recruitment Folder includes tips, suggestions and NWSEOs list of achievements.</a:t>
            </a:r>
          </a:p>
          <a:p>
            <a:pPr marL="342900" indent="-342900">
              <a:buFont typeface="Arial" panose="020B0604020202020204" pitchFamily="34" charset="0"/>
              <a:buChar char="•"/>
            </a:pPr>
            <a:r>
              <a:rPr lang="en-US" sz="3200" dirty="0" smtClean="0">
                <a:solidFill>
                  <a:schemeClr val="tx1"/>
                </a:solidFill>
              </a:rPr>
              <a:t>Annual Recruitment Incentive </a:t>
            </a:r>
          </a:p>
          <a:p>
            <a:endParaRPr lang="en-US" dirty="0"/>
          </a:p>
        </p:txBody>
      </p:sp>
    </p:spTree>
    <p:extLst>
      <p:ext uri="{BB962C8B-B14F-4D97-AF65-F5344CB8AC3E}">
        <p14:creationId xmlns:p14="http://schemas.microsoft.com/office/powerpoint/2010/main" val="117107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434" y="240425"/>
            <a:ext cx="1920406" cy="2054530"/>
          </a:xfrm>
          <a:prstGeom prst="rect">
            <a:avLst/>
          </a:prstGeom>
        </p:spPr>
      </p:pic>
      <p:sp>
        <p:nvSpPr>
          <p:cNvPr id="3" name="Rectangle 2"/>
          <p:cNvSpPr/>
          <p:nvPr/>
        </p:nvSpPr>
        <p:spPr>
          <a:xfrm>
            <a:off x="-356461" y="2533270"/>
            <a:ext cx="12848095" cy="2523768"/>
          </a:xfrm>
          <a:prstGeom prst="rect">
            <a:avLst/>
          </a:prstGeom>
        </p:spPr>
        <p:txBody>
          <a:bodyPr wrap="square">
            <a:spAutoFit/>
          </a:bodyPr>
          <a:lstStyle/>
          <a:p>
            <a:pPr algn="ctr"/>
            <a:r>
              <a:rPr lang="en-US" sz="2800" b="1" dirty="0"/>
              <a:t>No one cares more for NWS employees than </a:t>
            </a:r>
            <a:r>
              <a:rPr lang="en-US" sz="2800" b="1" dirty="0" smtClean="0"/>
              <a:t>NWS </a:t>
            </a:r>
            <a:r>
              <a:rPr lang="en-US" sz="2800" b="1" dirty="0"/>
              <a:t>employees</a:t>
            </a:r>
            <a:r>
              <a:rPr lang="en-US" sz="2800" b="1" dirty="0" smtClean="0"/>
              <a:t>.</a:t>
            </a:r>
          </a:p>
          <a:p>
            <a:pPr algn="ctr"/>
            <a:r>
              <a:rPr lang="en-US" sz="2800" b="1" dirty="0"/>
              <a:t/>
            </a:r>
            <a:br>
              <a:rPr lang="en-US" sz="2800" b="1" dirty="0"/>
            </a:br>
            <a:r>
              <a:rPr lang="en-US" sz="2800" b="1" dirty="0"/>
              <a:t>No one works harder for NWS employees than </a:t>
            </a:r>
            <a:r>
              <a:rPr lang="en-US" sz="2800" b="1" dirty="0" smtClean="0"/>
              <a:t>NWS </a:t>
            </a:r>
            <a:r>
              <a:rPr lang="en-US" sz="2800" b="1" dirty="0"/>
              <a:t>employees.</a:t>
            </a:r>
            <a:br>
              <a:rPr lang="en-US" sz="2800" b="1" dirty="0"/>
            </a:br>
            <a:r>
              <a:rPr lang="en-US" sz="2800" b="1" dirty="0"/>
              <a:t/>
            </a:r>
            <a:br>
              <a:rPr lang="en-US" sz="2800" b="1" dirty="0"/>
            </a:br>
            <a:r>
              <a:rPr lang="en-US" sz="2800" b="1" dirty="0"/>
              <a:t>We are NWSEO.</a:t>
            </a:r>
            <a:r>
              <a:rPr lang="en-US" dirty="0">
                <a:solidFill>
                  <a:schemeClr val="accent6"/>
                </a:solidFill>
              </a:rPr>
              <a:t/>
            </a:r>
            <a:br>
              <a:rPr lang="en-US" dirty="0">
                <a:solidFill>
                  <a:schemeClr val="accent6"/>
                </a:solidFill>
              </a:rPr>
            </a:br>
            <a:endParaRPr lang="en-US" dirty="0"/>
          </a:p>
        </p:txBody>
      </p:sp>
    </p:spTree>
    <p:extLst>
      <p:ext uri="{BB962C8B-B14F-4D97-AF65-F5344CB8AC3E}">
        <p14:creationId xmlns:p14="http://schemas.microsoft.com/office/powerpoint/2010/main" val="424145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2628" y="1887626"/>
            <a:ext cx="8360229" cy="1938992"/>
          </a:xfrm>
          <a:prstGeom prst="rect">
            <a:avLst/>
          </a:prstGeom>
          <a:noFill/>
        </p:spPr>
        <p:txBody>
          <a:bodyPr wrap="square" rtlCol="0">
            <a:spAutoFit/>
          </a:bodyPr>
          <a:lstStyle/>
          <a:p>
            <a:pPr algn="ctr"/>
            <a:r>
              <a:rPr lang="en-US" sz="4000" dirty="0" smtClean="0"/>
              <a:t>Print – 1 million</a:t>
            </a:r>
          </a:p>
          <a:p>
            <a:pPr algn="ctr"/>
            <a:r>
              <a:rPr lang="en-US" sz="4000" dirty="0" smtClean="0"/>
              <a:t>Television 8. 27 million </a:t>
            </a:r>
          </a:p>
          <a:p>
            <a:pPr algn="ctr"/>
            <a:r>
              <a:rPr lang="en-US" sz="4000" dirty="0" smtClean="0"/>
              <a:t>Online – more than 100 mi</a:t>
            </a:r>
            <a:r>
              <a:rPr lang="en-US" sz="3600" dirty="0" smtClean="0"/>
              <a:t>llion</a:t>
            </a:r>
            <a:endParaRPr lang="en-US" sz="3600" dirty="0"/>
          </a:p>
        </p:txBody>
      </p:sp>
      <p:sp>
        <p:nvSpPr>
          <p:cNvPr id="4" name="TextBox 3"/>
          <p:cNvSpPr txBox="1"/>
          <p:nvPr/>
        </p:nvSpPr>
        <p:spPr>
          <a:xfrm>
            <a:off x="991489" y="456314"/>
            <a:ext cx="10956846" cy="1723549"/>
          </a:xfrm>
          <a:prstGeom prst="rect">
            <a:avLst/>
          </a:prstGeom>
          <a:noFill/>
        </p:spPr>
        <p:txBody>
          <a:bodyPr wrap="none" rtlCol="0">
            <a:spAutoFit/>
          </a:bodyPr>
          <a:lstStyle/>
          <a:p>
            <a:pPr algn="ctr"/>
            <a:r>
              <a:rPr lang="en-US" sz="4400" dirty="0" smtClean="0">
                <a:solidFill>
                  <a:srgbClr val="FF0000"/>
                </a:solidFill>
              </a:rPr>
              <a:t>NWSEO Media Results </a:t>
            </a:r>
          </a:p>
          <a:p>
            <a:pPr algn="ctr"/>
            <a:r>
              <a:rPr lang="en-US" sz="4400" dirty="0" smtClean="0">
                <a:solidFill>
                  <a:srgbClr val="FF0000"/>
                </a:solidFill>
              </a:rPr>
              <a:t> Circulation</a:t>
            </a:r>
            <a:r>
              <a:rPr lang="en-US" sz="4400" dirty="0">
                <a:solidFill>
                  <a:srgbClr val="FF0000"/>
                </a:solidFill>
              </a:rPr>
              <a:t>, </a:t>
            </a:r>
            <a:r>
              <a:rPr lang="en-US" sz="4400" dirty="0" smtClean="0">
                <a:solidFill>
                  <a:srgbClr val="FF0000"/>
                </a:solidFill>
              </a:rPr>
              <a:t>Viewers</a:t>
            </a:r>
            <a:r>
              <a:rPr lang="en-US" sz="4400" dirty="0">
                <a:solidFill>
                  <a:srgbClr val="FF0000"/>
                </a:solidFill>
              </a:rPr>
              <a:t>, </a:t>
            </a:r>
            <a:r>
              <a:rPr lang="en-US" sz="4400" dirty="0" smtClean="0">
                <a:solidFill>
                  <a:srgbClr val="FF0000"/>
                </a:solidFill>
              </a:rPr>
              <a:t>Digital Impressions</a:t>
            </a:r>
            <a:endParaRPr lang="en-US" sz="4400" dirty="0">
              <a:solidFill>
                <a:srgbClr val="FF0000"/>
              </a:solidFill>
            </a:endParaRPr>
          </a:p>
          <a:p>
            <a:endParaRPr lang="en-US" dirty="0"/>
          </a:p>
        </p:txBody>
      </p:sp>
      <p:pic>
        <p:nvPicPr>
          <p:cNvPr id="5" name="Picture 4"/>
          <p:cNvPicPr>
            <a:picLocks noChangeAspect="1"/>
          </p:cNvPicPr>
          <p:nvPr/>
        </p:nvPicPr>
        <p:blipFill>
          <a:blip r:embed="rId3"/>
          <a:stretch>
            <a:fillRect/>
          </a:stretch>
        </p:blipFill>
        <p:spPr>
          <a:xfrm>
            <a:off x="734705" y="5328814"/>
            <a:ext cx="3714751" cy="637294"/>
          </a:xfrm>
          <a:prstGeom prst="rect">
            <a:avLst/>
          </a:prstGeom>
        </p:spPr>
      </p:pic>
      <p:pic>
        <p:nvPicPr>
          <p:cNvPr id="7" name="Picture 6"/>
          <p:cNvPicPr>
            <a:picLocks noChangeAspect="1"/>
          </p:cNvPicPr>
          <p:nvPr/>
        </p:nvPicPr>
        <p:blipFill>
          <a:blip r:embed="rId4"/>
          <a:stretch>
            <a:fillRect/>
          </a:stretch>
        </p:blipFill>
        <p:spPr>
          <a:xfrm>
            <a:off x="8143214" y="5374569"/>
            <a:ext cx="3345794" cy="637294"/>
          </a:xfrm>
          <a:prstGeom prst="rect">
            <a:avLst/>
          </a:prstGeom>
        </p:spPr>
      </p:pic>
      <p:pic>
        <p:nvPicPr>
          <p:cNvPr id="8" name="Picture 7"/>
          <p:cNvPicPr>
            <a:picLocks noChangeAspect="1"/>
          </p:cNvPicPr>
          <p:nvPr/>
        </p:nvPicPr>
        <p:blipFill>
          <a:blip r:embed="rId5"/>
          <a:stretch>
            <a:fillRect/>
          </a:stretch>
        </p:blipFill>
        <p:spPr>
          <a:xfrm>
            <a:off x="9916381" y="4413640"/>
            <a:ext cx="1572135" cy="876272"/>
          </a:xfrm>
          <a:prstGeom prst="rect">
            <a:avLst/>
          </a:prstGeom>
        </p:spPr>
      </p:pic>
      <p:pic>
        <p:nvPicPr>
          <p:cNvPr id="9" name="Picture 8"/>
          <p:cNvPicPr>
            <a:picLocks noChangeAspect="1"/>
          </p:cNvPicPr>
          <p:nvPr/>
        </p:nvPicPr>
        <p:blipFill>
          <a:blip r:embed="rId6"/>
          <a:stretch>
            <a:fillRect/>
          </a:stretch>
        </p:blipFill>
        <p:spPr>
          <a:xfrm>
            <a:off x="597617" y="6118577"/>
            <a:ext cx="10918882" cy="688908"/>
          </a:xfrm>
          <a:prstGeom prst="rect">
            <a:avLst/>
          </a:prstGeom>
        </p:spPr>
      </p:pic>
      <p:pic>
        <p:nvPicPr>
          <p:cNvPr id="11" name="Picture 10"/>
          <p:cNvPicPr>
            <a:picLocks noChangeAspect="1"/>
          </p:cNvPicPr>
          <p:nvPr/>
        </p:nvPicPr>
        <p:blipFill>
          <a:blip r:embed="rId7"/>
          <a:stretch>
            <a:fillRect/>
          </a:stretch>
        </p:blipFill>
        <p:spPr>
          <a:xfrm>
            <a:off x="5005388" y="6264286"/>
            <a:ext cx="3137826" cy="445780"/>
          </a:xfrm>
          <a:prstGeom prst="rect">
            <a:avLst/>
          </a:prstGeom>
        </p:spPr>
      </p:pic>
      <p:pic>
        <p:nvPicPr>
          <p:cNvPr id="12" name="Picture 11"/>
          <p:cNvPicPr>
            <a:picLocks noChangeAspect="1"/>
          </p:cNvPicPr>
          <p:nvPr/>
        </p:nvPicPr>
        <p:blipFill>
          <a:blip r:embed="rId8"/>
          <a:stretch>
            <a:fillRect/>
          </a:stretch>
        </p:blipFill>
        <p:spPr>
          <a:xfrm>
            <a:off x="774383" y="4323888"/>
            <a:ext cx="1896827" cy="784894"/>
          </a:xfrm>
          <a:prstGeom prst="rect">
            <a:avLst/>
          </a:prstGeom>
        </p:spPr>
      </p:pic>
      <p:pic>
        <p:nvPicPr>
          <p:cNvPr id="13" name="Picture 12"/>
          <p:cNvPicPr>
            <a:picLocks noChangeAspect="1"/>
          </p:cNvPicPr>
          <p:nvPr/>
        </p:nvPicPr>
        <p:blipFill>
          <a:blip r:embed="rId9"/>
          <a:stretch>
            <a:fillRect/>
          </a:stretch>
        </p:blipFill>
        <p:spPr>
          <a:xfrm>
            <a:off x="5048560" y="5318408"/>
            <a:ext cx="2495550" cy="647700"/>
          </a:xfrm>
          <a:prstGeom prst="rect">
            <a:avLst/>
          </a:prstGeom>
        </p:spPr>
      </p:pic>
    </p:spTree>
    <p:extLst>
      <p:ext uri="{BB962C8B-B14F-4D97-AF65-F5344CB8AC3E}">
        <p14:creationId xmlns:p14="http://schemas.microsoft.com/office/powerpoint/2010/main" val="19050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787" y="1123769"/>
            <a:ext cx="7526767" cy="5293757"/>
          </a:xfrm>
          <a:prstGeom prst="rect">
            <a:avLst/>
          </a:prstGeom>
        </p:spPr>
        <p:txBody>
          <a:bodyPr wrap="square">
            <a:spAutoFit/>
          </a:bodyPr>
          <a:lstStyle/>
          <a:p>
            <a:r>
              <a:rPr lang="en-US" sz="4000" b="1" dirty="0">
                <a:solidFill>
                  <a:schemeClr val="accent6"/>
                </a:solidFill>
              </a:rPr>
              <a:t>NWSEO </a:t>
            </a:r>
            <a:r>
              <a:rPr lang="en-US" sz="4000" b="1" dirty="0" smtClean="0">
                <a:solidFill>
                  <a:schemeClr val="accent6"/>
                </a:solidFill>
              </a:rPr>
              <a:t>Communications</a:t>
            </a:r>
            <a:endParaRPr lang="en-US" sz="4000" dirty="0">
              <a:solidFill>
                <a:schemeClr val="accent6"/>
              </a:solidFill>
            </a:endParaRPr>
          </a:p>
          <a:p>
            <a:pPr marL="285750" lvl="0" indent="-285750">
              <a:buFont typeface="Arial" panose="020B0604020202020204" pitchFamily="34" charset="0"/>
              <a:buChar char="•"/>
            </a:pPr>
            <a:r>
              <a:rPr lang="en-US" sz="4000" b="1" dirty="0" smtClean="0"/>
              <a:t>Focused – message</a:t>
            </a:r>
            <a:endParaRPr lang="en-US" sz="4000" dirty="0"/>
          </a:p>
          <a:p>
            <a:pPr marL="285750" lvl="0" indent="-285750">
              <a:buFont typeface="Arial" panose="020B0604020202020204" pitchFamily="34" charset="0"/>
              <a:buChar char="•"/>
            </a:pPr>
            <a:r>
              <a:rPr lang="en-US" sz="4000" b="1" dirty="0" smtClean="0"/>
              <a:t>Targeted- audience</a:t>
            </a:r>
            <a:endParaRPr lang="en-US" sz="4000" dirty="0"/>
          </a:p>
          <a:p>
            <a:pPr marL="285750" lvl="0" indent="-285750">
              <a:buFont typeface="Arial" panose="020B0604020202020204" pitchFamily="34" charset="0"/>
              <a:buChar char="•"/>
            </a:pPr>
            <a:r>
              <a:rPr lang="en-US" sz="4000" b="1" dirty="0" smtClean="0"/>
              <a:t>Strategic - delivery</a:t>
            </a:r>
            <a:endParaRPr lang="en-US" sz="4000" dirty="0"/>
          </a:p>
          <a:p>
            <a:pPr marL="285750" lvl="0" indent="-285750">
              <a:buFont typeface="Arial" panose="020B0604020202020204" pitchFamily="34" charset="0"/>
              <a:buChar char="•"/>
            </a:pPr>
            <a:r>
              <a:rPr lang="en-US" sz="4000" b="1" dirty="0"/>
              <a:t>Strong Relationships</a:t>
            </a:r>
            <a:endParaRPr lang="en-US" sz="4000" dirty="0"/>
          </a:p>
          <a:p>
            <a:pPr lvl="1"/>
            <a:r>
              <a:rPr lang="en-US" sz="4000" b="1" i="1" dirty="0" smtClean="0"/>
              <a:t>	Members </a:t>
            </a:r>
            <a:r>
              <a:rPr lang="en-US" sz="4000" b="1" i="1" dirty="0"/>
              <a:t>of Congress</a:t>
            </a:r>
            <a:endParaRPr lang="en-US" sz="4000" i="1" dirty="0"/>
          </a:p>
          <a:p>
            <a:pPr lvl="1"/>
            <a:r>
              <a:rPr lang="en-US" sz="4000" b="1" i="1" dirty="0" smtClean="0"/>
              <a:t>	Emergency </a:t>
            </a:r>
            <a:r>
              <a:rPr lang="en-US" sz="4000" b="1" i="1" dirty="0"/>
              <a:t>Managers</a:t>
            </a:r>
            <a:endParaRPr lang="en-US" sz="4000" i="1" dirty="0"/>
          </a:p>
          <a:p>
            <a:pPr lvl="1"/>
            <a:r>
              <a:rPr lang="en-US" sz="4000" b="1" i="1" dirty="0" smtClean="0"/>
              <a:t>	Journalists</a:t>
            </a:r>
            <a:endParaRPr lang="en-US" sz="4000" i="1" dirty="0"/>
          </a:p>
          <a:p>
            <a:endParaRPr lang="en-US" b="1" dirty="0"/>
          </a:p>
        </p:txBody>
      </p:sp>
      <p:pic>
        <p:nvPicPr>
          <p:cNvPr id="3" name="Picture 2"/>
          <p:cNvPicPr>
            <a:picLocks noChangeAspect="1"/>
          </p:cNvPicPr>
          <p:nvPr/>
        </p:nvPicPr>
        <p:blipFill>
          <a:blip r:embed="rId3"/>
          <a:stretch>
            <a:fillRect/>
          </a:stretch>
        </p:blipFill>
        <p:spPr>
          <a:xfrm>
            <a:off x="327247" y="297013"/>
            <a:ext cx="1804572" cy="2048434"/>
          </a:xfrm>
          <a:prstGeom prst="rect">
            <a:avLst/>
          </a:prstGeom>
        </p:spPr>
      </p:pic>
    </p:spTree>
    <p:extLst>
      <p:ext uri="{BB962C8B-B14F-4D97-AF65-F5344CB8AC3E}">
        <p14:creationId xmlns:p14="http://schemas.microsoft.com/office/powerpoint/2010/main" val="3284294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983" y="108488"/>
            <a:ext cx="8980830" cy="5408909"/>
          </a:xfrm>
        </p:spPr>
      </p:pic>
      <p:sp>
        <p:nvSpPr>
          <p:cNvPr id="5" name="Title 4"/>
          <p:cNvSpPr>
            <a:spLocks noGrp="1"/>
          </p:cNvSpPr>
          <p:nvPr>
            <p:ph type="title"/>
          </p:nvPr>
        </p:nvSpPr>
        <p:spPr>
          <a:xfrm>
            <a:off x="8960307" y="7710979"/>
            <a:ext cx="8534400" cy="1507067"/>
          </a:xfrm>
        </p:spPr>
        <p:txBody>
          <a:bodyPr/>
          <a:lstStyle/>
          <a:p>
            <a:endParaRPr lang="en-US" dirty="0"/>
          </a:p>
        </p:txBody>
      </p:sp>
      <p:sp>
        <p:nvSpPr>
          <p:cNvPr id="8" name="TextBox 7"/>
          <p:cNvSpPr txBox="1"/>
          <p:nvPr/>
        </p:nvSpPr>
        <p:spPr>
          <a:xfrm>
            <a:off x="6782686" y="2378076"/>
            <a:ext cx="5409314" cy="3785652"/>
          </a:xfrm>
          <a:prstGeom prst="rect">
            <a:avLst/>
          </a:prstGeom>
          <a:solidFill>
            <a:schemeClr val="accent1"/>
          </a:solidFill>
        </p:spPr>
        <p:txBody>
          <a:bodyPr wrap="square" rtlCol="0">
            <a:spAutoFit/>
          </a:bodyPr>
          <a:lstStyle/>
          <a:p>
            <a:r>
              <a:rPr lang="en-US" sz="2000" dirty="0"/>
              <a:t>“I am deeply troubled by the NWS’s recent short-sighted actions regarding aviation meteorologists,” stated Congressman Dan Lipinski (IL-3).  “As the most senior member from Illinois on the Transportation &amp; Infrastructure Committee, and a member of the Aviation subcommittee, my top priority has been and always will be the public’s safety.  It has been proven that these employees are essential personnel, improving safety and overall efficiency.”</a:t>
            </a:r>
          </a:p>
        </p:txBody>
      </p:sp>
    </p:spTree>
    <p:extLst>
      <p:ext uri="{BB962C8B-B14F-4D97-AF65-F5344CB8AC3E}">
        <p14:creationId xmlns:p14="http://schemas.microsoft.com/office/powerpoint/2010/main" val="418003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93568" y="1133595"/>
            <a:ext cx="9485144" cy="5170646"/>
          </a:xfrm>
          <a:prstGeom prst="rect">
            <a:avLst/>
          </a:prstGeom>
        </p:spPr>
        <p:txBody>
          <a:bodyPr wrap="square">
            <a:spAutoFit/>
          </a:bodyPr>
          <a:lstStyle/>
          <a:p>
            <a:pPr algn="ctr"/>
            <a:r>
              <a:rPr lang="en-US" sz="3200" b="1" dirty="0">
                <a:solidFill>
                  <a:srgbClr val="C00000"/>
                </a:solidFill>
              </a:rPr>
              <a:t>One United Message</a:t>
            </a:r>
          </a:p>
          <a:p>
            <a:r>
              <a:rPr lang="en-US" sz="2800" dirty="0" smtClean="0"/>
              <a:t>The impact of all members working to:</a:t>
            </a:r>
            <a:endParaRPr lang="en-US" sz="2800" dirty="0"/>
          </a:p>
          <a:p>
            <a:endParaRPr lang="en-US" sz="2800" dirty="0"/>
          </a:p>
          <a:p>
            <a:r>
              <a:rPr lang="en-US" sz="2800" b="1" dirty="0">
                <a:solidFill>
                  <a:srgbClr val="C00000"/>
                </a:solidFill>
              </a:rPr>
              <a:t>Bang the drum </a:t>
            </a:r>
            <a:r>
              <a:rPr lang="en-US" sz="2800" dirty="0"/>
              <a:t>– we can do this from coast to coast and beyond</a:t>
            </a:r>
            <a:r>
              <a:rPr lang="en-US" sz="2800" dirty="0" smtClean="0"/>
              <a:t>. (National Media Lists needed)</a:t>
            </a:r>
            <a:endParaRPr lang="en-US" sz="2800" dirty="0"/>
          </a:p>
          <a:p>
            <a:r>
              <a:rPr lang="en-US" sz="2800" b="1" dirty="0">
                <a:solidFill>
                  <a:srgbClr val="C00000"/>
                </a:solidFill>
              </a:rPr>
              <a:t>Resonate in one voice </a:t>
            </a:r>
            <a:r>
              <a:rPr lang="en-US" sz="2800" b="1" dirty="0"/>
              <a:t>– </a:t>
            </a:r>
            <a:r>
              <a:rPr lang="en-US" sz="2800" dirty="0"/>
              <a:t>Our media </a:t>
            </a:r>
            <a:r>
              <a:rPr lang="en-US" sz="2800" dirty="0" smtClean="0"/>
              <a:t>campaigns </a:t>
            </a:r>
            <a:r>
              <a:rPr lang="en-US" sz="2800" dirty="0"/>
              <a:t>and news releases are </a:t>
            </a:r>
            <a:r>
              <a:rPr lang="en-US" sz="2800" dirty="0" smtClean="0"/>
              <a:t>strategic in nature. </a:t>
            </a:r>
            <a:endParaRPr lang="en-US" sz="2800" dirty="0"/>
          </a:p>
          <a:p>
            <a:r>
              <a:rPr lang="en-US" sz="2800" b="1" dirty="0" smtClean="0">
                <a:solidFill>
                  <a:srgbClr val="C00000"/>
                </a:solidFill>
              </a:rPr>
              <a:t>Stay on message </a:t>
            </a:r>
            <a:r>
              <a:rPr lang="en-US" sz="2800" dirty="0"/>
              <a:t>– if you have questions contact us OR defer to leadership</a:t>
            </a:r>
            <a:r>
              <a:rPr lang="en-US" sz="2800" u="sng" dirty="0" smtClean="0"/>
              <a:t>. We will work with you to make sure your message to the media reflects your local office.</a:t>
            </a:r>
            <a:endParaRPr lang="en-US" sz="2800" u="sng" dirty="0"/>
          </a:p>
          <a:p>
            <a:endParaRPr lang="en-US" b="1" dirty="0">
              <a:solidFill>
                <a:srgbClr val="C00000"/>
              </a:solidFill>
            </a:endParaRPr>
          </a:p>
        </p:txBody>
      </p:sp>
      <p:pic>
        <p:nvPicPr>
          <p:cNvPr id="4" name="Picture 3"/>
          <p:cNvPicPr>
            <a:picLocks noChangeAspect="1"/>
          </p:cNvPicPr>
          <p:nvPr/>
        </p:nvPicPr>
        <p:blipFill>
          <a:blip r:embed="rId3"/>
          <a:stretch>
            <a:fillRect/>
          </a:stretch>
        </p:blipFill>
        <p:spPr>
          <a:xfrm>
            <a:off x="415189" y="324191"/>
            <a:ext cx="1800886" cy="2047233"/>
          </a:xfrm>
          <a:prstGeom prst="rect">
            <a:avLst/>
          </a:prstGeom>
        </p:spPr>
      </p:pic>
      <p:pic>
        <p:nvPicPr>
          <p:cNvPr id="5" name="Picture 4"/>
          <p:cNvPicPr>
            <a:picLocks noChangeAspect="1"/>
          </p:cNvPicPr>
          <p:nvPr/>
        </p:nvPicPr>
        <p:blipFill>
          <a:blip r:embed="rId3"/>
          <a:stretch>
            <a:fillRect/>
          </a:stretch>
        </p:blipFill>
        <p:spPr>
          <a:xfrm>
            <a:off x="337697" y="324191"/>
            <a:ext cx="1800886" cy="2047233"/>
          </a:xfrm>
          <a:prstGeom prst="rect">
            <a:avLst/>
          </a:prstGeom>
        </p:spPr>
      </p:pic>
      <p:pic>
        <p:nvPicPr>
          <p:cNvPr id="6" name="Picture 5"/>
          <p:cNvPicPr>
            <a:picLocks noChangeAspect="1"/>
          </p:cNvPicPr>
          <p:nvPr/>
        </p:nvPicPr>
        <p:blipFill>
          <a:blip r:embed="rId3"/>
          <a:stretch>
            <a:fillRect/>
          </a:stretch>
        </p:blipFill>
        <p:spPr>
          <a:xfrm>
            <a:off x="415189" y="324190"/>
            <a:ext cx="1800886" cy="2047233"/>
          </a:xfrm>
          <a:prstGeom prst="rect">
            <a:avLst/>
          </a:prstGeom>
        </p:spPr>
      </p:pic>
    </p:spTree>
    <p:extLst>
      <p:ext uri="{BB962C8B-B14F-4D97-AF65-F5344CB8AC3E}">
        <p14:creationId xmlns:p14="http://schemas.microsoft.com/office/powerpoint/2010/main" val="18312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164" y="753499"/>
            <a:ext cx="9724912" cy="5755422"/>
          </a:xfrm>
          <a:prstGeom prst="rect">
            <a:avLst/>
          </a:prstGeom>
        </p:spPr>
        <p:txBody>
          <a:bodyPr wrap="square">
            <a:spAutoFit/>
          </a:bodyPr>
          <a:lstStyle/>
          <a:p>
            <a:r>
              <a:rPr lang="en-US" sz="4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The Making of a National News </a:t>
            </a:r>
            <a:r>
              <a:rPr lang="en-US" sz="48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Story</a:t>
            </a:r>
          </a:p>
          <a:p>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4800" b="1" dirty="0" smtClean="0">
                <a:latin typeface="Calibri" panose="020F0502020204030204" pitchFamily="34" charset="0"/>
                <a:ea typeface="Calibri" panose="020F0502020204030204" pitchFamily="34" charset="0"/>
                <a:cs typeface="Times New Roman" panose="02020603050405020304" pitchFamily="18" charset="0"/>
              </a:rPr>
              <a:t>National media lists</a:t>
            </a:r>
          </a:p>
          <a:p>
            <a:pPr marL="571500" indent="-571500">
              <a:buFont typeface="Arial" panose="020B0604020202020204" pitchFamily="34" charset="0"/>
              <a:buChar char="•"/>
            </a:pPr>
            <a:r>
              <a:rPr lang="en-US" sz="4800" b="1" dirty="0" smtClean="0">
                <a:latin typeface="Calibri" panose="020F0502020204030204" pitchFamily="34" charset="0"/>
                <a:ea typeface="Calibri" panose="020F0502020204030204" pitchFamily="34" charset="0"/>
                <a:cs typeface="Times New Roman" panose="02020603050405020304" pitchFamily="18" charset="0"/>
              </a:rPr>
              <a:t>Strong Pitch with key messages</a:t>
            </a:r>
          </a:p>
          <a:p>
            <a:pPr marL="571500" indent="-571500">
              <a:buFont typeface="Arial" panose="020B0604020202020204" pitchFamily="34" charset="0"/>
              <a:buChar char="•"/>
            </a:pPr>
            <a:r>
              <a:rPr lang="en-US" sz="4800" b="1" dirty="0" smtClean="0">
                <a:latin typeface="Calibri" panose="020F0502020204030204" pitchFamily="34" charset="0"/>
                <a:ea typeface="Calibri" panose="020F0502020204030204" pitchFamily="34" charset="0"/>
                <a:cs typeface="Times New Roman" panose="02020603050405020304" pitchFamily="18" charset="0"/>
              </a:rPr>
              <a:t>Members for interviews</a:t>
            </a:r>
          </a:p>
          <a:p>
            <a:pPr marL="571500" indent="-571500">
              <a:buFont typeface="Arial" panose="020B0604020202020204" pitchFamily="34" charset="0"/>
              <a:buChar char="•"/>
            </a:pPr>
            <a:r>
              <a:rPr lang="en-US" sz="4800" b="1" dirty="0" smtClean="0">
                <a:latin typeface="Calibri" panose="020F0502020204030204" pitchFamily="34" charset="0"/>
                <a:ea typeface="Calibri" panose="020F0502020204030204" pitchFamily="34" charset="0"/>
                <a:cs typeface="Times New Roman" panose="02020603050405020304" pitchFamily="18" charset="0"/>
              </a:rPr>
              <a:t>Personal stories/accounts</a:t>
            </a:r>
          </a:p>
          <a:p>
            <a:pPr marL="571500" indent="-571500">
              <a:buFont typeface="Arial" panose="020B0604020202020204" pitchFamily="34" charset="0"/>
              <a:buChar char="•"/>
            </a:pPr>
            <a:r>
              <a:rPr lang="en-US" sz="4800" b="1" dirty="0" smtClean="0">
                <a:latin typeface="Calibri" panose="020F0502020204030204" pitchFamily="34" charset="0"/>
                <a:ea typeface="Calibri" panose="020F0502020204030204" pitchFamily="34" charset="0"/>
                <a:cs typeface="Times New Roman" panose="02020603050405020304" pitchFamily="18" charset="0"/>
              </a:rPr>
              <a:t>Emergency personnel</a:t>
            </a:r>
          </a:p>
          <a:p>
            <a:endParaRPr lang="en-US" sz="4000" b="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86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762" y="1202211"/>
            <a:ext cx="10628556" cy="2585323"/>
          </a:xfrm>
          <a:prstGeom prst="rect">
            <a:avLst/>
          </a:prstGeom>
        </p:spPr>
        <p:txBody>
          <a:bodyPr wrap="square">
            <a:spAutoFit/>
          </a:bodyPr>
          <a:lstStyle/>
          <a:p>
            <a:r>
              <a:rPr lang="en-US" sz="5400" b="1" dirty="0">
                <a:latin typeface="Calibri" panose="020F0502020204030204" pitchFamily="34" charset="0"/>
                <a:ea typeface="Calibri" panose="020F0502020204030204" pitchFamily="34" charset="0"/>
                <a:cs typeface="Times New Roman" panose="02020603050405020304" pitchFamily="18" charset="0"/>
              </a:rPr>
              <a:t>In the news business… </a:t>
            </a:r>
            <a:endParaRPr lang="en-US" sz="54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5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r>
              <a:rPr lang="en-US" sz="5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							Timing </a:t>
            </a:r>
            <a:r>
              <a:rPr lang="en-US" sz="5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is Everything</a:t>
            </a:r>
            <a:endParaRPr lang="en-US" sz="54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6104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646" y="1874101"/>
            <a:ext cx="10641055" cy="5062924"/>
          </a:xfrm>
          <a:prstGeom prst="rect">
            <a:avLst/>
          </a:prstGeom>
        </p:spPr>
        <p:txBody>
          <a:bodyPr wrap="none">
            <a:spAutoFit/>
          </a:bodyPr>
          <a:lstStyle/>
          <a:p>
            <a:r>
              <a:rPr lang="en-US" sz="1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News story: </a:t>
            </a:r>
            <a:r>
              <a:rPr lang="en-US" sz="1200" dirty="0"/>
              <a:t/>
            </a:r>
            <a:br>
              <a:rPr lang="en-US" sz="1200" dirty="0"/>
            </a:br>
            <a:r>
              <a:rPr lang="en-US" sz="1200" u="sng" dirty="0">
                <a:hlinkClick r:id="rId3"/>
              </a:rPr>
              <a:t>http://www.nbcdfw.com/investigations/NBC5-Investigates-Staff-Shortage-Left-NWS-Scrambling-To-Cover-Tornado-Outbreak-363607261.html</a:t>
            </a:r>
            <a:r>
              <a:rPr lang="en-US" sz="1200" dirty="0"/>
              <a:t> </a:t>
            </a:r>
          </a:p>
          <a:p>
            <a:endParaRPr lang="en-US" sz="11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4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Key </a:t>
            </a:r>
            <a:r>
              <a:rPr lang="en-US" sz="4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messages</a:t>
            </a:r>
            <a:r>
              <a:rPr lang="en-US" sz="4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685800" indent="-685800">
              <a:buFont typeface="Arial" panose="020B0604020202020204" pitchFamily="34" charset="0"/>
              <a:buChar char="•"/>
            </a:pPr>
            <a:r>
              <a:rPr lang="en-US" sz="4800" dirty="0" smtClean="0">
                <a:latin typeface="Calibri" panose="020F0502020204030204" pitchFamily="34" charset="0"/>
                <a:cs typeface="Times New Roman" panose="02020603050405020304" pitchFamily="18" charset="0"/>
              </a:rPr>
              <a:t>Continued high vacancies</a:t>
            </a:r>
          </a:p>
          <a:p>
            <a:pPr marL="685800" indent="-685800">
              <a:buFont typeface="Arial" panose="020B0604020202020204" pitchFamily="34" charset="0"/>
              <a:buChar char="•"/>
            </a:pPr>
            <a:r>
              <a:rPr lang="en-US" sz="4800" dirty="0" smtClean="0">
                <a:latin typeface="Calibri" panose="020F0502020204030204" pitchFamily="34" charset="0"/>
                <a:cs typeface="Times New Roman" panose="02020603050405020304" pitchFamily="18" charset="0"/>
              </a:rPr>
              <a:t>Dedication of NWS employees</a:t>
            </a:r>
          </a:p>
          <a:p>
            <a:pPr marL="685800" indent="-685800">
              <a:buFont typeface="Arial" panose="020B0604020202020204" pitchFamily="34" charset="0"/>
              <a:buChar char="•"/>
            </a:pPr>
            <a:r>
              <a:rPr lang="en-US" sz="4800" dirty="0" smtClean="0">
                <a:latin typeface="Calibri" panose="020F0502020204030204" pitchFamily="34" charset="0"/>
                <a:cs typeface="Times New Roman" panose="02020603050405020304" pitchFamily="18" charset="0"/>
              </a:rPr>
              <a:t>Forecast reliability</a:t>
            </a:r>
          </a:p>
          <a:p>
            <a:pPr marL="685800" indent="-685800">
              <a:buFont typeface="Arial" panose="020B0604020202020204" pitchFamily="34" charset="0"/>
              <a:buChar char="•"/>
            </a:pPr>
            <a:r>
              <a:rPr lang="en-US" sz="4800" dirty="0" smtClean="0">
                <a:latin typeface="Calibri" panose="020F0502020204030204" pitchFamily="34" charset="0"/>
                <a:cs typeface="Times New Roman" panose="02020603050405020304" pitchFamily="18" charset="0"/>
              </a:rPr>
              <a:t>Importance of fully staffed offices</a:t>
            </a:r>
          </a:p>
          <a:p>
            <a:endParaRPr lang="en-US" sz="4800" dirty="0">
              <a:solidFill>
                <a:srgbClr val="FFC000"/>
              </a:solidFill>
            </a:endParaRPr>
          </a:p>
        </p:txBody>
      </p:sp>
      <p:sp>
        <p:nvSpPr>
          <p:cNvPr id="2" name="Rectangle 1"/>
          <p:cNvSpPr/>
          <p:nvPr/>
        </p:nvSpPr>
        <p:spPr>
          <a:xfrm>
            <a:off x="3228813" y="796008"/>
            <a:ext cx="8963187" cy="954107"/>
          </a:xfrm>
          <a:prstGeom prst="rect">
            <a:avLst/>
          </a:prstGeom>
        </p:spPr>
        <p:txBody>
          <a:bodyPr wrap="square">
            <a:spAutoFit/>
          </a:bodyPr>
          <a:lstStyle/>
          <a:p>
            <a:pPr algn="ctr"/>
            <a:r>
              <a:rPr lang="en-US" sz="2800" b="1" dirty="0">
                <a:solidFill>
                  <a:srgbClr val="FF0000"/>
                </a:solidFill>
              </a:rPr>
              <a:t>December 28, 2015 NBC 5 Investigates</a:t>
            </a:r>
          </a:p>
          <a:p>
            <a:pPr algn="ctr"/>
            <a:r>
              <a:rPr lang="en-US" sz="2800" b="1" dirty="0">
                <a:solidFill>
                  <a:srgbClr val="FF0000"/>
                </a:solidFill>
              </a:rPr>
              <a:t>Texas Tornado</a:t>
            </a:r>
            <a:endParaRPr lang="en-US" sz="2800" dirty="0"/>
          </a:p>
        </p:txBody>
      </p:sp>
      <p:pic>
        <p:nvPicPr>
          <p:cNvPr id="4" name="Picture 3"/>
          <p:cNvPicPr>
            <a:picLocks noChangeAspect="1"/>
          </p:cNvPicPr>
          <p:nvPr/>
        </p:nvPicPr>
        <p:blipFill>
          <a:blip r:embed="rId4"/>
          <a:stretch>
            <a:fillRect/>
          </a:stretch>
        </p:blipFill>
        <p:spPr>
          <a:xfrm>
            <a:off x="511444" y="363209"/>
            <a:ext cx="2488137" cy="1386906"/>
          </a:xfrm>
          <a:prstGeom prst="rect">
            <a:avLst/>
          </a:prstGeom>
        </p:spPr>
      </p:pic>
    </p:spTree>
    <p:extLst>
      <p:ext uri="{BB962C8B-B14F-4D97-AF65-F5344CB8AC3E}">
        <p14:creationId xmlns:p14="http://schemas.microsoft.com/office/powerpoint/2010/main" val="78741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259" y="188497"/>
            <a:ext cx="9577953" cy="584775"/>
          </a:xfrm>
          <a:prstGeom prst="rect">
            <a:avLst/>
          </a:prstGeom>
          <a:noFill/>
        </p:spPr>
        <p:txBody>
          <a:bodyPr wrap="square" rtlCol="0">
            <a:spAutoFit/>
          </a:bodyPr>
          <a:lstStyle/>
          <a:p>
            <a:pPr algn="ctr"/>
            <a:r>
              <a:rPr lang="en-US" sz="3200" dirty="0" smtClean="0">
                <a:solidFill>
                  <a:srgbClr val="FF0000"/>
                </a:solidFill>
              </a:rPr>
              <a:t>INITIATIVES, ISSUES, AND NEWS STORIES</a:t>
            </a:r>
            <a:endParaRPr lang="en-US" sz="3200" dirty="0">
              <a:solidFill>
                <a:srgbClr val="FF0000"/>
              </a:solidFill>
            </a:endParaRPr>
          </a:p>
        </p:txBody>
      </p:sp>
      <p:sp>
        <p:nvSpPr>
          <p:cNvPr id="5" name="TextBox 4"/>
          <p:cNvSpPr txBox="1"/>
          <p:nvPr/>
        </p:nvSpPr>
        <p:spPr>
          <a:xfrm>
            <a:off x="0" y="773272"/>
            <a:ext cx="12192000" cy="6524863"/>
          </a:xfrm>
          <a:prstGeom prst="rect">
            <a:avLst/>
          </a:prstGeom>
          <a:noFill/>
        </p:spPr>
        <p:txBody>
          <a:bodyPr wrap="square" rtlCol="0">
            <a:spAutoFit/>
          </a:bodyPr>
          <a:lstStyle/>
          <a:p>
            <a:r>
              <a:rPr lang="en-US" sz="2000" b="1" dirty="0"/>
              <a:t>October 9, 2015– Philadelphia Inquirer: Weather Service Union Blasts "Gag Orders"</a:t>
            </a:r>
          </a:p>
          <a:p>
            <a:r>
              <a:rPr lang="en-US" sz="2000" b="1" dirty="0"/>
              <a:t>October 9, 2015 - Government Executive: Weather Service Staffers Protest "Gag Orders" on Workforce Planning</a:t>
            </a:r>
          </a:p>
          <a:p>
            <a:r>
              <a:rPr lang="en-US" sz="2000" b="1" dirty="0"/>
              <a:t> </a:t>
            </a:r>
          </a:p>
          <a:p>
            <a:r>
              <a:rPr lang="en-US" sz="2000" b="1" dirty="0"/>
              <a:t>December 28, Dallas/Fort Worth-NBC5 Investigates: Staff Shortage Left NWS Scrambling To Cover Tornado </a:t>
            </a:r>
            <a:r>
              <a:rPr lang="en-US" sz="2000" b="1" dirty="0" smtClean="0"/>
              <a:t>Outbreak</a:t>
            </a:r>
          </a:p>
          <a:p>
            <a:endParaRPr lang="en-US" sz="2000" b="1" dirty="0"/>
          </a:p>
          <a:p>
            <a:r>
              <a:rPr lang="en-US" sz="2000" b="1" dirty="0"/>
              <a:t>January 24, Palm Beach Post - Weather Service vacancies concern during severe weather </a:t>
            </a:r>
            <a:r>
              <a:rPr lang="en-US" sz="2000" b="1" dirty="0" smtClean="0"/>
              <a:t>year</a:t>
            </a:r>
          </a:p>
          <a:p>
            <a:endParaRPr lang="en-US" sz="2000" b="1" dirty="0"/>
          </a:p>
          <a:p>
            <a:r>
              <a:rPr lang="en-US" sz="2000" b="1" dirty="0"/>
              <a:t>February 12, Chicago Tribune - Meteorologists union warns of more flight delays in Chicago because of </a:t>
            </a:r>
            <a:r>
              <a:rPr lang="en-US" sz="2000" b="1" dirty="0" smtClean="0"/>
              <a:t>cutbacks</a:t>
            </a:r>
            <a:endParaRPr lang="en-US" sz="2000" b="1" dirty="0"/>
          </a:p>
          <a:p>
            <a:r>
              <a:rPr lang="en-US" sz="2000" b="1" dirty="0"/>
              <a:t>February 9, Federal Soup - Union: Just a few job cuts will harm Chicago air traffic</a:t>
            </a:r>
          </a:p>
          <a:p>
            <a:endParaRPr lang="en-US" sz="2000" b="1" dirty="0" smtClean="0"/>
          </a:p>
          <a:p>
            <a:r>
              <a:rPr lang="en-US" sz="2000" b="1" dirty="0" smtClean="0"/>
              <a:t>February </a:t>
            </a:r>
            <a:r>
              <a:rPr lang="en-US" sz="2000" b="1" dirty="0"/>
              <a:t>21, The Weather Channel – Weather Geeks host Marshall Shepherd discuss the NWS workforce with NWSEO President Dan </a:t>
            </a:r>
            <a:r>
              <a:rPr lang="en-US" sz="2000" b="1" dirty="0" smtClean="0"/>
              <a:t>Sobien</a:t>
            </a:r>
          </a:p>
          <a:p>
            <a:endParaRPr lang="en-US" sz="2000" b="1" dirty="0"/>
          </a:p>
          <a:p>
            <a:r>
              <a:rPr lang="en-US" sz="2000" b="1" dirty="0"/>
              <a:t>July 13, 2016 - Washington Post - Weather Service suffers "major network issue," warning system compromised.</a:t>
            </a:r>
          </a:p>
          <a:p>
            <a:r>
              <a:rPr lang="en-US" sz="2000" b="1" dirty="0"/>
              <a:t>July 14, 2016 NBC 5 Dallas - Computer Outage Disrupts National Weather Service Offices Nationwide  </a:t>
            </a:r>
          </a:p>
          <a:p>
            <a:r>
              <a:rPr lang="en-US" dirty="0"/>
              <a:t> </a:t>
            </a:r>
          </a:p>
        </p:txBody>
      </p:sp>
    </p:spTree>
    <p:extLst>
      <p:ext uri="{BB962C8B-B14F-4D97-AF65-F5344CB8AC3E}">
        <p14:creationId xmlns:p14="http://schemas.microsoft.com/office/powerpoint/2010/main" val="364785218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1691</TotalTime>
  <Words>914</Words>
  <Application>Microsoft Office PowerPoint</Application>
  <PresentationFormat>Widescreen</PresentationFormat>
  <Paragraphs>115</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Slice</vt:lpstr>
      <vt:lpstr>nwseo  41 years strong – powered by membership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Recruitment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Relations</dc:title>
  <dc:creator>Lisa Luciani</dc:creator>
  <cp:lastModifiedBy>Lisa Luciani</cp:lastModifiedBy>
  <cp:revision>126</cp:revision>
  <dcterms:created xsi:type="dcterms:W3CDTF">2014-10-15T15:09:38Z</dcterms:created>
  <dcterms:modified xsi:type="dcterms:W3CDTF">2016-09-26T21:39:27Z</dcterms:modified>
</cp:coreProperties>
</file>