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 id="2147483674" r:id="rId3"/>
    <p:sldMasterId id="2147483675" r:id="rId4"/>
    <p:sldMasterId id="2147483676" r:id="rId5"/>
    <p:sldMasterId id="2147483677" r:id="rId6"/>
  </p:sldMasterIdLst>
  <p:notesMasterIdLst>
    <p:notesMasterId r:id="rId4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x="11949113" cy="6721475"/>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7" userDrawn="1">
          <p15:clr>
            <a:srgbClr val="A4A3A4"/>
          </p15:clr>
        </p15:guide>
        <p15:guide id="2" pos="37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7" d="100"/>
          <a:sy n="87" d="100"/>
        </p:scale>
        <p:origin x="69" y="285"/>
      </p:cViewPr>
      <p:guideLst>
        <p:guide orient="horz" pos="2117"/>
        <p:guide pos="37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563562" y="515937"/>
            <a:ext cx="6235698"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4" name="Shape 4"/>
          <p:cNvSpPr txBox="1">
            <a:spLocks noGrp="1"/>
          </p:cNvSpPr>
          <p:nvPr>
            <p:ph type="body" idx="1"/>
          </p:nvPr>
        </p:nvSpPr>
        <p:spPr>
          <a:xfrm>
            <a:off x="592379" y="5159107"/>
            <a:ext cx="6233762" cy="1279774"/>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1pPr>
            <a:lvl2pPr marL="117475" marR="0" lvl="1" indent="118745"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2pPr>
            <a:lvl3pPr marL="300038" marR="0" lvl="2" indent="50481"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3pPr>
            <a:lvl4pPr marL="427038" marR="0" lvl="3" indent="68262" algn="l" rtl="0">
              <a:spcBef>
                <a:spcPts val="0"/>
              </a:spcBef>
              <a:spcAft>
                <a:spcPts val="0"/>
              </a:spcAft>
              <a:buClr>
                <a:schemeClr val="dk2"/>
              </a:buClr>
              <a:buSzPct val="100000"/>
              <a:buFont typeface="Arial"/>
              <a:buChar char="▫"/>
              <a:defRPr sz="1600" b="0" i="0" u="none" strike="noStrike" cap="none">
                <a:solidFill>
                  <a:schemeClr val="dk1"/>
                </a:solidFill>
                <a:latin typeface="Arial"/>
                <a:ea typeface="Arial"/>
                <a:cs typeface="Arial"/>
                <a:sym typeface="Arial"/>
              </a:defRPr>
            </a:lvl4pPr>
            <a:lvl5pPr marL="542925" marR="0" lvl="4" indent="55498" algn="l" rtl="0">
              <a:spcBef>
                <a:spcPts val="0"/>
              </a:spcBef>
              <a:spcAft>
                <a:spcPts val="0"/>
              </a:spcAft>
              <a:buClr>
                <a:schemeClr val="dk2"/>
              </a:buClr>
              <a:buSzPct val="89000"/>
              <a:buFont typeface="Arial"/>
              <a:buChar char="-"/>
              <a:defRPr sz="16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5" name="Shape 5"/>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a:t>
            </a:fld>
            <a:endParaRPr lang="en-US" sz="1000" b="0" i="0" u="none" strike="noStrike" cap="none">
              <a:solidFill>
                <a:schemeClr val="dk1"/>
              </a:solidFill>
              <a:latin typeface="Arial"/>
              <a:ea typeface="Arial"/>
              <a:cs typeface="Arial"/>
              <a:sym typeface="Arial"/>
            </a:endParaRPr>
          </a:p>
        </p:txBody>
      </p:sp>
      <p:sp>
        <p:nvSpPr>
          <p:cNvPr id="6" name="Shape 6"/>
          <p:cNvSpPr txBox="1">
            <a:spLocks noGrp="1"/>
          </p:cNvSpPr>
          <p:nvPr>
            <p:ph type="ftr" idx="11"/>
          </p:nvPr>
        </p:nvSpPr>
        <p:spPr>
          <a:xfrm>
            <a:off x="7108492" y="118460"/>
            <a:ext cx="65" cy="107721"/>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dk1"/>
              </a:buClr>
              <a:buFont typeface="Arial"/>
              <a:buNone/>
              <a:defRPr sz="7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1</a:t>
            </a:fld>
            <a:endParaRPr lang="en-US" sz="1000" b="0" i="0" u="none" strike="noStrike" cap="none">
              <a:solidFill>
                <a:schemeClr val="dk1"/>
              </a:solidFill>
              <a:latin typeface="Arial"/>
              <a:ea typeface="Arial"/>
              <a:cs typeface="Arial"/>
              <a:sym typeface="Arial"/>
            </a:endParaRPr>
          </a:p>
        </p:txBody>
      </p:sp>
      <p:sp>
        <p:nvSpPr>
          <p:cNvPr id="175" name="Shape 175"/>
          <p:cNvSpPr>
            <a:spLocks noGrp="1" noRot="1" noChangeAspect="1"/>
          </p:cNvSpPr>
          <p:nvPr>
            <p:ph type="sldImg" idx="2"/>
          </p:nvPr>
        </p:nvSpPr>
        <p:spPr>
          <a:xfrm>
            <a:off x="-133350" y="352425"/>
            <a:ext cx="7802563" cy="43894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76" name="Shape 176"/>
          <p:cNvSpPr txBox="1">
            <a:spLocks noGrp="1"/>
          </p:cNvSpPr>
          <p:nvPr>
            <p:ph type="body" idx="1"/>
          </p:nvPr>
        </p:nvSpPr>
        <p:spPr>
          <a:xfrm>
            <a:off x="592379" y="5159110"/>
            <a:ext cx="6233762" cy="255955"/>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451" name="Shape 451"/>
          <p:cNvSpPr txBox="1">
            <a:spLocks noGrp="1"/>
          </p:cNvSpPr>
          <p:nvPr>
            <p:ph type="body" idx="1"/>
          </p:nvPr>
        </p:nvSpPr>
        <p:spPr>
          <a:xfrm>
            <a:off x="358587" y="4043342"/>
            <a:ext cx="6751461" cy="5386088"/>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452" name="Shape 452"/>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10</a:t>
            </a:fld>
            <a:endParaRPr lang="en-US"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79375" y="150813"/>
            <a:ext cx="7199313" cy="40497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484" name="Shape 484"/>
          <p:cNvSpPr txBox="1">
            <a:spLocks noGrp="1"/>
          </p:cNvSpPr>
          <p:nvPr>
            <p:ph type="body" idx="1"/>
          </p:nvPr>
        </p:nvSpPr>
        <p:spPr>
          <a:xfrm>
            <a:off x="580333" y="4442235"/>
            <a:ext cx="6106914" cy="2638175"/>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485" name="Shape 485"/>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000" b="0" i="0" u="none" strike="noStrike" cap="none">
                <a:solidFill>
                  <a:srgbClr val="000000"/>
                </a:solidFill>
                <a:latin typeface="Arial"/>
                <a:ea typeface="Arial"/>
                <a:cs typeface="Arial"/>
                <a:sym typeface="Arial"/>
              </a:rPr>
              <a:t>11</a:t>
            </a:fld>
            <a:endParaRPr lang="en-US" sz="10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146050" y="112713"/>
            <a:ext cx="7380288" cy="41513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7" name="Shape 517"/>
          <p:cNvSpPr txBox="1">
            <a:spLocks noGrp="1"/>
          </p:cNvSpPr>
          <p:nvPr>
            <p:ph type="body" idx="1"/>
          </p:nvPr>
        </p:nvSpPr>
        <p:spPr>
          <a:xfrm>
            <a:off x="88504" y="4269796"/>
            <a:ext cx="7640999" cy="5041200"/>
          </a:xfrm>
          <a:prstGeom prst="rect">
            <a:avLst/>
          </a:prstGeom>
          <a:noFill/>
          <a:ln>
            <a:noFill/>
          </a:ln>
        </p:spPr>
        <p:txBody>
          <a:bodyPr lIns="97000" tIns="97000" rIns="97000" bIns="97000" anchor="t" anchorCtr="0">
            <a:noAutofit/>
          </a:bodyPr>
          <a:lstStyle/>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+So how does this fit together? Each of these time “unlocks” provides critical staff time flexibility needed for us to change how our we spend our time and enable us to deepen our service to partners</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+Recall that we are trying to build up to 900-1200 staff worth of time flexibility - we estimated how much each idea gets us towards the goal, depicted here.</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+You can see that the collaborative forecast process is extremely important to improving flexibility, as is finding a way to provide met watch mutual aid so that not all offices have to be 24/7/365</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+These functional changes build up our flexibility so that we can align resources as needed for strategic staffing.  </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+The form changes –staffing the right number of people to each shift, and in the right places – is essential to using that flexibility in a smart way </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 But these unlocks to help free up time and resources don’t work independently; they are linked. If we don’t couple  unlocks 2 through 5 on function with those on form we may not be able to fully meet our partners IDSS need.</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Chart Breakdown: </a:t>
            </a: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1. The dark blue bar represents how much flexibility we need to strategically align our staff across the field, and to use their time on the highest value activities</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2. You are aware of the collab forecast process idea, building on the NBM – changing forecast production requirements on WFOs could save significant time – already offices report that with the limited blend technology they have today they can save ~2 hours per shift. We are going to build on that success through the NBM. </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3. You might not be aware that today we have some of our meteorologists working as “Interns”, limited in the duties they can take on. By developing a single GS5-12 career progression we can advance more mets through training and help them add as much to the office and their partners as they are capable of </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4. Hopefully you have heard of our opportunity to install autolaunchers to replace manual weather balloon launches. We currently have highly skilled mets launching weather balloons twice a day in many of our offices, when instead they could be working with partners. If we don’t change this, we lose flexibility in when offices have to be open as well – which would make that bar for autolaunchers even higher.</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5. Met watch mutual aid is an idea that would allow us to have some offices close during part of the day when the weather is fair and partners don’t need us. We would match our schedules to our partner’s schedules, while ensuring there is always a 24/7/365 expert watch point that is familiar with the area. This will require a change in how our offices work together that goes beyond providing backup when service is down – we don’ t know yet precisely what the solution will look like: it could be met watch handovers between offices in fair weather or it could be some offices taking on the met watch role for a larger area continuously. We have to test to find out, and we will build on models that work today – at our own RFCs, with our IMETs, at hospitals and fire stations. </a:t>
            </a:r>
          </a:p>
          <a:p>
            <a:pPr marL="0" marR="0" lvl="0" indent="0" algn="l" rtl="0">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Ideas 6 and 7 are critically important and underpin all the flexibility the other unlocks give us – if we can’t allow 1 person to be on duty, and if we don’t have our people in the right places, we have freed up hours, but not at a time of day we can use it to help partners.</a:t>
            </a:r>
          </a:p>
        </p:txBody>
      </p:sp>
      <p:sp>
        <p:nvSpPr>
          <p:cNvPr id="518" name="Shape 518"/>
          <p:cNvSpPr txBox="1">
            <a:spLocks noGrp="1"/>
          </p:cNvSpPr>
          <p:nvPr>
            <p:ph type="sldNum" idx="12"/>
          </p:nvPr>
        </p:nvSpPr>
        <p:spPr>
          <a:xfrm>
            <a:off x="6963447" y="9698975"/>
            <a:ext cx="618900" cy="183600"/>
          </a:xfrm>
          <a:prstGeom prst="rect">
            <a:avLst/>
          </a:prstGeom>
          <a:noFill/>
          <a:ln>
            <a:noFill/>
          </a:ln>
        </p:spPr>
        <p:txBody>
          <a:bodyPr lIns="97000" tIns="48500" rIns="97000" bIns="485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500" b="0" i="0" u="none" strike="noStrike" cap="none">
                <a:solidFill>
                  <a:srgbClr val="000000"/>
                </a:solidFill>
                <a:latin typeface="Arial"/>
                <a:ea typeface="Arial"/>
                <a:cs typeface="Arial"/>
                <a:sym typeface="Arial"/>
              </a:rPr>
              <a:t>12</a:t>
            </a:fld>
            <a:endParaRPr lang="en-US" sz="15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txBox="1">
            <a:spLocks noGrp="1"/>
          </p:cNvSpPr>
          <p:nvPr>
            <p:ph type="body" idx="1"/>
          </p:nvPr>
        </p:nvSpPr>
        <p:spPr>
          <a:xfrm>
            <a:off x="592379" y="5159107"/>
            <a:ext cx="6233762" cy="127977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558" name="Shape 558"/>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txBox="1">
            <a:spLocks noGrp="1"/>
          </p:cNvSpPr>
          <p:nvPr>
            <p:ph type="body" idx="1"/>
          </p:nvPr>
        </p:nvSpPr>
        <p:spPr>
          <a:xfrm>
            <a:off x="592379" y="5159107"/>
            <a:ext cx="6233699" cy="1271399"/>
          </a:xfrm>
          <a:prstGeom prst="rect">
            <a:avLst/>
          </a:prstGeom>
          <a:noFill/>
          <a:ln>
            <a:noFill/>
          </a:ln>
        </p:spPr>
        <p:txBody>
          <a:bodyPr lIns="91450" tIns="91450" rIns="91450" bIns="91450" anchor="t" anchorCtr="0">
            <a:noAutofit/>
          </a:bodyPr>
          <a:lstStyle/>
          <a:p>
            <a:pPr marL="0" marR="0" lvl="0" indent="0" algn="l" rtl="0">
              <a:spcBef>
                <a:spcPts val="0"/>
              </a:spcBef>
              <a:spcAft>
                <a:spcPts val="0"/>
              </a:spcAft>
              <a:buClr>
                <a:schemeClr val="dk1"/>
              </a:buClr>
              <a:buSzPct val="25000"/>
              <a:buFont typeface="Arial"/>
              <a:buNone/>
            </a:pPr>
            <a:endParaRPr sz="1400" b="0" i="0" u="none" strike="noStrike" cap="none">
              <a:solidFill>
                <a:schemeClr val="dk1"/>
              </a:solidFill>
              <a:latin typeface="Arial"/>
              <a:ea typeface="Arial"/>
              <a:cs typeface="Arial"/>
              <a:sym typeface="Arial"/>
            </a:endParaRPr>
          </a:p>
        </p:txBody>
      </p:sp>
      <p:sp>
        <p:nvSpPr>
          <p:cNvPr id="567" name="Shape 567"/>
          <p:cNvSpPr>
            <a:spLocks noGrp="1" noRot="1" noChangeAspect="1"/>
          </p:cNvSpPr>
          <p:nvPr>
            <p:ph type="sldImg" idx="2"/>
          </p:nvPr>
        </p:nvSpPr>
        <p:spPr>
          <a:xfrm>
            <a:off x="565150" y="515938"/>
            <a:ext cx="6234113" cy="35067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592379" y="5159107"/>
            <a:ext cx="6233699" cy="1271399"/>
          </a:xfrm>
          <a:prstGeom prst="rect">
            <a:avLst/>
          </a:prstGeom>
          <a:noFill/>
          <a:ln>
            <a:noFill/>
          </a:ln>
        </p:spPr>
        <p:txBody>
          <a:bodyPr lIns="91450" tIns="91450" rIns="91450" bIns="91450" anchor="t" anchorCtr="0">
            <a:noAutofit/>
          </a:bodyPr>
          <a:lstStyle/>
          <a:p>
            <a:pPr marL="0" marR="0" lvl="0" indent="0" algn="l" rtl="0">
              <a:spcBef>
                <a:spcPts val="0"/>
              </a:spcBef>
              <a:spcAft>
                <a:spcPts val="0"/>
              </a:spcAft>
              <a:buClr>
                <a:schemeClr val="dk1"/>
              </a:buClr>
              <a:buSzPct val="25000"/>
              <a:buFont typeface="Arial"/>
              <a:buNone/>
            </a:pPr>
            <a:endParaRPr sz="1400" b="0" i="0" u="none" strike="noStrike" cap="none">
              <a:solidFill>
                <a:schemeClr val="dk1"/>
              </a:solidFill>
              <a:latin typeface="Arial"/>
              <a:ea typeface="Arial"/>
              <a:cs typeface="Arial"/>
              <a:sym typeface="Arial"/>
            </a:endParaRPr>
          </a:p>
        </p:txBody>
      </p:sp>
      <p:sp>
        <p:nvSpPr>
          <p:cNvPr id="586" name="Shape 586"/>
          <p:cNvSpPr>
            <a:spLocks noGrp="1" noRot="1" noChangeAspect="1"/>
          </p:cNvSpPr>
          <p:nvPr>
            <p:ph type="sldImg" idx="2"/>
          </p:nvPr>
        </p:nvSpPr>
        <p:spPr>
          <a:xfrm>
            <a:off x="565150" y="515938"/>
            <a:ext cx="6234113" cy="35067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731518" y="4560569"/>
            <a:ext cx="5852100" cy="4320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601" name="Shape 60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txBox="1">
            <a:spLocks noGrp="1"/>
          </p:cNvSpPr>
          <p:nvPr>
            <p:ph type="body" idx="1"/>
          </p:nvPr>
        </p:nvSpPr>
        <p:spPr>
          <a:xfrm>
            <a:off x="592379" y="5159107"/>
            <a:ext cx="6233699" cy="1271399"/>
          </a:xfrm>
          <a:prstGeom prst="rect">
            <a:avLst/>
          </a:prstGeom>
          <a:noFill/>
          <a:ln>
            <a:noFill/>
          </a:ln>
        </p:spPr>
        <p:txBody>
          <a:bodyPr lIns="91450" tIns="91450" rIns="91450" bIns="91450" anchor="t" anchorCtr="0">
            <a:noAutofit/>
          </a:bodyPr>
          <a:lstStyle/>
          <a:p>
            <a:pPr marL="0" marR="0" lvl="0" indent="0" algn="l" rtl="0">
              <a:spcBef>
                <a:spcPts val="0"/>
              </a:spcBef>
              <a:spcAft>
                <a:spcPts val="0"/>
              </a:spcAft>
              <a:buClr>
                <a:schemeClr val="dk1"/>
              </a:buClr>
              <a:buSzPct val="25000"/>
              <a:buFont typeface="Arial"/>
              <a:buNone/>
            </a:pPr>
            <a:endParaRPr sz="1400" b="0" i="0" u="none" strike="noStrike" cap="none">
              <a:solidFill>
                <a:schemeClr val="dk1"/>
              </a:solidFill>
              <a:latin typeface="Arial"/>
              <a:ea typeface="Arial"/>
              <a:cs typeface="Arial"/>
              <a:sym typeface="Arial"/>
            </a:endParaRPr>
          </a:p>
        </p:txBody>
      </p:sp>
      <p:sp>
        <p:nvSpPr>
          <p:cNvPr id="672" name="Shape 672"/>
          <p:cNvSpPr>
            <a:spLocks noGrp="1" noRot="1" noChangeAspect="1"/>
          </p:cNvSpPr>
          <p:nvPr>
            <p:ph type="sldImg" idx="2"/>
          </p:nvPr>
        </p:nvSpPr>
        <p:spPr>
          <a:xfrm>
            <a:off x="565150" y="515938"/>
            <a:ext cx="6234113" cy="35067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Shape 87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875" name="Shape 875"/>
          <p:cNvSpPr txBox="1">
            <a:spLocks noGrp="1"/>
          </p:cNvSpPr>
          <p:nvPr>
            <p:ph type="body" idx="1"/>
          </p:nvPr>
        </p:nvSpPr>
        <p:spPr>
          <a:xfrm>
            <a:off x="731518" y="4560569"/>
            <a:ext cx="5852100" cy="4320599"/>
          </a:xfrm>
          <a:prstGeom prst="rect">
            <a:avLst/>
          </a:prstGeom>
          <a:noFill/>
          <a:ln>
            <a:noFill/>
          </a:ln>
        </p:spPr>
        <p:txBody>
          <a:bodyPr lIns="97000" tIns="97000" rIns="97000" bIns="97000" anchor="ctr" anchorCtr="0">
            <a:noAutofit/>
          </a:bodyPr>
          <a:lstStyle/>
          <a:p>
            <a:pPr marL="0" marR="0" lvl="0" indent="0" algn="l" rtl="0">
              <a:spcBef>
                <a:spcPts val="0"/>
              </a:spcBef>
              <a:spcAft>
                <a:spcPts val="0"/>
              </a:spcAft>
              <a:buClr>
                <a:schemeClr val="dk1"/>
              </a:buClr>
              <a:buSzPct val="25000"/>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909" name="Shape 909"/>
          <p:cNvSpPr txBox="1">
            <a:spLocks noGrp="1"/>
          </p:cNvSpPr>
          <p:nvPr>
            <p:ph type="body" idx="1"/>
          </p:nvPr>
        </p:nvSpPr>
        <p:spPr>
          <a:xfrm>
            <a:off x="731518" y="4560569"/>
            <a:ext cx="5852100" cy="4320599"/>
          </a:xfrm>
          <a:prstGeom prst="rect">
            <a:avLst/>
          </a:prstGeom>
          <a:noFill/>
          <a:ln>
            <a:noFill/>
          </a:ln>
        </p:spPr>
        <p:txBody>
          <a:bodyPr lIns="97000" tIns="97000" rIns="97000" bIns="97000" anchor="ctr" anchorCtr="0">
            <a:noAutofit/>
          </a:bodyPr>
          <a:lstStyle/>
          <a:p>
            <a:pPr marL="0" marR="0" lvl="0" indent="0" algn="l" rtl="0">
              <a:spcBef>
                <a:spcPts val="0"/>
              </a:spcBef>
              <a:spcAft>
                <a:spcPts val="0"/>
              </a:spcAft>
              <a:buClr>
                <a:schemeClr val="dk1"/>
              </a:buClr>
              <a:buSzPct val="25000"/>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592379" y="5159107"/>
            <a:ext cx="6233762" cy="127977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84" name="Shape 184"/>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Shape 92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925" name="Shape 925"/>
          <p:cNvSpPr txBox="1">
            <a:spLocks noGrp="1"/>
          </p:cNvSpPr>
          <p:nvPr>
            <p:ph type="body" idx="1"/>
          </p:nvPr>
        </p:nvSpPr>
        <p:spPr>
          <a:xfrm>
            <a:off x="731518" y="4560569"/>
            <a:ext cx="5852100" cy="4320599"/>
          </a:xfrm>
          <a:prstGeom prst="rect">
            <a:avLst/>
          </a:prstGeom>
          <a:noFill/>
          <a:ln>
            <a:noFill/>
          </a:ln>
        </p:spPr>
        <p:txBody>
          <a:bodyPr lIns="97000" tIns="97000" rIns="97000" bIns="97000" anchor="ctr" anchorCtr="0">
            <a:noAutofit/>
          </a:bodyPr>
          <a:lstStyle/>
          <a:p>
            <a:pPr marL="0" marR="0" lvl="0" indent="0" algn="l" rtl="0">
              <a:spcBef>
                <a:spcPts val="0"/>
              </a:spcBef>
              <a:spcAft>
                <a:spcPts val="0"/>
              </a:spcAft>
              <a:buClr>
                <a:schemeClr val="dk1"/>
              </a:buClr>
              <a:buSzPct val="25000"/>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txBox="1">
            <a:spLocks noGrp="1"/>
          </p:cNvSpPr>
          <p:nvPr>
            <p:ph type="body" idx="1"/>
          </p:nvPr>
        </p:nvSpPr>
        <p:spPr>
          <a:xfrm>
            <a:off x="592379" y="5159107"/>
            <a:ext cx="6233762" cy="127977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933" name="Shape 933"/>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942" name="Shape 942"/>
          <p:cNvSpPr txBox="1">
            <a:spLocks noGrp="1"/>
          </p:cNvSpPr>
          <p:nvPr>
            <p:ph type="body" idx="1"/>
          </p:nvPr>
        </p:nvSpPr>
        <p:spPr>
          <a:xfrm>
            <a:off x="731518" y="4560569"/>
            <a:ext cx="5852100" cy="4320599"/>
          </a:xfrm>
          <a:prstGeom prst="rect">
            <a:avLst/>
          </a:prstGeom>
          <a:noFill/>
          <a:ln>
            <a:noFill/>
          </a:ln>
        </p:spPr>
        <p:txBody>
          <a:bodyPr lIns="97000" tIns="97000" rIns="97000" bIns="97000" anchor="ctr" anchorCtr="0">
            <a:noAutofit/>
          </a:bodyPr>
          <a:lstStyle/>
          <a:p>
            <a:pPr marL="0" marR="0" lvl="0" indent="0" algn="l" rtl="0">
              <a:spcBef>
                <a:spcPts val="0"/>
              </a:spcBef>
              <a:spcAft>
                <a:spcPts val="0"/>
              </a:spcAft>
              <a:buClr>
                <a:schemeClr val="dk1"/>
              </a:buClr>
              <a:buSzPct val="25000"/>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950" name="Shape 950"/>
          <p:cNvSpPr txBox="1">
            <a:spLocks noGrp="1"/>
          </p:cNvSpPr>
          <p:nvPr>
            <p:ph type="body" idx="1"/>
          </p:nvPr>
        </p:nvSpPr>
        <p:spPr>
          <a:xfrm>
            <a:off x="731518" y="4560569"/>
            <a:ext cx="5852100" cy="4320599"/>
          </a:xfrm>
          <a:prstGeom prst="rect">
            <a:avLst/>
          </a:prstGeom>
          <a:noFill/>
          <a:ln>
            <a:noFill/>
          </a:ln>
        </p:spPr>
        <p:txBody>
          <a:bodyPr lIns="97000" tIns="97000" rIns="97000" bIns="97000" anchor="ctr" anchorCtr="0">
            <a:noAutofit/>
          </a:bodyPr>
          <a:lstStyle/>
          <a:p>
            <a:pPr marL="0" marR="0" lvl="0" indent="0" algn="l" rtl="0">
              <a:spcBef>
                <a:spcPts val="0"/>
              </a:spcBef>
              <a:spcAft>
                <a:spcPts val="0"/>
              </a:spcAft>
              <a:buClr>
                <a:schemeClr val="dk1"/>
              </a:buClr>
              <a:buSzPct val="25000"/>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a:spLocks noGrp="1" noRot="1" noChangeAspect="1"/>
          </p:cNvSpPr>
          <p:nvPr>
            <p:ph type="sldImg" idx="2"/>
          </p:nvPr>
        </p:nvSpPr>
        <p:spPr>
          <a:xfrm>
            <a:off x="130175" y="68263"/>
            <a:ext cx="6942138" cy="39052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955" name="Shape 955"/>
          <p:cNvSpPr txBox="1">
            <a:spLocks noGrp="1"/>
          </p:cNvSpPr>
          <p:nvPr>
            <p:ph type="body" idx="1"/>
          </p:nvPr>
        </p:nvSpPr>
        <p:spPr>
          <a:xfrm>
            <a:off x="56901" y="4152169"/>
            <a:ext cx="7222442" cy="4401203"/>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956" name="Shape 956"/>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000" b="0" i="0" u="none" strike="noStrike" cap="none">
                <a:solidFill>
                  <a:srgbClr val="000000"/>
                </a:solidFill>
                <a:latin typeface="Arial"/>
                <a:ea typeface="Arial"/>
                <a:cs typeface="Arial"/>
                <a:sym typeface="Arial"/>
              </a:rPr>
              <a:t>24</a:t>
            </a:fld>
            <a:endParaRPr lang="en-US" sz="10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a:spLocks noGrp="1" noRot="1" noChangeAspect="1"/>
          </p:cNvSpPr>
          <p:nvPr>
            <p:ph type="sldImg" idx="2"/>
          </p:nvPr>
        </p:nvSpPr>
        <p:spPr>
          <a:xfrm>
            <a:off x="196850" y="196850"/>
            <a:ext cx="6932613" cy="389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005" name="Shape 1005"/>
          <p:cNvSpPr txBox="1">
            <a:spLocks noGrp="1"/>
          </p:cNvSpPr>
          <p:nvPr>
            <p:ph type="body" idx="1"/>
          </p:nvPr>
        </p:nvSpPr>
        <p:spPr>
          <a:xfrm>
            <a:off x="199834" y="4550219"/>
            <a:ext cx="7003819" cy="3677454"/>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006" name="Shape 1006"/>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000" b="0" i="0" u="none" strike="noStrike" cap="none">
                <a:solidFill>
                  <a:srgbClr val="000000"/>
                </a:solidFill>
                <a:latin typeface="Arial"/>
                <a:ea typeface="Arial"/>
                <a:cs typeface="Arial"/>
                <a:sym typeface="Arial"/>
              </a:rPr>
              <a:t>25</a:t>
            </a:fld>
            <a:endParaRPr lang="en-US" sz="10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a:spLocks noGrp="1" noRot="1" noChangeAspect="1"/>
          </p:cNvSpPr>
          <p:nvPr>
            <p:ph type="sldImg" idx="2"/>
          </p:nvPr>
        </p:nvSpPr>
        <p:spPr>
          <a:xfrm>
            <a:off x="98425" y="352425"/>
            <a:ext cx="7105650" cy="3997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028" name="Shape 1028"/>
          <p:cNvSpPr txBox="1">
            <a:spLocks noGrp="1"/>
          </p:cNvSpPr>
          <p:nvPr>
            <p:ph type="body" idx="1"/>
          </p:nvPr>
        </p:nvSpPr>
        <p:spPr>
          <a:xfrm>
            <a:off x="592379" y="4589692"/>
            <a:ext cx="6233762" cy="3662541"/>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029" name="Shape 1029"/>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000" b="0" i="0" u="none" strike="noStrike" cap="none">
                <a:solidFill>
                  <a:srgbClr val="000000"/>
                </a:solidFill>
                <a:latin typeface="Arial"/>
                <a:ea typeface="Arial"/>
                <a:cs typeface="Arial"/>
                <a:sym typeface="Arial"/>
              </a:rPr>
              <a:t>26</a:t>
            </a:fld>
            <a:endParaRPr lang="en-US" sz="10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115" name="Shape 1115"/>
          <p:cNvSpPr txBox="1">
            <a:spLocks noGrp="1"/>
          </p:cNvSpPr>
          <p:nvPr>
            <p:ph type="body" idx="1"/>
          </p:nvPr>
        </p:nvSpPr>
        <p:spPr>
          <a:xfrm>
            <a:off x="592379" y="5159107"/>
            <a:ext cx="6233762" cy="1279774"/>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116" name="Shape 1116"/>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27</a:t>
            </a:fld>
            <a:endParaRPr lang="en-US"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Shape 1142"/>
          <p:cNvSpPr>
            <a:spLocks noGrp="1" noRot="1" noChangeAspect="1"/>
          </p:cNvSpPr>
          <p:nvPr>
            <p:ph type="sldImg" idx="2"/>
          </p:nvPr>
        </p:nvSpPr>
        <p:spPr>
          <a:xfrm>
            <a:off x="400050" y="693738"/>
            <a:ext cx="6154738" cy="34623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143" name="Shape 1143"/>
          <p:cNvSpPr txBox="1">
            <a:spLocks noGrp="1"/>
          </p:cNvSpPr>
          <p:nvPr>
            <p:ph type="body" idx="1"/>
          </p:nvPr>
        </p:nvSpPr>
        <p:spPr>
          <a:xfrm>
            <a:off x="695483" y="4387137"/>
            <a:ext cx="5563868" cy="4156234"/>
          </a:xfrm>
          <a:prstGeom prst="rect">
            <a:avLst/>
          </a:prstGeom>
          <a:noFill/>
          <a:ln>
            <a:noFill/>
          </a:ln>
        </p:spPr>
        <p:txBody>
          <a:bodyPr lIns="90875" tIns="90875" rIns="90875" bIns="90875"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Shape 1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164" name="Shape 1164"/>
          <p:cNvSpPr txBox="1">
            <a:spLocks noGrp="1"/>
          </p:cNvSpPr>
          <p:nvPr>
            <p:ph type="body" idx="1"/>
          </p:nvPr>
        </p:nvSpPr>
        <p:spPr>
          <a:xfrm>
            <a:off x="592379" y="5159107"/>
            <a:ext cx="6233762" cy="1279774"/>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165" name="Shape 1165"/>
          <p:cNvSpPr txBox="1">
            <a:spLocks noGrp="1"/>
          </p:cNvSpPr>
          <p:nvPr>
            <p:ph type="sldNum" idx="12"/>
          </p:nvPr>
        </p:nvSpPr>
        <p:spPr>
          <a:xfrm>
            <a:off x="6305710" y="8916450"/>
            <a:ext cx="187551" cy="184666"/>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000" b="0" i="0" u="none" strike="noStrike" cap="none">
                <a:solidFill>
                  <a:srgbClr val="000000"/>
                </a:solidFill>
                <a:latin typeface="Arial"/>
                <a:ea typeface="Arial"/>
                <a:cs typeface="Arial"/>
                <a:sym typeface="Arial"/>
              </a:rPr>
              <a:t>29</a:t>
            </a:fld>
            <a:endParaRPr lang="en-US" sz="10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592379" y="5159107"/>
            <a:ext cx="6233762" cy="127977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93" name="Shape 193"/>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Shape 1197"/>
          <p:cNvSpPr txBox="1">
            <a:spLocks noGrp="1"/>
          </p:cNvSpPr>
          <p:nvPr>
            <p:ph type="sldNum" idx="12"/>
          </p:nvPr>
        </p:nvSpPr>
        <p:spPr>
          <a:xfrm>
            <a:off x="6476492" y="9177178"/>
            <a:ext cx="575726" cy="173691"/>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30</a:t>
            </a:fld>
            <a:endParaRPr lang="en-US" sz="1100" b="0" i="0" u="none" strike="noStrike" cap="none">
              <a:solidFill>
                <a:srgbClr val="000000"/>
              </a:solidFill>
              <a:latin typeface="Arial"/>
              <a:ea typeface="Arial"/>
              <a:cs typeface="Arial"/>
              <a:sym typeface="Arial"/>
            </a:endParaRPr>
          </a:p>
        </p:txBody>
      </p:sp>
      <p:sp>
        <p:nvSpPr>
          <p:cNvPr id="1198" name="Shape 1198"/>
          <p:cNvSpPr>
            <a:spLocks noGrp="1" noRot="1" noChangeAspect="1"/>
          </p:cNvSpPr>
          <p:nvPr>
            <p:ph type="sldImg" idx="2"/>
          </p:nvPr>
        </p:nvSpPr>
        <p:spPr>
          <a:xfrm>
            <a:off x="-1104900" y="1503363"/>
            <a:ext cx="9248775" cy="52038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99" name="Shape 1199"/>
          <p:cNvSpPr txBox="1">
            <a:spLocks noGrp="1"/>
          </p:cNvSpPr>
          <p:nvPr>
            <p:ph type="body" idx="1"/>
          </p:nvPr>
        </p:nvSpPr>
        <p:spPr>
          <a:xfrm>
            <a:off x="566468" y="308814"/>
            <a:ext cx="5695508" cy="492189"/>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Shape 1227"/>
          <p:cNvSpPr>
            <a:spLocks noGrp="1" noRot="1" noChangeAspect="1"/>
          </p:cNvSpPr>
          <p:nvPr>
            <p:ph type="sldImg" idx="2"/>
          </p:nvPr>
        </p:nvSpPr>
        <p:spPr>
          <a:xfrm>
            <a:off x="103188" y="39688"/>
            <a:ext cx="7124700" cy="40084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228" name="Shape 1228"/>
          <p:cNvSpPr txBox="1">
            <a:spLocks noGrp="1"/>
          </p:cNvSpPr>
          <p:nvPr>
            <p:ph type="body" idx="1"/>
          </p:nvPr>
        </p:nvSpPr>
        <p:spPr>
          <a:xfrm>
            <a:off x="139151" y="4080578"/>
            <a:ext cx="7046843" cy="4847480"/>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229" name="Shape 1229"/>
          <p:cNvSpPr txBox="1">
            <a:spLocks noGrp="1"/>
          </p:cNvSpPr>
          <p:nvPr>
            <p:ph type="sldNum" idx="12"/>
          </p:nvPr>
        </p:nvSpPr>
        <p:spPr>
          <a:xfrm>
            <a:off x="6685178" y="9251957"/>
            <a:ext cx="580323"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000" b="0" i="0" u="none" strike="noStrike" cap="none">
                <a:solidFill>
                  <a:srgbClr val="000000"/>
                </a:solidFill>
                <a:latin typeface="Arial"/>
                <a:ea typeface="Arial"/>
                <a:cs typeface="Arial"/>
                <a:sym typeface="Arial"/>
              </a:rPr>
              <a:t>31</a:t>
            </a:fld>
            <a:endParaRPr lang="en-US" sz="10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Shape 1271"/>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272" name="Shape 1272"/>
          <p:cNvSpPr txBox="1">
            <a:spLocks noGrp="1"/>
          </p:cNvSpPr>
          <p:nvPr>
            <p:ph type="body" idx="1"/>
          </p:nvPr>
        </p:nvSpPr>
        <p:spPr>
          <a:xfrm>
            <a:off x="592379" y="4447337"/>
            <a:ext cx="6233762" cy="3016209"/>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273" name="Shape 1273"/>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32</a:t>
            </a:fld>
            <a:endParaRPr lang="en-US"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Shape 1324"/>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325" name="Shape 1325"/>
          <p:cNvSpPr txBox="1">
            <a:spLocks noGrp="1"/>
          </p:cNvSpPr>
          <p:nvPr>
            <p:ph type="body" idx="1"/>
          </p:nvPr>
        </p:nvSpPr>
        <p:spPr>
          <a:xfrm>
            <a:off x="592379" y="5159107"/>
            <a:ext cx="6233762" cy="1279774"/>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326" name="Shape 1326"/>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33</a:t>
            </a:fld>
            <a:endParaRPr lang="en-US"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Shape 1383"/>
          <p:cNvSpPr txBox="1">
            <a:spLocks noGrp="1"/>
          </p:cNvSpPr>
          <p:nvPr>
            <p:ph type="body" idx="1"/>
          </p:nvPr>
        </p:nvSpPr>
        <p:spPr>
          <a:xfrm>
            <a:off x="592379" y="5159107"/>
            <a:ext cx="6233762" cy="127977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384" name="Shape 1384"/>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Shape 1453"/>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454" name="Shape 1454"/>
          <p:cNvSpPr txBox="1">
            <a:spLocks noGrp="1"/>
          </p:cNvSpPr>
          <p:nvPr>
            <p:ph type="body" idx="1"/>
          </p:nvPr>
        </p:nvSpPr>
        <p:spPr>
          <a:xfrm>
            <a:off x="592379" y="5159107"/>
            <a:ext cx="6233762" cy="1279774"/>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455" name="Shape 1455"/>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35</a:t>
            </a:fld>
            <a:endParaRPr lang="en-US"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Shape 1495"/>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496" name="Shape 1496"/>
          <p:cNvSpPr txBox="1">
            <a:spLocks noGrp="1"/>
          </p:cNvSpPr>
          <p:nvPr>
            <p:ph type="body" idx="1"/>
          </p:nvPr>
        </p:nvSpPr>
        <p:spPr>
          <a:xfrm>
            <a:off x="592379" y="5159107"/>
            <a:ext cx="6233762" cy="1279774"/>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1" i="0" u="none" strike="noStrike" cap="none">
              <a:solidFill>
                <a:schemeClr val="dk1"/>
              </a:solidFill>
              <a:latin typeface="Arial"/>
              <a:ea typeface="Arial"/>
              <a:cs typeface="Arial"/>
              <a:sym typeface="Arial"/>
            </a:endParaRPr>
          </a:p>
        </p:txBody>
      </p:sp>
      <p:sp>
        <p:nvSpPr>
          <p:cNvPr id="1497" name="Shape 1497"/>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36</a:t>
            </a:fld>
            <a:endParaRPr lang="en-US"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Shape 1514"/>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1515" name="Shape 1515"/>
          <p:cNvSpPr txBox="1">
            <a:spLocks noGrp="1"/>
          </p:cNvSpPr>
          <p:nvPr>
            <p:ph type="body" idx="1"/>
          </p:nvPr>
        </p:nvSpPr>
        <p:spPr>
          <a:xfrm>
            <a:off x="592379" y="5159107"/>
            <a:ext cx="6233762" cy="127977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endParaRPr sz="16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1516" name="Shape 1516"/>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37</a:t>
            </a:fld>
            <a:endParaRPr lang="en-US"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 y="352425"/>
            <a:ext cx="7262813" cy="40846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202" name="Shape 202"/>
          <p:cNvSpPr txBox="1">
            <a:spLocks noGrp="1"/>
          </p:cNvSpPr>
          <p:nvPr>
            <p:ph type="body" idx="1"/>
          </p:nvPr>
        </p:nvSpPr>
        <p:spPr>
          <a:xfrm>
            <a:off x="341437" y="4236028"/>
            <a:ext cx="6484800" cy="43971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endParaRPr/>
          </a:p>
        </p:txBody>
      </p:sp>
      <p:sp>
        <p:nvSpPr>
          <p:cNvPr id="203" name="Shape 203"/>
          <p:cNvSpPr txBox="1">
            <a:spLocks noGrp="1"/>
          </p:cNvSpPr>
          <p:nvPr>
            <p:ph type="sldNum" idx="12"/>
          </p:nvPr>
        </p:nvSpPr>
        <p:spPr>
          <a:xfrm>
            <a:off x="6528235" y="9252060"/>
            <a:ext cx="580200" cy="159900"/>
          </a:xfrm>
          <a:prstGeom prst="rect">
            <a:avLst/>
          </a:prstGeom>
          <a:noFill/>
          <a:ln>
            <a:noFill/>
          </a:ln>
        </p:spPr>
        <p:txBody>
          <a:bodyPr lIns="0" tIns="0" rIns="0" bIns="0" anchor="b" anchorCtr="0">
            <a:noAutofit/>
          </a:bodyPr>
          <a:lstStyle/>
          <a:p>
            <a:pPr marL="0" marR="0" lvl="0" indent="0" algn="r" rtl="0">
              <a:spcBef>
                <a:spcPts val="0"/>
              </a:spcBef>
              <a:spcAft>
                <a:spcPts val="0"/>
              </a:spcAft>
              <a:buSzPct val="25000"/>
              <a:buNone/>
            </a:pPr>
            <a:fld id="{00000000-1234-1234-1234-123412341234}" type="slidenum">
              <a:rPr lang="en-US" sz="1000" b="0" i="0" u="none" strike="noStrike" cap="none">
                <a:solidFill>
                  <a:schemeClr val="dk1"/>
                </a:solidFill>
                <a:latin typeface="Arial"/>
                <a:ea typeface="Arial"/>
                <a:cs typeface="Arial"/>
                <a:sym typeface="Arial"/>
              </a:rPr>
              <a:t>4</a:t>
            </a:fld>
            <a:endParaRPr lang="en-US"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sldNum" idx="12"/>
          </p:nvPr>
        </p:nvSpPr>
        <p:spPr>
          <a:xfrm>
            <a:off x="6464787" y="9178232"/>
            <a:ext cx="574682"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000" b="0" i="0" u="none" strike="noStrike" cap="none">
                <a:solidFill>
                  <a:srgbClr val="000000"/>
                </a:solidFill>
                <a:latin typeface="Arial"/>
                <a:ea typeface="Arial"/>
                <a:cs typeface="Arial"/>
                <a:sym typeface="Arial"/>
              </a:rPr>
              <a:t>5</a:t>
            </a:fld>
            <a:endParaRPr lang="en-US" sz="1000" b="0" i="0" u="none" strike="noStrike" cap="none">
              <a:solidFill>
                <a:srgbClr val="000000"/>
              </a:solidFill>
              <a:latin typeface="Arial"/>
              <a:ea typeface="Arial"/>
              <a:cs typeface="Arial"/>
              <a:sym typeface="Arial"/>
            </a:endParaRPr>
          </a:p>
        </p:txBody>
      </p:sp>
      <p:sp>
        <p:nvSpPr>
          <p:cNvPr id="246" name="Shape 246"/>
          <p:cNvSpPr>
            <a:spLocks noGrp="1" noRot="1" noChangeAspect="1"/>
          </p:cNvSpPr>
          <p:nvPr>
            <p:ph type="sldImg" idx="2"/>
          </p:nvPr>
        </p:nvSpPr>
        <p:spPr>
          <a:xfrm>
            <a:off x="-76200" y="352425"/>
            <a:ext cx="7496175" cy="42164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7" name="Shape 247"/>
          <p:cNvSpPr txBox="1">
            <a:spLocks noGrp="1"/>
          </p:cNvSpPr>
          <p:nvPr>
            <p:ph type="body" idx="1"/>
          </p:nvPr>
        </p:nvSpPr>
        <p:spPr>
          <a:xfrm>
            <a:off x="271212" y="4983471"/>
            <a:ext cx="3922738" cy="3947232"/>
          </a:xfrm>
          <a:prstGeom prst="rect">
            <a:avLst/>
          </a:prstGeom>
          <a:noFill/>
          <a:ln>
            <a:noFill/>
          </a:ln>
        </p:spPr>
        <p:txBody>
          <a:bodyPr lIns="0" tIns="0" rIns="0" bIns="0" anchor="t" anchorCtr="0">
            <a:noAutofit/>
          </a:bodyPr>
          <a:lstStyle/>
          <a:p>
            <a:pPr marL="117475" marR="0" lvl="1" indent="-117475" algn="l" rtl="0">
              <a:spcBef>
                <a:spcPts val="0"/>
              </a:spcBef>
              <a:spcAft>
                <a:spcPts val="0"/>
              </a:spcAft>
              <a:buClr>
                <a:schemeClr val="dk2"/>
              </a:buClr>
              <a:buSzPct val="60000"/>
              <a:buFont typeface="Arial"/>
              <a:buChar char="▪"/>
            </a:pPr>
            <a:endParaRPr sz="1600" b="0" i="0" u="none" strike="noStrike" cap="none">
              <a:solidFill>
                <a:schemeClr val="dk1"/>
              </a:solidFill>
              <a:latin typeface="Arial"/>
              <a:ea typeface="Arial"/>
              <a:cs typeface="Arial"/>
              <a:sym typeface="Arial"/>
            </a:endParaRPr>
          </a:p>
        </p:txBody>
      </p:sp>
      <p:sp>
        <p:nvSpPr>
          <p:cNvPr id="248" name="Shape 248"/>
          <p:cNvSpPr/>
          <p:nvPr/>
        </p:nvSpPr>
        <p:spPr>
          <a:xfrm>
            <a:off x="3971548" y="4919037"/>
            <a:ext cx="3272552" cy="4280838"/>
          </a:xfrm>
          <a:prstGeom prst="rect">
            <a:avLst/>
          </a:prstGeom>
          <a:noFill/>
          <a:ln>
            <a:noFill/>
          </a:ln>
        </p:spPr>
        <p:txBody>
          <a:bodyPr lIns="94150" tIns="47075" rIns="94150" bIns="4707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1" i="0" u="none" strike="noStrike" cap="none">
                <a:solidFill>
                  <a:schemeClr val="dk1"/>
                </a:solidFill>
                <a:latin typeface="Arial"/>
                <a:ea typeface="Arial"/>
                <a:cs typeface="Arial"/>
                <a:sym typeface="Arial"/>
              </a:rPr>
              <a:t>Site visit list:</a:t>
            </a:r>
          </a:p>
          <a:p>
            <a:pPr marL="457200" marR="0" lvl="1" indent="0" algn="l" rtl="0">
              <a:lnSpc>
                <a:spcPct val="10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Eastern</a:t>
            </a:r>
          </a:p>
          <a:p>
            <a:pPr marL="914400" marR="0" lvl="2" indent="0" algn="l" rtl="0">
              <a:lnSpc>
                <a:spcPct val="10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Taunton, MA (WFO, NERFC)</a:t>
            </a:r>
          </a:p>
          <a:p>
            <a:pPr marL="914400" marR="0" lvl="2" indent="0" algn="l" rtl="0">
              <a:lnSpc>
                <a:spcPct val="10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Cleveland, OH (WFO)</a:t>
            </a:r>
          </a:p>
          <a:p>
            <a:pPr marL="914400" marR="0" lvl="2" indent="0" algn="l" rtl="0">
              <a:lnSpc>
                <a:spcPct val="10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Charleston, SC (WFO)</a:t>
            </a:r>
          </a:p>
          <a:p>
            <a:pPr marL="457200" marR="0" lvl="1"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Southern</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Ft Worth, TX (</a:t>
            </a:r>
            <a:r>
              <a:rPr lang="en-US" sz="800" b="0" i="0" u="none" strike="noStrike" cap="none">
                <a:solidFill>
                  <a:schemeClr val="dk1"/>
                </a:solidFill>
                <a:latin typeface="Arial"/>
                <a:ea typeface="Arial"/>
                <a:cs typeface="Arial"/>
                <a:sym typeface="Arial"/>
              </a:rPr>
              <a:t>WFO, CWSU, WGRFC, RHQ)</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Key West, FL (WFO)</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Miami, FL (WFO, CWSU)</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Norman, OK (WFO)</a:t>
            </a:r>
          </a:p>
          <a:p>
            <a:pPr marL="457200" marR="0" lvl="1"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Pacific</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Honolulu &amp; Hilo, HI (WFO, RHQ, ITIC, PTWC, DCO, CPHC)</a:t>
            </a:r>
          </a:p>
          <a:p>
            <a:pPr marL="457200" marR="0" lvl="1"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Central</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Grand Forks, ND (WFO)</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Kansas City &amp; Pleasant Hill, MO (WFO, RHQ, NWSTC/OPG, MBRFC)</a:t>
            </a:r>
          </a:p>
          <a:p>
            <a:pPr marL="457200" marR="0" lvl="1"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Western</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Boise, ID (WFO, NIFC)</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Elko, NV (WFO)</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Sacramento, CA (WFO, CNRFC)</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Seattle, WA (WFO, CWSU)</a:t>
            </a:r>
          </a:p>
          <a:p>
            <a:pPr marL="457200" marR="0" lvl="1"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Alaska</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Anchorage &amp; Palmer (WFO, RHQ, APRFC, NTWC, AAWU)</a:t>
            </a:r>
          </a:p>
          <a:p>
            <a:pPr marL="914400" marR="0" lvl="2"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Fairbanks (WFO)</a:t>
            </a:r>
          </a:p>
          <a:p>
            <a:pPr marL="457200" marR="0" lvl="1"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Other</a:t>
            </a:r>
          </a:p>
          <a:p>
            <a:pPr marL="914400" marR="0" lvl="2" indent="0" algn="l" rtl="0">
              <a:lnSpc>
                <a:spcPct val="10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NCEP (SPC, NHC, AWC, EMC, WPC) in College Park, MD; Miami, FL; Norman, OK; and Kansas City, MO</a:t>
            </a:r>
          </a:p>
          <a:p>
            <a:pPr marL="0" marR="0" lvl="0" indent="0" algn="l" rtl="0">
              <a:lnSpc>
                <a:spcPct val="100000"/>
              </a:lnSpc>
              <a:spcBef>
                <a:spcPts val="0"/>
              </a:spcBef>
              <a:spcAft>
                <a:spcPts val="0"/>
              </a:spcAft>
              <a:buClr>
                <a:srgbClr val="000000"/>
              </a:buClr>
              <a:buFont typeface="Arial"/>
              <a:buNone/>
            </a:pPr>
            <a:endParaRPr sz="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800" b="1" i="0" u="none" strike="noStrike" cap="none">
                <a:solidFill>
                  <a:schemeClr val="dk1"/>
                </a:solidFill>
                <a:latin typeface="Arial"/>
                <a:ea typeface="Arial"/>
                <a:cs typeface="Arial"/>
                <a:sym typeface="Arial"/>
              </a:rPr>
              <a:t>Plus, during later phases, each regional HQ was visited, plus Slidell WFO and RFC, Minneapolis WFO, Las Vegas WFO, and Chanhassen location of NWC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563563" y="515938"/>
            <a:ext cx="6237287"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293" name="Shape 293"/>
          <p:cNvSpPr txBox="1">
            <a:spLocks noGrp="1"/>
          </p:cNvSpPr>
          <p:nvPr>
            <p:ph type="body" idx="1"/>
          </p:nvPr>
        </p:nvSpPr>
        <p:spPr>
          <a:xfrm>
            <a:off x="592379" y="5159107"/>
            <a:ext cx="6233699" cy="2559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endParaRPr sz="1600" b="0" i="0" u="none" strike="noStrike" cap="none">
              <a:solidFill>
                <a:schemeClr val="dk1"/>
              </a:solidFill>
              <a:latin typeface="Arial"/>
              <a:ea typeface="Arial"/>
              <a:cs typeface="Arial"/>
              <a:sym typeface="Arial"/>
            </a:endParaRPr>
          </a:p>
        </p:txBody>
      </p:sp>
      <p:sp>
        <p:nvSpPr>
          <p:cNvPr id="294" name="Shape 294"/>
          <p:cNvSpPr txBox="1">
            <a:spLocks noGrp="1"/>
          </p:cNvSpPr>
          <p:nvPr>
            <p:ph type="sldNum" idx="12"/>
          </p:nvPr>
        </p:nvSpPr>
        <p:spPr>
          <a:xfrm>
            <a:off x="6528233" y="9235978"/>
            <a:ext cx="580199" cy="176100"/>
          </a:xfrm>
          <a:prstGeom prst="rect">
            <a:avLst/>
          </a:prstGeom>
          <a:noFill/>
          <a:ln>
            <a:noFill/>
          </a:ln>
        </p:spPr>
        <p:txBody>
          <a:bodyPr lIns="0" tIns="0" rIns="0" bIns="0" anchor="b"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a:solidFill>
                  <a:schemeClr val="dk1"/>
                </a:solidFill>
                <a:latin typeface="Arial"/>
                <a:ea typeface="Arial"/>
                <a:cs typeface="Arial"/>
                <a:sym typeface="Arial"/>
              </a:rPr>
              <a:t>6</a:t>
            </a:fld>
            <a:endParaRPr lang="en-US"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563563" y="515938"/>
            <a:ext cx="6235700" cy="3508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315" name="Shape 315"/>
          <p:cNvSpPr txBox="1">
            <a:spLocks noGrp="1"/>
          </p:cNvSpPr>
          <p:nvPr>
            <p:ph type="body" idx="1"/>
          </p:nvPr>
        </p:nvSpPr>
        <p:spPr>
          <a:xfrm>
            <a:off x="592379" y="3972887"/>
            <a:ext cx="6233762" cy="5516895"/>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316" name="Shape 316"/>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000" b="0" i="0" u="none" strike="noStrike" cap="none">
                <a:solidFill>
                  <a:schemeClr val="dk1"/>
                </a:solidFill>
                <a:latin typeface="Arial"/>
                <a:ea typeface="Arial"/>
                <a:cs typeface="Arial"/>
                <a:sym typeface="Arial"/>
              </a:rPr>
              <a:t>7</a:t>
            </a:fld>
            <a:endParaRPr lang="en-US"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50800" y="161925"/>
            <a:ext cx="7126288" cy="40084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369" name="Shape 369"/>
          <p:cNvSpPr txBox="1">
            <a:spLocks noGrp="1"/>
          </p:cNvSpPr>
          <p:nvPr>
            <p:ph type="body" idx="1"/>
          </p:nvPr>
        </p:nvSpPr>
        <p:spPr>
          <a:xfrm>
            <a:off x="580333" y="4513412"/>
            <a:ext cx="6106914" cy="2877710"/>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370" name="Shape 370"/>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000" b="0" i="0" u="none" strike="noStrike" cap="none">
                <a:solidFill>
                  <a:srgbClr val="000000"/>
                </a:solidFill>
                <a:latin typeface="Arial"/>
                <a:ea typeface="Arial"/>
                <a:cs typeface="Arial"/>
                <a:sym typeface="Arial"/>
              </a:rPr>
              <a:t>8</a:t>
            </a:fld>
            <a:endParaRPr lang="en-US" sz="10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41288" y="128588"/>
            <a:ext cx="7099300" cy="3994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a:headEnd type="none" w="med" len="med"/>
            <a:tailEnd type="none" w="med" len="med"/>
          </a:ln>
        </p:spPr>
      </p:sp>
      <p:sp>
        <p:nvSpPr>
          <p:cNvPr id="413" name="Shape 413"/>
          <p:cNvSpPr txBox="1">
            <a:spLocks noGrp="1"/>
          </p:cNvSpPr>
          <p:nvPr>
            <p:ph type="body" idx="1"/>
          </p:nvPr>
        </p:nvSpPr>
        <p:spPr>
          <a:xfrm>
            <a:off x="560597" y="4537407"/>
            <a:ext cx="5899214" cy="3801041"/>
          </a:xfrm>
          <a:prstGeom prst="rect">
            <a:avLst/>
          </a:prstGeom>
          <a:noFill/>
          <a:ln>
            <a:noFill/>
          </a:ln>
        </p:spPr>
        <p:txBody>
          <a:bodyPr lIns="0" tIns="0" rIns="0" bIns="0" anchor="t" anchorCtr="0">
            <a:noAutofit/>
          </a:bodyPr>
          <a:lstStyle/>
          <a:p>
            <a:pPr marL="0" marR="0" lvl="0" indent="0" algn="l" rtl="0">
              <a:spcBef>
                <a:spcPts val="0"/>
              </a:spcBef>
              <a:spcAft>
                <a:spcPts val="0"/>
              </a:spcAft>
              <a:buClr>
                <a:schemeClr val="dk1"/>
              </a:buClr>
              <a:buSzPct val="25000"/>
              <a:buFont typeface="Arial"/>
              <a:buNone/>
            </a:pPr>
            <a:endParaRPr sz="1600" b="0" i="0" u="none" strike="noStrike" cap="none">
              <a:solidFill>
                <a:schemeClr val="dk1"/>
              </a:solidFill>
              <a:latin typeface="Arial"/>
              <a:ea typeface="Arial"/>
              <a:cs typeface="Arial"/>
              <a:sym typeface="Arial"/>
            </a:endParaRPr>
          </a:p>
        </p:txBody>
      </p:sp>
      <p:sp>
        <p:nvSpPr>
          <p:cNvPr id="414" name="Shape 414"/>
          <p:cNvSpPr txBox="1">
            <a:spLocks noGrp="1"/>
          </p:cNvSpPr>
          <p:nvPr>
            <p:ph type="sldNum" idx="12"/>
          </p:nvPr>
        </p:nvSpPr>
        <p:spPr>
          <a:xfrm>
            <a:off x="6528235" y="9252060"/>
            <a:ext cx="580325" cy="15988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000" b="0" i="0" u="none" strike="noStrike" cap="none">
                <a:solidFill>
                  <a:srgbClr val="000000"/>
                </a:solidFill>
                <a:latin typeface="Arial"/>
                <a:ea typeface="Arial"/>
                <a:cs typeface="Arial"/>
                <a:sym typeface="Arial"/>
              </a:rPr>
              <a:t>9</a:t>
            </a:fld>
            <a:endParaRPr lang="en-US" sz="10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1"/>
        <p:cNvGrpSpPr/>
        <p:nvPr/>
      </p:nvGrpSpPr>
      <p:grpSpPr>
        <a:xfrm>
          <a:off x="0" y="0"/>
          <a:ext cx="0" cy="0"/>
          <a:chOff x="0" y="0"/>
          <a:chExt cx="0" cy="0"/>
        </a:xfrm>
      </p:grpSpPr>
      <p:sp>
        <p:nvSpPr>
          <p:cNvPr id="12" name="Shape 12"/>
          <p:cNvSpPr/>
          <p:nvPr/>
        </p:nvSpPr>
        <p:spPr>
          <a:xfrm>
            <a:off x="2118" y="1589"/>
            <a:ext cx="2115"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10508"/>
            <a:ext cx="11949113" cy="6779170"/>
          </a:xfrm>
          <a:prstGeom prst="rect">
            <a:avLst/>
          </a:prstGeom>
          <a:gradFill>
            <a:gsLst>
              <a:gs pos="0">
                <a:srgbClr val="002455"/>
              </a:gs>
              <a:gs pos="23000">
                <a:srgbClr val="002455"/>
              </a:gs>
              <a:gs pos="69000">
                <a:srgbClr val="001E48"/>
              </a:gs>
              <a:gs pos="97000">
                <a:srgbClr val="001C43"/>
              </a:gs>
              <a:gs pos="100000">
                <a:srgbClr val="001C43"/>
              </a:gs>
            </a:gsLst>
            <a:path path="circle">
              <a:fillToRect l="50000" t="50000" r="50000" b="50000"/>
            </a:path>
            <a:tileRect/>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pic>
        <p:nvPicPr>
          <p:cNvPr id="14" name="Shape 14"/>
          <p:cNvPicPr preferRelativeResize="0"/>
          <p:nvPr/>
        </p:nvPicPr>
        <p:blipFill rotWithShape="1">
          <a:blip r:embed="rId2">
            <a:alphaModFix/>
          </a:blip>
          <a:srcRect/>
          <a:stretch/>
        </p:blipFill>
        <p:spPr>
          <a:xfrm>
            <a:off x="152476" y="330412"/>
            <a:ext cx="6095756" cy="6097326"/>
          </a:xfrm>
          <a:prstGeom prst="rect">
            <a:avLst/>
          </a:prstGeom>
          <a:noFill/>
          <a:ln>
            <a:noFill/>
          </a:ln>
        </p:spPr>
      </p:pic>
      <p:sp>
        <p:nvSpPr>
          <p:cNvPr id="15" name="Shape 15"/>
          <p:cNvSpPr/>
          <p:nvPr/>
        </p:nvSpPr>
        <p:spPr>
          <a:xfrm>
            <a:off x="2779713" y="1008991"/>
            <a:ext cx="9169399" cy="2958886"/>
          </a:xfrm>
          <a:prstGeom prst="rect">
            <a:avLst/>
          </a:prstGeom>
          <a:solidFill>
            <a:schemeClr val="lt2">
              <a:alpha val="63529"/>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6" name="Shape 16"/>
          <p:cNvSpPr txBox="1">
            <a:spLocks noGrp="1"/>
          </p:cNvSpPr>
          <p:nvPr>
            <p:ph type="ctrTitle"/>
          </p:nvPr>
        </p:nvSpPr>
        <p:spPr>
          <a:xfrm>
            <a:off x="3024489" y="1434420"/>
            <a:ext cx="8309251" cy="49244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4"/>
              </a:buClr>
              <a:buFont typeface="Arial"/>
              <a:buNone/>
              <a:defRPr sz="3200" b="0" i="0" u="none" strike="noStrike" cap="none">
                <a:solidFill>
                  <a:schemeClr val="accent4"/>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5pPr>
            <a:lvl6pPr marL="609630" marR="0" lvl="5" indent="-29"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6pPr>
            <a:lvl7pPr marL="1219261" marR="0" lvl="6" indent="-6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8pPr>
            <a:lvl9pPr marL="2438522" marR="0" lvl="8" indent="-122"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3024489" y="3119077"/>
            <a:ext cx="8309251" cy="21544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4"/>
              </a:buClr>
              <a:buFont typeface="Arial"/>
              <a:buNone/>
              <a:defRPr sz="1400" b="0" i="0" u="none" strike="noStrike" cap="none">
                <a:solidFill>
                  <a:schemeClr val="accent4"/>
                </a:solidFill>
                <a:latin typeface="Arial"/>
                <a:ea typeface="Arial"/>
                <a:cs typeface="Arial"/>
                <a:sym typeface="Arial"/>
              </a:defRPr>
            </a:lvl1pPr>
            <a:lvl2pPr marL="194400" marR="0" lvl="1" indent="59599"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30" marR="0" lvl="2" indent="-119410" algn="l" rtl="0">
              <a:lnSpc>
                <a:spcPct val="100000"/>
              </a:lnSpc>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3pPr>
            <a:lvl4pPr marL="819191" marR="0" lvl="3" indent="26628" algn="l" rtl="0">
              <a:lnSpc>
                <a:spcPct val="100000"/>
              </a:lnSpc>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4pPr>
            <a:lvl5pPr marL="999794" marR="0" lvl="4" indent="5030" algn="l" rtl="0">
              <a:lnSpc>
                <a:spcPct val="100000"/>
              </a:lnSpc>
              <a:spcBef>
                <a:spcPts val="0"/>
              </a:spcBef>
              <a:spcAft>
                <a:spcPts val="0"/>
              </a:spcAft>
              <a:buClr>
                <a:schemeClr val="dk2"/>
              </a:buClr>
              <a:buSzPct val="89000"/>
              <a:buFont typeface="Arial"/>
              <a:buChar char="-"/>
              <a:defRPr sz="1600" b="0" i="0" u="none" strike="noStrike" cap="none">
                <a:solidFill>
                  <a:schemeClr val="dk1"/>
                </a:solidFill>
                <a:latin typeface="Arial"/>
                <a:ea typeface="Arial"/>
                <a:cs typeface="Arial"/>
                <a:sym typeface="Arial"/>
              </a:defRPr>
            </a:lvl5pPr>
            <a:lvl6pPr marL="999794" marR="0" lvl="5" indent="62445" algn="l" rtl="0">
              <a:lnSpc>
                <a:spcPct val="100000"/>
              </a:lnSpc>
              <a:spcBef>
                <a:spcPts val="0"/>
              </a:spcBef>
              <a:spcAft>
                <a:spcPts val="0"/>
              </a:spcAft>
              <a:buClr>
                <a:schemeClr val="dk2"/>
              </a:buClr>
              <a:buSzPct val="91818"/>
              <a:buFont typeface="Arial"/>
              <a:buChar char="-"/>
              <a:defRPr sz="2133" b="0" i="0" u="none" strike="noStrike" cap="none">
                <a:solidFill>
                  <a:schemeClr val="dk1"/>
                </a:solidFill>
                <a:latin typeface="Arial"/>
                <a:ea typeface="Arial"/>
                <a:cs typeface="Arial"/>
                <a:sym typeface="Arial"/>
              </a:defRPr>
            </a:lvl6pPr>
            <a:lvl7pPr marL="999794" marR="0" lvl="6" indent="62445" algn="l" rtl="0">
              <a:lnSpc>
                <a:spcPct val="100000"/>
              </a:lnSpc>
              <a:spcBef>
                <a:spcPts val="0"/>
              </a:spcBef>
              <a:spcAft>
                <a:spcPts val="0"/>
              </a:spcAft>
              <a:buClr>
                <a:schemeClr val="dk2"/>
              </a:buClr>
              <a:buSzPct val="91818"/>
              <a:buFont typeface="Arial"/>
              <a:buChar char="-"/>
              <a:defRPr sz="2133" b="0" i="0" u="none" strike="noStrike" cap="none">
                <a:solidFill>
                  <a:schemeClr val="dk1"/>
                </a:solidFill>
                <a:latin typeface="Arial"/>
                <a:ea typeface="Arial"/>
                <a:cs typeface="Arial"/>
                <a:sym typeface="Arial"/>
              </a:defRPr>
            </a:lvl7pPr>
            <a:lvl8pPr marL="999794" marR="0" lvl="7" indent="62445" algn="l" rtl="0">
              <a:lnSpc>
                <a:spcPct val="100000"/>
              </a:lnSpc>
              <a:spcBef>
                <a:spcPts val="0"/>
              </a:spcBef>
              <a:spcAft>
                <a:spcPts val="0"/>
              </a:spcAft>
              <a:buClr>
                <a:schemeClr val="dk2"/>
              </a:buClr>
              <a:buSzPct val="91818"/>
              <a:buFont typeface="Arial"/>
              <a:buChar char="-"/>
              <a:defRPr sz="2133" b="0" i="0" u="none" strike="noStrike" cap="none">
                <a:solidFill>
                  <a:schemeClr val="dk1"/>
                </a:solidFill>
                <a:latin typeface="Arial"/>
                <a:ea typeface="Arial"/>
                <a:cs typeface="Arial"/>
                <a:sym typeface="Arial"/>
              </a:defRPr>
            </a:lvl8pPr>
            <a:lvl9pPr marL="999794" marR="0" lvl="8" indent="62445" algn="l" rtl="0">
              <a:lnSpc>
                <a:spcPct val="100000"/>
              </a:lnSpc>
              <a:spcBef>
                <a:spcPts val="0"/>
              </a:spcBef>
              <a:spcAft>
                <a:spcPts val="0"/>
              </a:spcAft>
              <a:buClr>
                <a:schemeClr val="dk2"/>
              </a:buClr>
              <a:buSzPct val="91818"/>
              <a:buFont typeface="Arial"/>
              <a:buChar char="-"/>
              <a:defRPr sz="2133"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Slide">
    <p:spTree>
      <p:nvGrpSpPr>
        <p:cNvPr id="1" name="Shape 71"/>
        <p:cNvGrpSpPr/>
        <p:nvPr/>
      </p:nvGrpSpPr>
      <p:grpSpPr>
        <a:xfrm>
          <a:off x="0" y="0"/>
          <a:ext cx="0" cy="0"/>
          <a:chOff x="0" y="0"/>
          <a:chExt cx="0" cy="0"/>
        </a:xfrm>
      </p:grpSpPr>
      <p:sp>
        <p:nvSpPr>
          <p:cNvPr id="72" name="Shape 72"/>
          <p:cNvSpPr/>
          <p:nvPr/>
        </p:nvSpPr>
        <p:spPr>
          <a:xfrm>
            <a:off x="2118" y="1589"/>
            <a:ext cx="2099" cy="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a:off x="0" y="-10508"/>
            <a:ext cx="11949000" cy="6779100"/>
          </a:xfrm>
          <a:prstGeom prst="rect">
            <a:avLst/>
          </a:prstGeom>
          <a:gradFill>
            <a:gsLst>
              <a:gs pos="0">
                <a:srgbClr val="002455"/>
              </a:gs>
              <a:gs pos="23000">
                <a:srgbClr val="002455"/>
              </a:gs>
              <a:gs pos="69000">
                <a:srgbClr val="001E48"/>
              </a:gs>
              <a:gs pos="97000">
                <a:srgbClr val="001C43"/>
              </a:gs>
              <a:gs pos="100000">
                <a:srgbClr val="001C43"/>
              </a:gs>
            </a:gsLst>
            <a:path path="circle">
              <a:fillToRect l="50000" t="50000" r="50000" b="50000"/>
            </a:path>
            <a:tileRect/>
          </a:gra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pic>
        <p:nvPicPr>
          <p:cNvPr id="74" name="Shape 74"/>
          <p:cNvPicPr preferRelativeResize="0"/>
          <p:nvPr/>
        </p:nvPicPr>
        <p:blipFill rotWithShape="1">
          <a:blip r:embed="rId2">
            <a:alphaModFix/>
          </a:blip>
          <a:srcRect l="6023" t="6324" r="6049" b="6446"/>
          <a:stretch/>
        </p:blipFill>
        <p:spPr>
          <a:xfrm>
            <a:off x="621641" y="504072"/>
            <a:ext cx="5795700" cy="5749799"/>
          </a:xfrm>
          <a:prstGeom prst="rect">
            <a:avLst/>
          </a:prstGeom>
          <a:noFill/>
          <a:ln>
            <a:noFill/>
          </a:ln>
        </p:spPr>
      </p:pic>
      <p:sp>
        <p:nvSpPr>
          <p:cNvPr id="75" name="Shape 75"/>
          <p:cNvSpPr/>
          <p:nvPr/>
        </p:nvSpPr>
        <p:spPr>
          <a:xfrm>
            <a:off x="2779713" y="1008991"/>
            <a:ext cx="9169499" cy="2959200"/>
          </a:xfrm>
          <a:prstGeom prst="rect">
            <a:avLst/>
          </a:prstGeom>
          <a:solidFill>
            <a:schemeClr val="lt2">
              <a:alpha val="63529"/>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76" name="Shape 76"/>
          <p:cNvSpPr txBox="1"/>
          <p:nvPr/>
        </p:nvSpPr>
        <p:spPr>
          <a:xfrm>
            <a:off x="8105867" y="6254080"/>
            <a:ext cx="882600" cy="1230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800" b="1" i="0" u="none" strike="noStrike" cap="none">
                <a:solidFill>
                  <a:schemeClr val="lt1"/>
                </a:solidFill>
                <a:latin typeface="Arial"/>
                <a:ea typeface="Arial"/>
                <a:cs typeface="Arial"/>
                <a:sym typeface="Arial"/>
              </a:rPr>
              <a:t>WORKING DRAFT</a:t>
            </a:r>
          </a:p>
        </p:txBody>
      </p:sp>
      <p:sp>
        <p:nvSpPr>
          <p:cNvPr id="77" name="Shape 77"/>
          <p:cNvSpPr txBox="1"/>
          <p:nvPr/>
        </p:nvSpPr>
        <p:spPr>
          <a:xfrm>
            <a:off x="8105867" y="6377191"/>
            <a:ext cx="3740100" cy="1230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800" b="0" i="0" u="none" strike="noStrike" cap="none">
                <a:solidFill>
                  <a:schemeClr val="lt1"/>
                </a:solidFill>
                <a:latin typeface="Arial"/>
                <a:ea typeface="Arial"/>
                <a:cs typeface="Arial"/>
                <a:sym typeface="Arial"/>
              </a:rPr>
              <a:t>Last Modified 10/14/2016 9:34 AM Eastern Standard Time</a:t>
            </a:r>
          </a:p>
        </p:txBody>
      </p:sp>
      <p:sp>
        <p:nvSpPr>
          <p:cNvPr id="78" name="Shape 78"/>
          <p:cNvSpPr txBox="1"/>
          <p:nvPr/>
        </p:nvSpPr>
        <p:spPr>
          <a:xfrm>
            <a:off x="8105867" y="6500303"/>
            <a:ext cx="3547199" cy="1230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800" b="0" i="0" u="none" strike="noStrike" cap="none">
                <a:solidFill>
                  <a:schemeClr val="lt1"/>
                </a:solidFill>
                <a:latin typeface="Arial"/>
                <a:ea typeface="Arial"/>
                <a:cs typeface="Arial"/>
                <a:sym typeface="Arial"/>
              </a:rPr>
              <a:t>Printed 8/29/2016 8:25 AM Eastern Standard Time</a:t>
            </a:r>
          </a:p>
        </p:txBody>
      </p:sp>
      <p:sp>
        <p:nvSpPr>
          <p:cNvPr id="79" name="Shape 79"/>
          <p:cNvSpPr txBox="1">
            <a:spLocks noGrp="1"/>
          </p:cNvSpPr>
          <p:nvPr>
            <p:ph type="ctrTitle"/>
          </p:nvPr>
        </p:nvSpPr>
        <p:spPr>
          <a:xfrm>
            <a:off x="3024489" y="1434420"/>
            <a:ext cx="8309399" cy="49229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4"/>
              </a:buClr>
              <a:buFont typeface="Arial"/>
              <a:buNone/>
              <a:defRPr sz="3100" b="0" i="0" u="none" strike="noStrike" cap="none">
                <a:solidFill>
                  <a:schemeClr val="accent4"/>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subTitle" idx="1"/>
          </p:nvPr>
        </p:nvSpPr>
        <p:spPr>
          <a:xfrm>
            <a:off x="3024489" y="3119077"/>
            <a:ext cx="8309399" cy="215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4"/>
              </a:buClr>
              <a:buFont typeface="Arial"/>
              <a:buNone/>
              <a:defRPr sz="1400" b="0" i="0" u="none" strike="noStrike" cap="none">
                <a:solidFill>
                  <a:schemeClr val="accent4"/>
                </a:solidFill>
                <a:latin typeface="Arial"/>
                <a:ea typeface="Arial"/>
                <a:cs typeface="Arial"/>
                <a:sym typeface="Arial"/>
              </a:defRPr>
            </a:lvl1pPr>
            <a:lvl2pPr marL="203200" marR="0" lvl="1" indent="508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00" marR="0" lvl="2" indent="-1016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3pPr>
            <a:lvl4pPr marL="812800" marR="0" lvl="3" indent="381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4pPr>
            <a:lvl5pPr marL="990600" marR="0" lvl="4" indent="12700" algn="l" rtl="0">
              <a:lnSpc>
                <a:spcPct val="100000"/>
              </a:lnSpc>
              <a:spcBef>
                <a:spcPts val="0"/>
              </a:spcBef>
              <a:spcAft>
                <a:spcPts val="0"/>
              </a:spcAft>
              <a:buClr>
                <a:schemeClr val="dk2"/>
              </a:buClr>
              <a:buSzPct val="87500"/>
              <a:buFont typeface="Arial"/>
              <a:buChar char="-"/>
              <a:defRPr sz="1600" b="0" i="0" u="none" strike="noStrike" cap="none">
                <a:solidFill>
                  <a:schemeClr val="dk1"/>
                </a:solidFill>
                <a:latin typeface="Arial"/>
                <a:ea typeface="Arial"/>
                <a:cs typeface="Arial"/>
                <a:sym typeface="Arial"/>
              </a:defRPr>
            </a:lvl5pPr>
            <a:lvl6pPr marL="990600" marR="0" lvl="5"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6pPr>
            <a:lvl7pPr marL="990600" marR="0" lvl="6"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7pPr>
            <a:lvl8pPr marL="990600" marR="0" lvl="7"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8pPr>
            <a:lvl9pPr marL="990600" marR="0" lvl="8"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Only">
    <p:bg>
      <p:bgPr>
        <a:solidFill>
          <a:schemeClr val="accent2"/>
        </a:solidFill>
        <a:effectLst/>
      </p:bgPr>
    </p:bg>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20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83" name="Shape 83"/>
          <p:cNvSpPr txBox="1"/>
          <p:nvPr/>
        </p:nvSpPr>
        <p:spPr>
          <a:xfrm>
            <a:off x="11419921" y="6508271"/>
            <a:ext cx="125100" cy="123000"/>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US" sz="800" b="0" i="0" u="none" strike="noStrike" cap="none">
                <a:solidFill>
                  <a:schemeClr val="lt1"/>
                </a:solidFill>
                <a:latin typeface="Arial"/>
                <a:ea typeface="Arial"/>
                <a:cs typeface="Arial"/>
                <a:sym typeface="Arial"/>
              </a:rPr>
              <a:t>‹#›</a:t>
            </a:fld>
            <a:endParaRPr lang="en-US" sz="800" b="0" i="0" u="none" strike="noStrike" cap="none">
              <a:solidFill>
                <a:schemeClr val="lt1"/>
              </a:solidFill>
              <a:latin typeface="Arial"/>
              <a:ea typeface="Arial"/>
              <a:cs typeface="Arial"/>
              <a:sym typeface="Arial"/>
            </a:endParaRPr>
          </a:p>
        </p:txBody>
      </p:sp>
      <p:sp>
        <p:nvSpPr>
          <p:cNvPr id="84" name="Shape 84"/>
          <p:cNvSpPr/>
          <p:nvPr/>
        </p:nvSpPr>
        <p:spPr>
          <a:xfrm>
            <a:off x="8964571" y="6508271"/>
            <a:ext cx="2321099" cy="123000"/>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chemeClr val="lt1"/>
              </a:buClr>
              <a:buSzPct val="25000"/>
              <a:buFont typeface="Arial"/>
              <a:buNone/>
            </a:pPr>
            <a:r>
              <a:rPr lang="en-US" sz="800" b="0" i="0" u="none" strike="noStrike" cap="none">
                <a:solidFill>
                  <a:schemeClr val="lt1"/>
                </a:solidFill>
                <a:latin typeface="Arial"/>
                <a:ea typeface="Arial"/>
                <a:cs typeface="Arial"/>
                <a:sym typeface="Arial"/>
              </a:rPr>
              <a:t>Draft/Pre-decisional — Proprietary and confidential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Shape 85"/>
        <p:cNvGrpSpPr/>
        <p:nvPr/>
      </p:nvGrpSpPr>
      <p:grpSpPr>
        <a:xfrm>
          <a:off x="0" y="0"/>
          <a:ext cx="0" cy="0"/>
          <a:chOff x="0" y="0"/>
          <a:chExt cx="0" cy="0"/>
        </a:xfrm>
      </p:grpSpPr>
      <p:sp>
        <p:nvSpPr>
          <p:cNvPr id="86" name="Shape 86"/>
          <p:cNvSpPr/>
          <p:nvPr/>
        </p:nvSpPr>
        <p:spPr>
          <a:xfrm>
            <a:off x="1588" y="1588"/>
            <a:ext cx="1500" cy="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87" name="Shape 87"/>
          <p:cNvSpPr/>
          <p:nvPr/>
        </p:nvSpPr>
        <p:spPr>
          <a:xfrm>
            <a:off x="555" y="-3106"/>
            <a:ext cx="11949000" cy="6410099"/>
          </a:xfrm>
          <a:prstGeom prst="rect">
            <a:avLst/>
          </a:prstGeom>
          <a:gradFill>
            <a:gsLst>
              <a:gs pos="0">
                <a:srgbClr val="FBFBFB"/>
              </a:gs>
              <a:gs pos="100000">
                <a:srgbClr val="E6F8FF"/>
              </a:gs>
            </a:gsLst>
            <a:lin ang="16200038" scaled="0"/>
          </a:gra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pic>
        <p:nvPicPr>
          <p:cNvPr id="88" name="Shape 88"/>
          <p:cNvPicPr preferRelativeResize="0"/>
          <p:nvPr/>
        </p:nvPicPr>
        <p:blipFill rotWithShape="1">
          <a:blip r:embed="rId2">
            <a:alphaModFix/>
          </a:blip>
          <a:srcRect/>
          <a:stretch/>
        </p:blipFill>
        <p:spPr>
          <a:xfrm>
            <a:off x="10953957" y="49025"/>
            <a:ext cx="860399" cy="860399"/>
          </a:xfrm>
          <a:prstGeom prst="rect">
            <a:avLst/>
          </a:prstGeom>
          <a:noFill/>
          <a:ln>
            <a:noFill/>
          </a:ln>
        </p:spPr>
      </p:pic>
      <p:sp>
        <p:nvSpPr>
          <p:cNvPr id="89" name="Shape 89"/>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96"/>
        <p:cNvGrpSpPr/>
        <p:nvPr/>
      </p:nvGrpSpPr>
      <p:grpSpPr>
        <a:xfrm>
          <a:off x="0" y="0"/>
          <a:ext cx="0" cy="0"/>
          <a:chOff x="0" y="0"/>
          <a:chExt cx="0" cy="0"/>
        </a:xfrm>
      </p:grpSpPr>
      <p:sp>
        <p:nvSpPr>
          <p:cNvPr id="97" name="Shape 97"/>
          <p:cNvSpPr/>
          <p:nvPr/>
        </p:nvSpPr>
        <p:spPr>
          <a:xfrm>
            <a:off x="1588" y="1588"/>
            <a:ext cx="1500" cy="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8" name="Shape 98"/>
          <p:cNvSpPr/>
          <p:nvPr/>
        </p:nvSpPr>
        <p:spPr>
          <a:xfrm>
            <a:off x="2029" y="2587"/>
            <a:ext cx="11949000" cy="6410099"/>
          </a:xfrm>
          <a:prstGeom prst="rect">
            <a:avLst/>
          </a:prstGeom>
          <a:gradFill>
            <a:gsLst>
              <a:gs pos="0">
                <a:srgbClr val="FBFBFB"/>
              </a:gs>
              <a:gs pos="100000">
                <a:srgbClr val="E6F8FF"/>
              </a:gs>
            </a:gsLst>
            <a:lin ang="16200038" scaled="0"/>
          </a:gra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pic>
        <p:nvPicPr>
          <p:cNvPr id="99" name="Shape 99"/>
          <p:cNvPicPr preferRelativeResize="0"/>
          <p:nvPr/>
        </p:nvPicPr>
        <p:blipFill rotWithShape="1">
          <a:blip r:embed="rId2">
            <a:alphaModFix/>
          </a:blip>
          <a:srcRect/>
          <a:stretch/>
        </p:blipFill>
        <p:spPr>
          <a:xfrm>
            <a:off x="10953957" y="49025"/>
            <a:ext cx="860399" cy="860399"/>
          </a:xfrm>
          <a:prstGeom prst="rect">
            <a:avLst/>
          </a:prstGeom>
          <a:noFill/>
          <a:ln>
            <a:noFill/>
          </a:ln>
        </p:spPr>
      </p:pic>
      <p:sp>
        <p:nvSpPr>
          <p:cNvPr id="100" name="Shape 100"/>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101" name="Shape 101"/>
          <p:cNvSpPr txBox="1"/>
          <p:nvPr/>
        </p:nvSpPr>
        <p:spPr>
          <a:xfrm>
            <a:off x="11419921" y="6508271"/>
            <a:ext cx="125100" cy="123000"/>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accent6"/>
              </a:buClr>
              <a:buSzPct val="25000"/>
              <a:buFont typeface="Arial"/>
              <a:buNone/>
            </a:pPr>
            <a:fld id="{00000000-1234-1234-1234-123412341234}" type="slidenum">
              <a:rPr lang="en-US" sz="800" b="0" i="0" u="none" strike="noStrike" cap="none">
                <a:solidFill>
                  <a:schemeClr val="accent6"/>
                </a:solidFill>
                <a:latin typeface="Arial"/>
                <a:ea typeface="Arial"/>
                <a:cs typeface="Arial"/>
                <a:sym typeface="Arial"/>
              </a:rPr>
              <a:t>‹#›</a:t>
            </a:fld>
            <a:endParaRPr lang="en-US" sz="800" b="0" i="0" u="none" strike="noStrike" cap="none">
              <a:solidFill>
                <a:schemeClr val="accent6"/>
              </a:solidFill>
              <a:latin typeface="Arial"/>
              <a:ea typeface="Arial"/>
              <a:cs typeface="Arial"/>
              <a:sym typeface="Arial"/>
            </a:endParaRPr>
          </a:p>
        </p:txBody>
      </p:sp>
      <p:sp>
        <p:nvSpPr>
          <p:cNvPr id="102" name="Shape 102"/>
          <p:cNvSpPr/>
          <p:nvPr/>
        </p:nvSpPr>
        <p:spPr>
          <a:xfrm>
            <a:off x="8987013" y="6508271"/>
            <a:ext cx="2298600" cy="123000"/>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Draft/Pre-decisional — Proprietary and confidential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3"/>
        <p:cNvGrpSpPr/>
        <p:nvPr/>
      </p:nvGrpSpPr>
      <p:grpSpPr>
        <a:xfrm>
          <a:off x="0" y="0"/>
          <a:ext cx="0" cy="0"/>
          <a:chOff x="0" y="0"/>
          <a:chExt cx="0" cy="0"/>
        </a:xfrm>
      </p:grpSpPr>
      <p:sp>
        <p:nvSpPr>
          <p:cNvPr id="104" name="Shape 104"/>
          <p:cNvSpPr/>
          <p:nvPr/>
        </p:nvSpPr>
        <p:spPr>
          <a:xfrm>
            <a:off x="2118" y="1589"/>
            <a:ext cx="2099" cy="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05" name="Shape 105"/>
          <p:cNvSpPr/>
          <p:nvPr/>
        </p:nvSpPr>
        <p:spPr>
          <a:xfrm>
            <a:off x="0" y="-10508"/>
            <a:ext cx="11949000" cy="6779100"/>
          </a:xfrm>
          <a:prstGeom prst="rect">
            <a:avLst/>
          </a:prstGeom>
          <a:gradFill>
            <a:gsLst>
              <a:gs pos="0">
                <a:srgbClr val="002455"/>
              </a:gs>
              <a:gs pos="23000">
                <a:srgbClr val="002455"/>
              </a:gs>
              <a:gs pos="69000">
                <a:srgbClr val="001E48"/>
              </a:gs>
              <a:gs pos="97000">
                <a:srgbClr val="001C43"/>
              </a:gs>
              <a:gs pos="100000">
                <a:srgbClr val="001C43"/>
              </a:gs>
            </a:gsLst>
            <a:path path="circle">
              <a:fillToRect l="50000" t="50000" r="50000" b="50000"/>
            </a:path>
            <a:tileRect/>
          </a:gra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pic>
        <p:nvPicPr>
          <p:cNvPr id="106" name="Shape 106"/>
          <p:cNvPicPr preferRelativeResize="0"/>
          <p:nvPr/>
        </p:nvPicPr>
        <p:blipFill rotWithShape="1">
          <a:blip r:embed="rId2">
            <a:alphaModFix/>
          </a:blip>
          <a:srcRect l="6023" t="6324" r="6049" b="6446"/>
          <a:stretch/>
        </p:blipFill>
        <p:spPr>
          <a:xfrm>
            <a:off x="621641" y="504072"/>
            <a:ext cx="5795700" cy="5749799"/>
          </a:xfrm>
          <a:prstGeom prst="rect">
            <a:avLst/>
          </a:prstGeom>
          <a:noFill/>
          <a:ln>
            <a:noFill/>
          </a:ln>
        </p:spPr>
      </p:pic>
      <p:sp>
        <p:nvSpPr>
          <p:cNvPr id="107" name="Shape 107"/>
          <p:cNvSpPr/>
          <p:nvPr/>
        </p:nvSpPr>
        <p:spPr>
          <a:xfrm>
            <a:off x="2779713" y="1008991"/>
            <a:ext cx="9169499" cy="2959200"/>
          </a:xfrm>
          <a:prstGeom prst="rect">
            <a:avLst/>
          </a:prstGeom>
          <a:solidFill>
            <a:schemeClr val="lt2">
              <a:alpha val="63529"/>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08" name="Shape 108"/>
          <p:cNvSpPr txBox="1"/>
          <p:nvPr/>
        </p:nvSpPr>
        <p:spPr>
          <a:xfrm>
            <a:off x="8105867" y="6254080"/>
            <a:ext cx="882600" cy="1230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800" b="1" i="0" u="none" strike="noStrike" cap="none">
                <a:solidFill>
                  <a:schemeClr val="lt1"/>
                </a:solidFill>
                <a:latin typeface="Arial"/>
                <a:ea typeface="Arial"/>
                <a:cs typeface="Arial"/>
                <a:sym typeface="Arial"/>
              </a:rPr>
              <a:t>WORKING DRAFT</a:t>
            </a:r>
          </a:p>
        </p:txBody>
      </p:sp>
      <p:sp>
        <p:nvSpPr>
          <p:cNvPr id="109" name="Shape 109"/>
          <p:cNvSpPr txBox="1"/>
          <p:nvPr/>
        </p:nvSpPr>
        <p:spPr>
          <a:xfrm>
            <a:off x="8105867" y="6377191"/>
            <a:ext cx="3740100" cy="1230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800" b="0" i="0" u="none" strike="noStrike" cap="none">
                <a:solidFill>
                  <a:schemeClr val="lt1"/>
                </a:solidFill>
                <a:latin typeface="Arial"/>
                <a:ea typeface="Arial"/>
                <a:cs typeface="Arial"/>
                <a:sym typeface="Arial"/>
              </a:rPr>
              <a:t>Last Modified 10/31/2016 7:37 AM India Standard Time</a:t>
            </a:r>
          </a:p>
        </p:txBody>
      </p:sp>
      <p:sp>
        <p:nvSpPr>
          <p:cNvPr id="110" name="Shape 110"/>
          <p:cNvSpPr txBox="1"/>
          <p:nvPr/>
        </p:nvSpPr>
        <p:spPr>
          <a:xfrm>
            <a:off x="8105867" y="6500303"/>
            <a:ext cx="3547199" cy="1230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800" b="0" i="0" u="none" strike="noStrike" cap="none">
                <a:solidFill>
                  <a:schemeClr val="lt1"/>
                </a:solidFill>
                <a:latin typeface="Arial"/>
                <a:ea typeface="Arial"/>
                <a:cs typeface="Arial"/>
                <a:sym typeface="Arial"/>
              </a:rPr>
              <a:t>Printed 8/29/2016 8:25 AM Eastern Standard Time</a:t>
            </a:r>
          </a:p>
        </p:txBody>
      </p:sp>
      <p:sp>
        <p:nvSpPr>
          <p:cNvPr id="111" name="Shape 111"/>
          <p:cNvSpPr txBox="1">
            <a:spLocks noGrp="1"/>
          </p:cNvSpPr>
          <p:nvPr>
            <p:ph type="ctrTitle"/>
          </p:nvPr>
        </p:nvSpPr>
        <p:spPr>
          <a:xfrm>
            <a:off x="3024489" y="1434420"/>
            <a:ext cx="8309399" cy="49229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4"/>
              </a:buClr>
              <a:buFont typeface="Arial"/>
              <a:buNone/>
              <a:defRPr sz="3100" b="0" i="0" u="none" strike="noStrike" cap="none">
                <a:solidFill>
                  <a:schemeClr val="accent4"/>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112" name="Shape 112"/>
          <p:cNvSpPr txBox="1">
            <a:spLocks noGrp="1"/>
          </p:cNvSpPr>
          <p:nvPr>
            <p:ph type="subTitle" idx="1"/>
          </p:nvPr>
        </p:nvSpPr>
        <p:spPr>
          <a:xfrm>
            <a:off x="3024489" y="3119077"/>
            <a:ext cx="8309399" cy="215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4"/>
              </a:buClr>
              <a:buFont typeface="Arial"/>
              <a:buNone/>
              <a:defRPr sz="1400" b="0" i="0" u="none" strike="noStrike" cap="none">
                <a:solidFill>
                  <a:schemeClr val="accent4"/>
                </a:solidFill>
                <a:latin typeface="Arial"/>
                <a:ea typeface="Arial"/>
                <a:cs typeface="Arial"/>
                <a:sym typeface="Arial"/>
              </a:defRPr>
            </a:lvl1pPr>
            <a:lvl2pPr marL="203200" marR="0" lvl="1" indent="508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00" marR="0" lvl="2" indent="-1016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3pPr>
            <a:lvl4pPr marL="812800" marR="0" lvl="3" indent="381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4pPr>
            <a:lvl5pPr marL="990600" marR="0" lvl="4" indent="12700" algn="l" rtl="0">
              <a:lnSpc>
                <a:spcPct val="100000"/>
              </a:lnSpc>
              <a:spcBef>
                <a:spcPts val="0"/>
              </a:spcBef>
              <a:spcAft>
                <a:spcPts val="0"/>
              </a:spcAft>
              <a:buClr>
                <a:schemeClr val="dk2"/>
              </a:buClr>
              <a:buSzPct val="87500"/>
              <a:buFont typeface="Arial"/>
              <a:buChar char="-"/>
              <a:defRPr sz="1600" b="0" i="0" u="none" strike="noStrike" cap="none">
                <a:solidFill>
                  <a:schemeClr val="dk1"/>
                </a:solidFill>
                <a:latin typeface="Arial"/>
                <a:ea typeface="Arial"/>
                <a:cs typeface="Arial"/>
                <a:sym typeface="Arial"/>
              </a:defRPr>
            </a:lvl5pPr>
            <a:lvl6pPr marL="990600" marR="0" lvl="5"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6pPr>
            <a:lvl7pPr marL="990600" marR="0" lvl="6"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7pPr>
            <a:lvl8pPr marL="990600" marR="0" lvl="7"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8pPr>
            <a:lvl9pPr marL="990600" marR="0" lvl="8"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Only">
    <p:bg>
      <p:bgPr>
        <a:solidFill>
          <a:schemeClr val="accent2"/>
        </a:solidFill>
        <a:effectLst/>
      </p:bgPr>
    </p:bg>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20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115" name="Shape 115"/>
          <p:cNvSpPr txBox="1"/>
          <p:nvPr/>
        </p:nvSpPr>
        <p:spPr>
          <a:xfrm>
            <a:off x="11419921" y="6508271"/>
            <a:ext cx="125100" cy="123000"/>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US" sz="800" b="0" i="0" u="none" strike="noStrike" cap="none">
                <a:solidFill>
                  <a:schemeClr val="lt1"/>
                </a:solidFill>
                <a:latin typeface="Arial"/>
                <a:ea typeface="Arial"/>
                <a:cs typeface="Arial"/>
                <a:sym typeface="Arial"/>
              </a:rPr>
              <a:t>‹#›</a:t>
            </a:fld>
            <a:endParaRPr lang="en-US" sz="800" b="0" i="0" u="none" strike="noStrike" cap="none">
              <a:solidFill>
                <a:schemeClr val="lt1"/>
              </a:solidFill>
              <a:latin typeface="Arial"/>
              <a:ea typeface="Arial"/>
              <a:cs typeface="Arial"/>
              <a:sym typeface="Arial"/>
            </a:endParaRPr>
          </a:p>
        </p:txBody>
      </p:sp>
      <p:sp>
        <p:nvSpPr>
          <p:cNvPr id="116" name="Shape 116"/>
          <p:cNvSpPr/>
          <p:nvPr/>
        </p:nvSpPr>
        <p:spPr>
          <a:xfrm>
            <a:off x="8964571" y="6508271"/>
            <a:ext cx="2321099" cy="123000"/>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chemeClr val="lt1"/>
              </a:buClr>
              <a:buSzPct val="25000"/>
              <a:buFont typeface="Arial"/>
              <a:buNone/>
            </a:pPr>
            <a:r>
              <a:rPr lang="en-US" sz="800" b="0" i="0" u="none" strike="noStrike" cap="none">
                <a:solidFill>
                  <a:schemeClr val="lt1"/>
                </a:solidFill>
                <a:latin typeface="Arial"/>
                <a:ea typeface="Arial"/>
                <a:cs typeface="Arial"/>
                <a:sym typeface="Arial"/>
              </a:rPr>
              <a:t>Draft/Pre-decisional — Proprietary and confidential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ly">
    <p:spTree>
      <p:nvGrpSpPr>
        <p:cNvPr id="1" name="Shape 123"/>
        <p:cNvGrpSpPr/>
        <p:nvPr/>
      </p:nvGrpSpPr>
      <p:grpSpPr>
        <a:xfrm>
          <a:off x="0" y="0"/>
          <a:ext cx="0" cy="0"/>
          <a:chOff x="0" y="0"/>
          <a:chExt cx="0" cy="0"/>
        </a:xfrm>
      </p:grpSpPr>
      <p:pic>
        <p:nvPicPr>
          <p:cNvPr id="124" name="Shape 124"/>
          <p:cNvPicPr preferRelativeResize="0"/>
          <p:nvPr/>
        </p:nvPicPr>
        <p:blipFill/>
        <p:spPr>
          <a:xfrm>
            <a:off x="1588" y="1588"/>
            <a:ext cx="1500" cy="1500"/>
          </a:xfrm>
          <a:prstGeom prst="rect">
            <a:avLst/>
          </a:prstGeom>
          <a:solidFill>
            <a:srgbClr val="FFFFFF"/>
          </a:solidFill>
          <a:ln>
            <a:noFill/>
          </a:ln>
        </p:spPr>
      </p:pic>
      <p:sp>
        <p:nvSpPr>
          <p:cNvPr id="125" name="Shape 125"/>
          <p:cNvSpPr/>
          <p:nvPr/>
        </p:nvSpPr>
        <p:spPr>
          <a:xfrm>
            <a:off x="-69852" y="0"/>
            <a:ext cx="11949000" cy="6410099"/>
          </a:xfrm>
          <a:prstGeom prst="rect">
            <a:avLst/>
          </a:prstGeom>
          <a:gradFill>
            <a:gsLst>
              <a:gs pos="0">
                <a:srgbClr val="FBFBFB"/>
              </a:gs>
              <a:gs pos="100000">
                <a:srgbClr val="E6F8FF"/>
              </a:gs>
            </a:gsLst>
            <a:lin ang="16200038" scaled="0"/>
          </a:gra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26" name="Shape 126"/>
          <p:cNvSpPr txBox="1">
            <a:spLocks noGrp="1"/>
          </p:cNvSpPr>
          <p:nvPr>
            <p:ph type="title"/>
          </p:nvPr>
        </p:nvSpPr>
        <p:spPr>
          <a:xfrm>
            <a:off x="158758" y="230188"/>
            <a:ext cx="11491800" cy="307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
        <p:nvSpPr>
          <p:cNvPr id="127" name="Shape 127"/>
          <p:cNvSpPr txBox="1"/>
          <p:nvPr/>
        </p:nvSpPr>
        <p:spPr>
          <a:xfrm>
            <a:off x="11419922" y="6508271"/>
            <a:ext cx="125100" cy="123000"/>
          </a:xfrm>
          <a:prstGeom prst="rect">
            <a:avLst/>
          </a:prstGeom>
          <a:noFill/>
          <a:ln>
            <a:noFill/>
          </a:ln>
        </p:spPr>
        <p:txBody>
          <a:bodyPr lIns="0" tIns="0" rIns="0" bIns="0" anchor="ctr" anchorCtr="0">
            <a:noAutofit/>
          </a:bodyPr>
          <a:lstStyle/>
          <a:p>
            <a:pPr marL="0" marR="0" lvl="0" indent="0" algn="l" rtl="0">
              <a:spcBef>
                <a:spcPts val="0"/>
              </a:spcBef>
              <a:spcAft>
                <a:spcPts val="0"/>
              </a:spcAft>
              <a:buSzPct val="25000"/>
              <a:buNone/>
            </a:pPr>
            <a:fld id="{00000000-1234-1234-1234-123412341234}" type="slidenum">
              <a:rPr lang="en-US" sz="800" b="1" i="0" u="none" strike="noStrike" cap="none">
                <a:solidFill>
                  <a:schemeClr val="dk1"/>
                </a:solidFill>
                <a:latin typeface="Arial"/>
                <a:ea typeface="Arial"/>
                <a:cs typeface="Arial"/>
                <a:sym typeface="Arial"/>
              </a:rPr>
              <a:t>‹#›</a:t>
            </a:fld>
            <a:endParaRPr lang="en-US" sz="800" b="1" i="0" u="none" strike="noStrike" cap="none">
              <a:solidFill>
                <a:schemeClr val="dk1"/>
              </a:solidFill>
              <a:latin typeface="Arial"/>
              <a:ea typeface="Arial"/>
              <a:cs typeface="Arial"/>
              <a:sym typeface="Arial"/>
            </a:endParaRPr>
          </a:p>
        </p:txBody>
      </p:sp>
      <p:sp>
        <p:nvSpPr>
          <p:cNvPr id="128" name="Shape 128"/>
          <p:cNvSpPr/>
          <p:nvPr/>
        </p:nvSpPr>
        <p:spPr>
          <a:xfrm>
            <a:off x="8987013" y="6508271"/>
            <a:ext cx="2298600" cy="123000"/>
          </a:xfrm>
          <a:prstGeom prst="rect">
            <a:avLst/>
          </a:prstGeom>
          <a:noFill/>
          <a:ln>
            <a:noFill/>
          </a:ln>
        </p:spPr>
        <p:txBody>
          <a:bodyPr lIns="0" tIns="0" rIns="0" bIns="0" anchor="ctr" anchorCtr="0">
            <a:noAutofit/>
          </a:bodyPr>
          <a:lstStyle/>
          <a:p>
            <a:pPr marL="0" marR="0" lvl="0" indent="0" algn="r" rtl="0">
              <a:spcBef>
                <a:spcPts val="0"/>
              </a:spcBef>
              <a:spcAft>
                <a:spcPts val="0"/>
              </a:spcAft>
              <a:buSzPct val="25000"/>
              <a:buNone/>
            </a:pPr>
            <a:r>
              <a:rPr lang="en-US" sz="800" b="0" i="0" u="none" strike="noStrike" cap="none">
                <a:solidFill>
                  <a:schemeClr val="accent6"/>
                </a:solidFill>
                <a:latin typeface="Arial"/>
                <a:ea typeface="Arial"/>
                <a:cs typeface="Arial"/>
                <a:sym typeface="Arial"/>
              </a:rPr>
              <a:t>Draft/Pre-decisional — Proprietary and confidential</a:t>
            </a:r>
          </a:p>
        </p:txBody>
      </p:sp>
      <p:pic>
        <p:nvPicPr>
          <p:cNvPr id="129" name="Shape 129"/>
          <p:cNvPicPr preferRelativeResize="0"/>
          <p:nvPr/>
        </p:nvPicPr>
        <p:blipFill rotWithShape="1">
          <a:blip r:embed="rId2">
            <a:alphaModFix/>
          </a:blip>
          <a:srcRect/>
          <a:stretch/>
        </p:blipFill>
        <p:spPr>
          <a:xfrm>
            <a:off x="10953957" y="49025"/>
            <a:ext cx="860700" cy="8607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Shape 130"/>
        <p:cNvGrpSpPr/>
        <p:nvPr/>
      </p:nvGrpSpPr>
      <p:grpSpPr>
        <a:xfrm>
          <a:off x="0" y="0"/>
          <a:ext cx="0" cy="0"/>
          <a:chOff x="0" y="0"/>
          <a:chExt cx="0" cy="0"/>
        </a:xfrm>
      </p:grpSpPr>
      <p:pic>
        <p:nvPicPr>
          <p:cNvPr id="131" name="Shape 131"/>
          <p:cNvPicPr preferRelativeResize="0"/>
          <p:nvPr/>
        </p:nvPicPr>
        <p:blipFill/>
        <p:spPr>
          <a:xfrm>
            <a:off x="2118" y="1589"/>
            <a:ext cx="2100" cy="1500"/>
          </a:xfrm>
          <a:prstGeom prst="rect">
            <a:avLst/>
          </a:prstGeom>
          <a:solidFill>
            <a:srgbClr val="FFFFFF"/>
          </a:solidFill>
          <a:ln>
            <a:noFill/>
          </a:ln>
        </p:spPr>
      </p:pic>
      <p:sp>
        <p:nvSpPr>
          <p:cNvPr id="132" name="Shape 132"/>
          <p:cNvSpPr/>
          <p:nvPr/>
        </p:nvSpPr>
        <p:spPr>
          <a:xfrm>
            <a:off x="0" y="-10509"/>
            <a:ext cx="11949000" cy="6779100"/>
          </a:xfrm>
          <a:prstGeom prst="rect">
            <a:avLst/>
          </a:prstGeom>
          <a:gradFill>
            <a:gsLst>
              <a:gs pos="0">
                <a:srgbClr val="002455"/>
              </a:gs>
              <a:gs pos="23000">
                <a:srgbClr val="002455"/>
              </a:gs>
              <a:gs pos="69000">
                <a:srgbClr val="001E48"/>
              </a:gs>
              <a:gs pos="97000">
                <a:srgbClr val="001C43"/>
              </a:gs>
              <a:gs pos="100000">
                <a:srgbClr val="001C43"/>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pic>
        <p:nvPicPr>
          <p:cNvPr id="133" name="Shape 133"/>
          <p:cNvPicPr preferRelativeResize="0"/>
          <p:nvPr/>
        </p:nvPicPr>
        <p:blipFill rotWithShape="1">
          <a:blip r:embed="rId2">
            <a:alphaModFix/>
          </a:blip>
          <a:srcRect/>
          <a:stretch/>
        </p:blipFill>
        <p:spPr>
          <a:xfrm>
            <a:off x="152475" y="330412"/>
            <a:ext cx="6095699" cy="6097200"/>
          </a:xfrm>
          <a:prstGeom prst="rect">
            <a:avLst/>
          </a:prstGeom>
          <a:noFill/>
          <a:ln>
            <a:noFill/>
          </a:ln>
        </p:spPr>
      </p:pic>
      <p:sp>
        <p:nvSpPr>
          <p:cNvPr id="134" name="Shape 134"/>
          <p:cNvSpPr/>
          <p:nvPr/>
        </p:nvSpPr>
        <p:spPr>
          <a:xfrm>
            <a:off x="2779713" y="1008992"/>
            <a:ext cx="9169500" cy="2958900"/>
          </a:xfrm>
          <a:prstGeom prst="rect">
            <a:avLst/>
          </a:prstGeom>
          <a:solidFill>
            <a:schemeClr val="lt2">
              <a:alpha val="63919"/>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35" name="Shape 135"/>
          <p:cNvSpPr txBox="1">
            <a:spLocks noGrp="1"/>
          </p:cNvSpPr>
          <p:nvPr>
            <p:ph type="ctrTitle"/>
          </p:nvPr>
        </p:nvSpPr>
        <p:spPr>
          <a:xfrm>
            <a:off x="3024489" y="1434420"/>
            <a:ext cx="8309400" cy="4923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200" b="0" i="0" u="none" strike="noStrike" cap="none">
                <a:solidFill>
                  <a:schemeClr val="accent4"/>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
        <p:nvSpPr>
          <p:cNvPr id="136" name="Shape 136"/>
          <p:cNvSpPr txBox="1">
            <a:spLocks noGrp="1"/>
          </p:cNvSpPr>
          <p:nvPr>
            <p:ph type="subTitle" idx="1"/>
          </p:nvPr>
        </p:nvSpPr>
        <p:spPr>
          <a:xfrm>
            <a:off x="3024489" y="3119078"/>
            <a:ext cx="8309400" cy="2154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accent4"/>
                </a:solidFill>
                <a:latin typeface="Arial"/>
                <a:ea typeface="Arial"/>
                <a:cs typeface="Arial"/>
                <a:sym typeface="Arial"/>
              </a:defRPr>
            </a:lvl1pPr>
            <a:lvl2pPr marL="194400" marR="0" lvl="1" indent="-67400" algn="l" rtl="0">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30" marR="0" lvl="2" indent="-233710"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3pPr>
            <a:lvl4pPr marL="819191" marR="0" lvl="3" indent="-87671"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4pPr>
            <a:lvl5pPr marL="999793" marR="0" lvl="4" indent="-83869" algn="l" rtl="0">
              <a:spcBef>
                <a:spcPts val="0"/>
              </a:spcBef>
              <a:spcAft>
                <a:spcPts val="0"/>
              </a:spcAft>
              <a:buClr>
                <a:schemeClr val="dk2"/>
              </a:buClr>
              <a:buSzPct val="89000"/>
              <a:buFont typeface="Arial"/>
              <a:buChar char="-"/>
              <a:defRPr sz="1600" b="0" i="0" u="none" strike="noStrike" cap="none">
                <a:solidFill>
                  <a:schemeClr val="dk1"/>
                </a:solidFill>
                <a:latin typeface="Arial"/>
                <a:ea typeface="Arial"/>
                <a:cs typeface="Arial"/>
                <a:sym typeface="Arial"/>
              </a:defRPr>
            </a:lvl5pPr>
            <a:lvl6pPr marL="999793" marR="0" lvl="5"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6pPr>
            <a:lvl7pPr marL="999793" marR="0" lvl="6"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7pPr>
            <a:lvl8pPr marL="999793" marR="0" lvl="7"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8pPr>
            <a:lvl9pPr marL="999793" marR="0" lvl="8"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Only">
    <p:bg>
      <p:bgPr>
        <a:solidFill>
          <a:schemeClr val="accent2"/>
        </a:solidFill>
        <a:effectLst/>
      </p:bgPr>
    </p:bg>
    <p:spTree>
      <p:nvGrpSpPr>
        <p:cNvPr id="1" name="Shape 137"/>
        <p:cNvGrpSpPr/>
        <p:nvPr/>
      </p:nvGrpSpPr>
      <p:grpSpPr>
        <a:xfrm>
          <a:off x="0" y="0"/>
          <a:ext cx="0" cy="0"/>
          <a:chOff x="0" y="0"/>
          <a:chExt cx="0" cy="0"/>
        </a:xfrm>
      </p:grpSpPr>
      <p:pic>
        <p:nvPicPr>
          <p:cNvPr id="138" name="Shape 138"/>
          <p:cNvPicPr preferRelativeResize="0"/>
          <p:nvPr/>
        </p:nvPicPr>
        <p:blipFill/>
        <p:spPr>
          <a:xfrm>
            <a:off x="1588" y="1588"/>
            <a:ext cx="1500" cy="1500"/>
          </a:xfrm>
          <a:prstGeom prst="rect">
            <a:avLst/>
          </a:prstGeom>
          <a:solidFill>
            <a:srgbClr val="FFFFFF"/>
          </a:solidFill>
          <a:ln>
            <a:noFill/>
          </a:ln>
        </p:spPr>
      </p:pic>
      <p:sp>
        <p:nvSpPr>
          <p:cNvPr id="139" name="Shape 139"/>
          <p:cNvSpPr txBox="1">
            <a:spLocks noGrp="1"/>
          </p:cNvSpPr>
          <p:nvPr>
            <p:ph type="title"/>
          </p:nvPr>
        </p:nvSpPr>
        <p:spPr>
          <a:xfrm>
            <a:off x="158758" y="230188"/>
            <a:ext cx="11491800" cy="307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
        <p:nvSpPr>
          <p:cNvPr id="140" name="Shape 140"/>
          <p:cNvSpPr txBox="1"/>
          <p:nvPr/>
        </p:nvSpPr>
        <p:spPr>
          <a:xfrm>
            <a:off x="11419922" y="6508271"/>
            <a:ext cx="125100" cy="123000"/>
          </a:xfrm>
          <a:prstGeom prst="rect">
            <a:avLst/>
          </a:prstGeom>
          <a:noFill/>
          <a:ln>
            <a:noFill/>
          </a:ln>
        </p:spPr>
        <p:txBody>
          <a:bodyPr lIns="0" tIns="0" rIns="0" bIns="0" anchor="ctr"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Arial"/>
                <a:ea typeface="Arial"/>
                <a:cs typeface="Arial"/>
                <a:sym typeface="Arial"/>
              </a:rPr>
              <a:t>‹#›</a:t>
            </a:fld>
            <a:endParaRPr lang="en-US" sz="800" b="0" i="0" u="none" strike="noStrike" cap="none">
              <a:solidFill>
                <a:schemeClr val="lt1"/>
              </a:solidFill>
              <a:latin typeface="Arial"/>
              <a:ea typeface="Arial"/>
              <a:cs typeface="Arial"/>
              <a:sym typeface="Arial"/>
            </a:endParaRPr>
          </a:p>
        </p:txBody>
      </p:sp>
      <p:sp>
        <p:nvSpPr>
          <p:cNvPr id="141" name="Shape 141"/>
          <p:cNvSpPr/>
          <p:nvPr/>
        </p:nvSpPr>
        <p:spPr>
          <a:xfrm>
            <a:off x="8964571" y="6508271"/>
            <a:ext cx="2321100" cy="123000"/>
          </a:xfrm>
          <a:prstGeom prst="rect">
            <a:avLst/>
          </a:prstGeom>
          <a:noFill/>
          <a:ln>
            <a:noFill/>
          </a:ln>
        </p:spPr>
        <p:txBody>
          <a:bodyPr lIns="0" tIns="0" rIns="0" bIns="0" anchor="ctr" anchorCtr="0">
            <a:noAutofit/>
          </a:bodyPr>
          <a:lstStyle/>
          <a:p>
            <a:pPr marL="0" marR="0" lvl="0" indent="0" algn="r" rtl="0">
              <a:spcBef>
                <a:spcPts val="0"/>
              </a:spcBef>
              <a:spcAft>
                <a:spcPts val="0"/>
              </a:spcAft>
              <a:buSzPct val="25000"/>
              <a:buNone/>
            </a:pPr>
            <a:r>
              <a:rPr lang="en-US" sz="800" b="0" i="0" u="none" strike="noStrike" cap="none">
                <a:solidFill>
                  <a:schemeClr val="lt1"/>
                </a:solidFill>
                <a:latin typeface="Arial"/>
                <a:ea typeface="Arial"/>
                <a:cs typeface="Arial"/>
                <a:sym typeface="Arial"/>
              </a:rPr>
              <a:t>Draft/Pre-decisional — Proprietary and confidential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Shape 18"/>
        <p:cNvGrpSpPr/>
        <p:nvPr/>
      </p:nvGrpSpPr>
      <p:grpSpPr>
        <a:xfrm>
          <a:off x="0" y="0"/>
          <a:ext cx="0" cy="0"/>
          <a:chOff x="0" y="0"/>
          <a:chExt cx="0" cy="0"/>
        </a:xfrm>
      </p:grpSpPr>
      <p:sp>
        <p:nvSpPr>
          <p:cNvPr id="19" name="Shape 19"/>
          <p:cNvSpPr/>
          <p:nvPr/>
        </p:nvSpPr>
        <p:spPr>
          <a:xfrm>
            <a:off x="1588" y="1588"/>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0" y="0"/>
            <a:ext cx="11949110" cy="6410222"/>
          </a:xfrm>
          <a:prstGeom prst="rect">
            <a:avLst/>
          </a:prstGeom>
          <a:gradFill>
            <a:gsLst>
              <a:gs pos="0">
                <a:srgbClr val="FBFBFB"/>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21" name="Shape 21"/>
          <p:cNvSpPr txBox="1">
            <a:spLocks noGrp="1"/>
          </p:cNvSpPr>
          <p:nvPr>
            <p:ph type="title"/>
          </p:nvPr>
        </p:nvSpPr>
        <p:spPr>
          <a:xfrm>
            <a:off x="158757" y="230187"/>
            <a:ext cx="11491890" cy="30777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5pPr>
            <a:lvl6pPr marL="609630" marR="0" lvl="5" indent="-29"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6pPr>
            <a:lvl7pPr marL="1219261" marR="0" lvl="6" indent="-6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8pPr>
            <a:lvl9pPr marL="2438522" marR="0" lvl="8" indent="-122"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Shape 142"/>
        <p:cNvGrpSpPr/>
        <p:nvPr/>
      </p:nvGrpSpPr>
      <p:grpSpPr>
        <a:xfrm>
          <a:off x="0" y="0"/>
          <a:ext cx="0" cy="0"/>
          <a:chOff x="0" y="0"/>
          <a:chExt cx="0" cy="0"/>
        </a:xfrm>
      </p:grpSpPr>
      <p:pic>
        <p:nvPicPr>
          <p:cNvPr id="143" name="Shape 143"/>
          <p:cNvPicPr preferRelativeResize="0"/>
          <p:nvPr/>
        </p:nvPicPr>
        <p:blipFill/>
        <p:spPr>
          <a:xfrm>
            <a:off x="1588" y="1588"/>
            <a:ext cx="1500" cy="1500"/>
          </a:xfrm>
          <a:prstGeom prst="rect">
            <a:avLst/>
          </a:prstGeom>
          <a:solidFill>
            <a:srgbClr val="FFFFFF"/>
          </a:solidFill>
          <a:ln>
            <a:noFill/>
          </a:ln>
        </p:spPr>
      </p:pic>
      <p:sp>
        <p:nvSpPr>
          <p:cNvPr id="144" name="Shape 144"/>
          <p:cNvSpPr/>
          <p:nvPr/>
        </p:nvSpPr>
        <p:spPr>
          <a:xfrm>
            <a:off x="1" y="0"/>
            <a:ext cx="11949000" cy="6410099"/>
          </a:xfrm>
          <a:prstGeom prst="rect">
            <a:avLst/>
          </a:prstGeom>
          <a:gradFill>
            <a:gsLst>
              <a:gs pos="0">
                <a:srgbClr val="FBFBFB"/>
              </a:gs>
              <a:gs pos="100000">
                <a:srgbClr val="E6F8FF"/>
              </a:gs>
            </a:gsLst>
            <a:lin ang="16200038" scaled="0"/>
          </a:gra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45" name="Shape 145"/>
          <p:cNvSpPr txBox="1">
            <a:spLocks noGrp="1"/>
          </p:cNvSpPr>
          <p:nvPr>
            <p:ph type="title"/>
          </p:nvPr>
        </p:nvSpPr>
        <p:spPr>
          <a:xfrm>
            <a:off x="158758" y="230188"/>
            <a:ext cx="11491800" cy="307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0"/>
        <p:cNvGrpSpPr/>
        <p:nvPr/>
      </p:nvGrpSpPr>
      <p:grpSpPr>
        <a:xfrm>
          <a:off x="0" y="0"/>
          <a:ext cx="0" cy="0"/>
          <a:chOff x="0" y="0"/>
          <a:chExt cx="0" cy="0"/>
        </a:xfrm>
      </p:grpSpPr>
      <p:pic>
        <p:nvPicPr>
          <p:cNvPr id="151" name="Shape 151"/>
          <p:cNvPicPr preferRelativeResize="0"/>
          <p:nvPr/>
        </p:nvPicPr>
        <p:blipFill/>
        <p:spPr>
          <a:xfrm>
            <a:off x="2118" y="1589"/>
            <a:ext cx="2100" cy="1500"/>
          </a:xfrm>
          <a:prstGeom prst="rect">
            <a:avLst/>
          </a:prstGeom>
          <a:solidFill>
            <a:srgbClr val="FFFFFF"/>
          </a:solidFill>
          <a:ln>
            <a:noFill/>
          </a:ln>
        </p:spPr>
      </p:pic>
      <p:sp>
        <p:nvSpPr>
          <p:cNvPr id="152" name="Shape 152"/>
          <p:cNvSpPr/>
          <p:nvPr/>
        </p:nvSpPr>
        <p:spPr>
          <a:xfrm>
            <a:off x="0" y="-10509"/>
            <a:ext cx="11949000" cy="6779100"/>
          </a:xfrm>
          <a:prstGeom prst="rect">
            <a:avLst/>
          </a:prstGeom>
          <a:gradFill>
            <a:gsLst>
              <a:gs pos="0">
                <a:srgbClr val="002455"/>
              </a:gs>
              <a:gs pos="23000">
                <a:srgbClr val="002455"/>
              </a:gs>
              <a:gs pos="69000">
                <a:srgbClr val="001E48"/>
              </a:gs>
              <a:gs pos="97000">
                <a:srgbClr val="001C43"/>
              </a:gs>
              <a:gs pos="100000">
                <a:srgbClr val="001C43"/>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pic>
        <p:nvPicPr>
          <p:cNvPr id="153" name="Shape 153"/>
          <p:cNvPicPr preferRelativeResize="0"/>
          <p:nvPr/>
        </p:nvPicPr>
        <p:blipFill rotWithShape="1">
          <a:blip r:embed="rId2">
            <a:alphaModFix/>
          </a:blip>
          <a:srcRect/>
          <a:stretch/>
        </p:blipFill>
        <p:spPr>
          <a:xfrm>
            <a:off x="152475" y="330412"/>
            <a:ext cx="6095699" cy="6097200"/>
          </a:xfrm>
          <a:prstGeom prst="rect">
            <a:avLst/>
          </a:prstGeom>
          <a:noFill/>
          <a:ln>
            <a:noFill/>
          </a:ln>
        </p:spPr>
      </p:pic>
      <p:sp>
        <p:nvSpPr>
          <p:cNvPr id="154" name="Shape 154"/>
          <p:cNvSpPr/>
          <p:nvPr/>
        </p:nvSpPr>
        <p:spPr>
          <a:xfrm>
            <a:off x="2779713" y="1008992"/>
            <a:ext cx="9169500" cy="2958900"/>
          </a:xfrm>
          <a:prstGeom prst="rect">
            <a:avLst/>
          </a:prstGeom>
          <a:solidFill>
            <a:schemeClr val="lt2">
              <a:alpha val="63919"/>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55" name="Shape 155"/>
          <p:cNvSpPr txBox="1">
            <a:spLocks noGrp="1"/>
          </p:cNvSpPr>
          <p:nvPr>
            <p:ph type="ctrTitle"/>
          </p:nvPr>
        </p:nvSpPr>
        <p:spPr>
          <a:xfrm>
            <a:off x="3024489" y="1434420"/>
            <a:ext cx="8309400" cy="4923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200" b="0" i="0" u="none" strike="noStrike" cap="none">
                <a:solidFill>
                  <a:schemeClr val="accent4"/>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
        <p:nvSpPr>
          <p:cNvPr id="156" name="Shape 156"/>
          <p:cNvSpPr txBox="1">
            <a:spLocks noGrp="1"/>
          </p:cNvSpPr>
          <p:nvPr>
            <p:ph type="subTitle" idx="1"/>
          </p:nvPr>
        </p:nvSpPr>
        <p:spPr>
          <a:xfrm>
            <a:off x="3024489" y="3119078"/>
            <a:ext cx="8309400" cy="2154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accent4"/>
                </a:solidFill>
                <a:latin typeface="Arial"/>
                <a:ea typeface="Arial"/>
                <a:cs typeface="Arial"/>
                <a:sym typeface="Arial"/>
              </a:defRPr>
            </a:lvl1pPr>
            <a:lvl2pPr marL="194400" marR="0" lvl="1" indent="-67400" algn="l" rtl="0">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30" marR="0" lvl="2" indent="-233710"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3pPr>
            <a:lvl4pPr marL="819191" marR="0" lvl="3" indent="-87671"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4pPr>
            <a:lvl5pPr marL="999793" marR="0" lvl="4" indent="-83869" algn="l" rtl="0">
              <a:spcBef>
                <a:spcPts val="0"/>
              </a:spcBef>
              <a:spcAft>
                <a:spcPts val="0"/>
              </a:spcAft>
              <a:buClr>
                <a:schemeClr val="dk2"/>
              </a:buClr>
              <a:buSzPct val="89000"/>
              <a:buFont typeface="Arial"/>
              <a:buChar char="-"/>
              <a:defRPr sz="1600" b="0" i="0" u="none" strike="noStrike" cap="none">
                <a:solidFill>
                  <a:schemeClr val="dk1"/>
                </a:solidFill>
                <a:latin typeface="Arial"/>
                <a:ea typeface="Arial"/>
                <a:cs typeface="Arial"/>
                <a:sym typeface="Arial"/>
              </a:defRPr>
            </a:lvl5pPr>
            <a:lvl6pPr marL="999793" marR="0" lvl="5"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6pPr>
            <a:lvl7pPr marL="999793" marR="0" lvl="6"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7pPr>
            <a:lvl8pPr marL="999793" marR="0" lvl="7"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8pPr>
            <a:lvl9pPr marL="999793" marR="0" lvl="8"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Shape 157"/>
        <p:cNvGrpSpPr/>
        <p:nvPr/>
      </p:nvGrpSpPr>
      <p:grpSpPr>
        <a:xfrm>
          <a:off x="0" y="0"/>
          <a:ext cx="0" cy="0"/>
          <a:chOff x="0" y="0"/>
          <a:chExt cx="0" cy="0"/>
        </a:xfrm>
      </p:grpSpPr>
      <p:pic>
        <p:nvPicPr>
          <p:cNvPr id="158" name="Shape 158"/>
          <p:cNvPicPr preferRelativeResize="0"/>
          <p:nvPr/>
        </p:nvPicPr>
        <p:blipFill/>
        <p:spPr>
          <a:xfrm>
            <a:off x="1588" y="1588"/>
            <a:ext cx="1500" cy="1500"/>
          </a:xfrm>
          <a:prstGeom prst="rect">
            <a:avLst/>
          </a:prstGeom>
          <a:solidFill>
            <a:srgbClr val="FFFFFF"/>
          </a:solidFill>
          <a:ln>
            <a:noFill/>
          </a:ln>
        </p:spPr>
      </p:pic>
      <p:sp>
        <p:nvSpPr>
          <p:cNvPr id="159" name="Shape 159"/>
          <p:cNvSpPr/>
          <p:nvPr/>
        </p:nvSpPr>
        <p:spPr>
          <a:xfrm>
            <a:off x="1" y="0"/>
            <a:ext cx="11949000" cy="6410099"/>
          </a:xfrm>
          <a:prstGeom prst="rect">
            <a:avLst/>
          </a:prstGeom>
          <a:gradFill>
            <a:gsLst>
              <a:gs pos="0">
                <a:srgbClr val="FBFBFB"/>
              </a:gs>
              <a:gs pos="100000">
                <a:srgbClr val="E6F8FF"/>
              </a:gs>
            </a:gsLst>
            <a:lin ang="16200038" scaled="0"/>
          </a:gra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60" name="Shape 160"/>
          <p:cNvSpPr txBox="1">
            <a:spLocks noGrp="1"/>
          </p:cNvSpPr>
          <p:nvPr>
            <p:ph type="title"/>
          </p:nvPr>
        </p:nvSpPr>
        <p:spPr>
          <a:xfrm>
            <a:off x="158758" y="230188"/>
            <a:ext cx="11491800" cy="307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Only">
    <p:spTree>
      <p:nvGrpSpPr>
        <p:cNvPr id="1" name="Shape 161"/>
        <p:cNvGrpSpPr/>
        <p:nvPr/>
      </p:nvGrpSpPr>
      <p:grpSpPr>
        <a:xfrm>
          <a:off x="0" y="0"/>
          <a:ext cx="0" cy="0"/>
          <a:chOff x="0" y="0"/>
          <a:chExt cx="0" cy="0"/>
        </a:xfrm>
      </p:grpSpPr>
      <p:pic>
        <p:nvPicPr>
          <p:cNvPr id="162" name="Shape 162"/>
          <p:cNvPicPr preferRelativeResize="0"/>
          <p:nvPr/>
        </p:nvPicPr>
        <p:blipFill/>
        <p:spPr>
          <a:xfrm>
            <a:off x="1588" y="1588"/>
            <a:ext cx="1500" cy="1500"/>
          </a:xfrm>
          <a:prstGeom prst="rect">
            <a:avLst/>
          </a:prstGeom>
          <a:solidFill>
            <a:srgbClr val="FFFFFF"/>
          </a:solidFill>
          <a:ln>
            <a:noFill/>
          </a:ln>
        </p:spPr>
      </p:pic>
      <p:sp>
        <p:nvSpPr>
          <p:cNvPr id="163" name="Shape 163"/>
          <p:cNvSpPr/>
          <p:nvPr/>
        </p:nvSpPr>
        <p:spPr>
          <a:xfrm>
            <a:off x="-180" y="0"/>
            <a:ext cx="11949000" cy="6410099"/>
          </a:xfrm>
          <a:prstGeom prst="rect">
            <a:avLst/>
          </a:prstGeom>
          <a:gradFill>
            <a:gsLst>
              <a:gs pos="0">
                <a:srgbClr val="FBFBFB"/>
              </a:gs>
              <a:gs pos="100000">
                <a:srgbClr val="E6F8FF"/>
              </a:gs>
            </a:gsLst>
            <a:lin ang="16200038" scaled="0"/>
          </a:gra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64" name="Shape 164"/>
          <p:cNvSpPr txBox="1">
            <a:spLocks noGrp="1"/>
          </p:cNvSpPr>
          <p:nvPr>
            <p:ph type="title"/>
          </p:nvPr>
        </p:nvSpPr>
        <p:spPr>
          <a:xfrm>
            <a:off x="158758" y="230188"/>
            <a:ext cx="11491800" cy="307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
        <p:nvSpPr>
          <p:cNvPr id="165" name="Shape 165"/>
          <p:cNvSpPr txBox="1"/>
          <p:nvPr/>
        </p:nvSpPr>
        <p:spPr>
          <a:xfrm>
            <a:off x="11419922" y="6508271"/>
            <a:ext cx="125100" cy="123000"/>
          </a:xfrm>
          <a:prstGeom prst="rect">
            <a:avLst/>
          </a:prstGeom>
          <a:noFill/>
          <a:ln>
            <a:noFill/>
          </a:ln>
        </p:spPr>
        <p:txBody>
          <a:bodyPr lIns="0" tIns="0" rIns="0" bIns="0" anchor="ctr" anchorCtr="0">
            <a:noAutofit/>
          </a:bodyPr>
          <a:lstStyle/>
          <a:p>
            <a:pPr marL="0" marR="0" lvl="0" indent="0" algn="l" rtl="0">
              <a:spcBef>
                <a:spcPts val="0"/>
              </a:spcBef>
              <a:spcAft>
                <a:spcPts val="0"/>
              </a:spcAft>
              <a:buSzPct val="25000"/>
              <a:buNone/>
            </a:pPr>
            <a:fld id="{00000000-1234-1234-1234-123412341234}" type="slidenum">
              <a:rPr lang="en-US" sz="800" b="1" i="0" u="none" strike="noStrike" cap="none">
                <a:solidFill>
                  <a:schemeClr val="dk1"/>
                </a:solidFill>
                <a:latin typeface="Arial"/>
                <a:ea typeface="Arial"/>
                <a:cs typeface="Arial"/>
                <a:sym typeface="Arial"/>
              </a:rPr>
              <a:t>‹#›</a:t>
            </a:fld>
            <a:endParaRPr lang="en-US" sz="800" b="1" i="0" u="none" strike="noStrike" cap="none">
              <a:solidFill>
                <a:schemeClr val="dk1"/>
              </a:solidFill>
              <a:latin typeface="Arial"/>
              <a:ea typeface="Arial"/>
              <a:cs typeface="Arial"/>
              <a:sym typeface="Arial"/>
            </a:endParaRPr>
          </a:p>
        </p:txBody>
      </p:sp>
      <p:sp>
        <p:nvSpPr>
          <p:cNvPr id="166" name="Shape 166"/>
          <p:cNvSpPr/>
          <p:nvPr/>
        </p:nvSpPr>
        <p:spPr>
          <a:xfrm>
            <a:off x="8987013" y="6508271"/>
            <a:ext cx="2298600" cy="123000"/>
          </a:xfrm>
          <a:prstGeom prst="rect">
            <a:avLst/>
          </a:prstGeom>
          <a:noFill/>
          <a:ln>
            <a:noFill/>
          </a:ln>
        </p:spPr>
        <p:txBody>
          <a:bodyPr lIns="0" tIns="0" rIns="0" bIns="0" anchor="ctr" anchorCtr="0">
            <a:noAutofit/>
          </a:bodyPr>
          <a:lstStyle/>
          <a:p>
            <a:pPr marL="0" marR="0" lvl="0" indent="0" algn="r" rtl="0">
              <a:spcBef>
                <a:spcPts val="0"/>
              </a:spcBef>
              <a:spcAft>
                <a:spcPts val="0"/>
              </a:spcAft>
              <a:buSzPct val="25000"/>
              <a:buNone/>
            </a:pPr>
            <a:r>
              <a:rPr lang="en-US" sz="800" b="0" i="0" u="none" strike="noStrike" cap="none">
                <a:solidFill>
                  <a:schemeClr val="accent6"/>
                </a:solidFill>
                <a:latin typeface="Arial"/>
                <a:ea typeface="Arial"/>
                <a:cs typeface="Arial"/>
                <a:sym typeface="Arial"/>
              </a:rPr>
              <a:t>Draft/Pre-decisional — Proprietary and confidential</a:t>
            </a:r>
          </a:p>
        </p:txBody>
      </p:sp>
      <p:pic>
        <p:nvPicPr>
          <p:cNvPr id="167" name="Shape 167"/>
          <p:cNvPicPr preferRelativeResize="0"/>
          <p:nvPr/>
        </p:nvPicPr>
        <p:blipFill rotWithShape="1">
          <a:blip r:embed="rId2">
            <a:alphaModFix/>
          </a:blip>
          <a:srcRect/>
          <a:stretch/>
        </p:blipFill>
        <p:spPr>
          <a:xfrm>
            <a:off x="10953957" y="49025"/>
            <a:ext cx="860700" cy="8607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Only">
    <p:bg>
      <p:bgPr>
        <a:solidFill>
          <a:schemeClr val="accent2"/>
        </a:solidFill>
        <a:effectLst/>
      </p:bgPr>
    </p:bg>
    <p:spTree>
      <p:nvGrpSpPr>
        <p:cNvPr id="1" name="Shape 168"/>
        <p:cNvGrpSpPr/>
        <p:nvPr/>
      </p:nvGrpSpPr>
      <p:grpSpPr>
        <a:xfrm>
          <a:off x="0" y="0"/>
          <a:ext cx="0" cy="0"/>
          <a:chOff x="0" y="0"/>
          <a:chExt cx="0" cy="0"/>
        </a:xfrm>
      </p:grpSpPr>
      <p:pic>
        <p:nvPicPr>
          <p:cNvPr id="169" name="Shape 169"/>
          <p:cNvPicPr preferRelativeResize="0"/>
          <p:nvPr/>
        </p:nvPicPr>
        <p:blipFill/>
        <p:spPr>
          <a:xfrm>
            <a:off x="1588" y="1588"/>
            <a:ext cx="1500" cy="1500"/>
          </a:xfrm>
          <a:prstGeom prst="rect">
            <a:avLst/>
          </a:prstGeom>
          <a:solidFill>
            <a:srgbClr val="FFFFFF"/>
          </a:solidFill>
          <a:ln>
            <a:noFill/>
          </a:ln>
        </p:spPr>
      </p:pic>
      <p:sp>
        <p:nvSpPr>
          <p:cNvPr id="170" name="Shape 170"/>
          <p:cNvSpPr txBox="1">
            <a:spLocks noGrp="1"/>
          </p:cNvSpPr>
          <p:nvPr>
            <p:ph type="title"/>
          </p:nvPr>
        </p:nvSpPr>
        <p:spPr>
          <a:xfrm>
            <a:off x="158758" y="230188"/>
            <a:ext cx="11491800" cy="307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
        <p:nvSpPr>
          <p:cNvPr id="171" name="Shape 171"/>
          <p:cNvSpPr txBox="1"/>
          <p:nvPr/>
        </p:nvSpPr>
        <p:spPr>
          <a:xfrm>
            <a:off x="11419922" y="6508271"/>
            <a:ext cx="125100" cy="123000"/>
          </a:xfrm>
          <a:prstGeom prst="rect">
            <a:avLst/>
          </a:prstGeom>
          <a:noFill/>
          <a:ln>
            <a:noFill/>
          </a:ln>
        </p:spPr>
        <p:txBody>
          <a:bodyPr lIns="0" tIns="0" rIns="0" bIns="0" anchor="ctr"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Arial"/>
                <a:ea typeface="Arial"/>
                <a:cs typeface="Arial"/>
                <a:sym typeface="Arial"/>
              </a:rPr>
              <a:t>‹#›</a:t>
            </a:fld>
            <a:endParaRPr lang="en-US" sz="800">
              <a:solidFill>
                <a:schemeClr val="lt1"/>
              </a:solidFill>
              <a:latin typeface="Arial"/>
              <a:ea typeface="Arial"/>
              <a:cs typeface="Arial"/>
              <a:sym typeface="Arial"/>
            </a:endParaRPr>
          </a:p>
        </p:txBody>
      </p:sp>
      <p:sp>
        <p:nvSpPr>
          <p:cNvPr id="172" name="Shape 172"/>
          <p:cNvSpPr/>
          <p:nvPr/>
        </p:nvSpPr>
        <p:spPr>
          <a:xfrm>
            <a:off x="8964571" y="6508271"/>
            <a:ext cx="2321100" cy="123000"/>
          </a:xfrm>
          <a:prstGeom prst="rect">
            <a:avLst/>
          </a:prstGeom>
          <a:noFill/>
          <a:ln>
            <a:noFill/>
          </a:ln>
        </p:spPr>
        <p:txBody>
          <a:bodyPr lIns="0" tIns="0" rIns="0" bIns="0" anchor="ctr" anchorCtr="0">
            <a:noAutofit/>
          </a:bodyPr>
          <a:lstStyle/>
          <a:p>
            <a:pPr marL="0" marR="0" lvl="0" indent="0" algn="r" rtl="0">
              <a:spcBef>
                <a:spcPts val="0"/>
              </a:spcBef>
              <a:spcAft>
                <a:spcPts val="0"/>
              </a:spcAft>
              <a:buSzPct val="25000"/>
              <a:buNone/>
            </a:pPr>
            <a:r>
              <a:rPr lang="en-US" sz="800">
                <a:solidFill>
                  <a:schemeClr val="lt1"/>
                </a:solidFill>
                <a:latin typeface="Arial"/>
                <a:ea typeface="Arial"/>
                <a:cs typeface="Arial"/>
                <a:sym typeface="Arial"/>
              </a:rPr>
              <a:t>Draft/Pre-decisional — Proprietary and confidential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Shape 22"/>
        <p:cNvGrpSpPr/>
        <p:nvPr/>
      </p:nvGrpSpPr>
      <p:grpSpPr>
        <a:xfrm>
          <a:off x="0" y="0"/>
          <a:ext cx="0" cy="0"/>
          <a:chOff x="0" y="0"/>
          <a:chExt cx="0" cy="0"/>
        </a:xfrm>
      </p:grpSpPr>
      <p:sp>
        <p:nvSpPr>
          <p:cNvPr id="23" name="Shape 23"/>
          <p:cNvSpPr/>
          <p:nvPr/>
        </p:nvSpPr>
        <p:spPr>
          <a:xfrm>
            <a:off x="1588" y="1588"/>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a:off x="-178" y="0"/>
            <a:ext cx="11949110" cy="6410222"/>
          </a:xfrm>
          <a:prstGeom prst="rect">
            <a:avLst/>
          </a:prstGeom>
          <a:gradFill>
            <a:gsLst>
              <a:gs pos="0">
                <a:srgbClr val="FBFBFB"/>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25" name="Shape 25"/>
          <p:cNvSpPr txBox="1">
            <a:spLocks noGrp="1"/>
          </p:cNvSpPr>
          <p:nvPr>
            <p:ph type="title"/>
          </p:nvPr>
        </p:nvSpPr>
        <p:spPr>
          <a:xfrm>
            <a:off x="158757" y="230187"/>
            <a:ext cx="11491890" cy="30777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5pPr>
            <a:lvl6pPr marL="609630" marR="0" lvl="5" indent="-29"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6pPr>
            <a:lvl7pPr marL="1219261" marR="0" lvl="6" indent="-6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8pPr>
            <a:lvl9pPr marL="2438522" marR="0" lvl="8" indent="-122"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9pPr>
          </a:lstStyle>
          <a:p>
            <a:endParaRPr/>
          </a:p>
        </p:txBody>
      </p:sp>
      <p:sp>
        <p:nvSpPr>
          <p:cNvPr id="26" name="Shape 26"/>
          <p:cNvSpPr txBox="1"/>
          <p:nvPr/>
        </p:nvSpPr>
        <p:spPr>
          <a:xfrm>
            <a:off x="11419921" y="6508271"/>
            <a:ext cx="125034" cy="123111"/>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800" b="1" i="0" u="none" strike="noStrike" cap="none">
                <a:solidFill>
                  <a:schemeClr val="dk1"/>
                </a:solidFill>
                <a:latin typeface="Arial"/>
                <a:ea typeface="Arial"/>
                <a:cs typeface="Arial"/>
                <a:sym typeface="Arial"/>
              </a:rPr>
              <a:t>‹#›</a:t>
            </a:fld>
            <a:endParaRPr lang="en-US" sz="800" b="1" i="0" u="none" strike="noStrike" cap="none">
              <a:solidFill>
                <a:schemeClr val="dk1"/>
              </a:solidFill>
              <a:latin typeface="Arial"/>
              <a:ea typeface="Arial"/>
              <a:cs typeface="Arial"/>
              <a:sym typeface="Arial"/>
            </a:endParaRPr>
          </a:p>
        </p:txBody>
      </p:sp>
      <p:sp>
        <p:nvSpPr>
          <p:cNvPr id="27" name="Shape 27"/>
          <p:cNvSpPr/>
          <p:nvPr/>
        </p:nvSpPr>
        <p:spPr>
          <a:xfrm>
            <a:off x="8987013" y="6508271"/>
            <a:ext cx="2298706" cy="123111"/>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Draft/Pre-decisional — Proprietary and confidential</a:t>
            </a:r>
          </a:p>
        </p:txBody>
      </p:sp>
      <p:pic>
        <p:nvPicPr>
          <p:cNvPr id="28" name="Shape 28"/>
          <p:cNvPicPr preferRelativeResize="0"/>
          <p:nvPr/>
        </p:nvPicPr>
        <p:blipFill rotWithShape="1">
          <a:blip r:embed="rId2">
            <a:alphaModFix/>
          </a:blip>
          <a:srcRect/>
          <a:stretch/>
        </p:blipFill>
        <p:spPr>
          <a:xfrm>
            <a:off x="10953957" y="49025"/>
            <a:ext cx="860674" cy="8606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Only">
    <p:bg>
      <p:bgPr>
        <a:solidFill>
          <a:schemeClr val="accent2"/>
        </a:solidFill>
        <a:effectLst/>
      </p:bgPr>
    </p:bg>
    <p:spTree>
      <p:nvGrpSpPr>
        <p:cNvPr id="1" name="Shape 29"/>
        <p:cNvGrpSpPr/>
        <p:nvPr/>
      </p:nvGrpSpPr>
      <p:grpSpPr>
        <a:xfrm>
          <a:off x="0" y="0"/>
          <a:ext cx="0" cy="0"/>
          <a:chOff x="0" y="0"/>
          <a:chExt cx="0" cy="0"/>
        </a:xfrm>
      </p:grpSpPr>
      <p:sp>
        <p:nvSpPr>
          <p:cNvPr id="30" name="Shape 30"/>
          <p:cNvSpPr/>
          <p:nvPr/>
        </p:nvSpPr>
        <p:spPr>
          <a:xfrm>
            <a:off x="1588" y="1588"/>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1" name="Shape 31"/>
          <p:cNvSpPr txBox="1">
            <a:spLocks noGrp="1"/>
          </p:cNvSpPr>
          <p:nvPr>
            <p:ph type="title"/>
          </p:nvPr>
        </p:nvSpPr>
        <p:spPr>
          <a:xfrm>
            <a:off x="158757" y="230187"/>
            <a:ext cx="11491890" cy="30777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20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5pPr>
            <a:lvl6pPr marL="609630" marR="0" lvl="5" indent="-29"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6pPr>
            <a:lvl7pPr marL="1219261" marR="0" lvl="6" indent="-6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8pPr>
            <a:lvl9pPr marL="2438522" marR="0" lvl="8" indent="-122"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9pPr>
          </a:lstStyle>
          <a:p>
            <a:endParaRPr/>
          </a:p>
        </p:txBody>
      </p:sp>
      <p:sp>
        <p:nvSpPr>
          <p:cNvPr id="32" name="Shape 32"/>
          <p:cNvSpPr txBox="1"/>
          <p:nvPr/>
        </p:nvSpPr>
        <p:spPr>
          <a:xfrm>
            <a:off x="11419921" y="6508271"/>
            <a:ext cx="125034" cy="123111"/>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US" sz="800" b="0" i="0" u="none" strike="noStrike" cap="none">
                <a:solidFill>
                  <a:schemeClr val="lt1"/>
                </a:solidFill>
                <a:latin typeface="Arial"/>
                <a:ea typeface="Arial"/>
                <a:cs typeface="Arial"/>
                <a:sym typeface="Arial"/>
              </a:rPr>
              <a:t>‹#›</a:t>
            </a:fld>
            <a:endParaRPr lang="en-US" sz="800" b="0" i="0" u="none" strike="noStrike" cap="none">
              <a:solidFill>
                <a:schemeClr val="lt1"/>
              </a:solidFill>
              <a:latin typeface="Arial"/>
              <a:ea typeface="Arial"/>
              <a:cs typeface="Arial"/>
              <a:sym typeface="Arial"/>
            </a:endParaRPr>
          </a:p>
        </p:txBody>
      </p:sp>
      <p:sp>
        <p:nvSpPr>
          <p:cNvPr id="33" name="Shape 33"/>
          <p:cNvSpPr/>
          <p:nvPr/>
        </p:nvSpPr>
        <p:spPr>
          <a:xfrm>
            <a:off x="8964571" y="6508271"/>
            <a:ext cx="2321147" cy="123111"/>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chemeClr val="lt1"/>
              </a:buClr>
              <a:buSzPct val="25000"/>
              <a:buFont typeface="Arial"/>
              <a:buNone/>
            </a:pPr>
            <a:r>
              <a:rPr lang="en-US" sz="800" b="0" i="0" u="none" strike="noStrike" cap="none">
                <a:solidFill>
                  <a:schemeClr val="lt1"/>
                </a:solidFill>
                <a:latin typeface="Arial"/>
                <a:ea typeface="Arial"/>
                <a:cs typeface="Arial"/>
                <a:sym typeface="Arial"/>
              </a:rPr>
              <a:t>Draft/Pre-decisional — Proprietary and confidential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38"/>
        <p:cNvGrpSpPr/>
        <p:nvPr/>
      </p:nvGrpSpPr>
      <p:grpSpPr>
        <a:xfrm>
          <a:off x="0" y="0"/>
          <a:ext cx="0" cy="0"/>
          <a:chOff x="0" y="0"/>
          <a:chExt cx="0" cy="0"/>
        </a:xfrm>
      </p:grpSpPr>
      <p:sp>
        <p:nvSpPr>
          <p:cNvPr id="39" name="Shape 39"/>
          <p:cNvSpPr/>
          <p:nvPr/>
        </p:nvSpPr>
        <p:spPr>
          <a:xfrm>
            <a:off x="2075" y="2075"/>
            <a:ext cx="2099" cy="2099"/>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0" name="Shape 40"/>
          <p:cNvSpPr/>
          <p:nvPr/>
        </p:nvSpPr>
        <p:spPr>
          <a:xfrm>
            <a:off x="87" y="0"/>
            <a:ext cx="11949000" cy="5691299"/>
          </a:xfrm>
          <a:prstGeom prst="rect">
            <a:avLst/>
          </a:prstGeom>
          <a:gradFill>
            <a:gsLst>
              <a:gs pos="0">
                <a:srgbClr val="FBFBFB">
                  <a:alpha val="0"/>
                </a:srgbClr>
              </a:gs>
              <a:gs pos="100000">
                <a:srgbClr val="E6F8FF"/>
              </a:gs>
            </a:gsLst>
            <a:lin ang="16200038" scaled="0"/>
          </a:gradFill>
          <a:ln>
            <a:noFill/>
          </a:ln>
        </p:spPr>
        <p:txBody>
          <a:bodyPr lIns="119475" tIns="59725" rIns="119475" bIns="59725"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pic>
        <p:nvPicPr>
          <p:cNvPr id="41" name="Shape 41"/>
          <p:cNvPicPr preferRelativeResize="0"/>
          <p:nvPr/>
        </p:nvPicPr>
        <p:blipFill rotWithShape="1">
          <a:blip r:embed="rId2">
            <a:alphaModFix/>
          </a:blip>
          <a:srcRect/>
          <a:stretch/>
        </p:blipFill>
        <p:spPr>
          <a:xfrm>
            <a:off x="10953871" y="49025"/>
            <a:ext cx="860399" cy="860399"/>
          </a:xfrm>
          <a:prstGeom prst="rect">
            <a:avLst/>
          </a:prstGeom>
          <a:noFill/>
          <a:ln>
            <a:noFill/>
          </a:ln>
        </p:spPr>
      </p:pic>
      <p:sp>
        <p:nvSpPr>
          <p:cNvPr id="42" name="Shape 42"/>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43" name="Shape 43"/>
          <p:cNvSpPr txBox="1"/>
          <p:nvPr/>
        </p:nvSpPr>
        <p:spPr>
          <a:xfrm>
            <a:off x="11419921" y="6508269"/>
            <a:ext cx="125100" cy="123000"/>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accent6"/>
              </a:buClr>
              <a:buSzPct val="25000"/>
              <a:buFont typeface="Arial"/>
              <a:buNone/>
            </a:pPr>
            <a:fld id="{00000000-1234-1234-1234-123412341234}" type="slidenum">
              <a:rPr lang="en-US" sz="800" b="0" i="0" u="none" strike="noStrike" cap="none">
                <a:solidFill>
                  <a:schemeClr val="accent6"/>
                </a:solidFill>
                <a:latin typeface="Arial"/>
                <a:ea typeface="Arial"/>
                <a:cs typeface="Arial"/>
                <a:sym typeface="Arial"/>
              </a:rPr>
              <a:t>‹#›</a:t>
            </a:fld>
            <a:endParaRPr lang="en-US" sz="800" b="0" i="0" u="none" strike="noStrike" cap="none">
              <a:solidFill>
                <a:schemeClr val="accent6"/>
              </a:solidFill>
              <a:latin typeface="Arial"/>
              <a:ea typeface="Arial"/>
              <a:cs typeface="Arial"/>
              <a:sym typeface="Arial"/>
            </a:endParaRPr>
          </a:p>
        </p:txBody>
      </p:sp>
      <p:sp>
        <p:nvSpPr>
          <p:cNvPr id="44" name="Shape 44"/>
          <p:cNvSpPr/>
          <p:nvPr/>
        </p:nvSpPr>
        <p:spPr>
          <a:xfrm>
            <a:off x="8987011" y="6508269"/>
            <a:ext cx="2298600" cy="123000"/>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Draft/Pre-decisional — Proprietary and confidential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p:spTree>
      <p:nvGrpSpPr>
        <p:cNvPr id="1" name="Shape 45"/>
        <p:cNvGrpSpPr/>
        <p:nvPr/>
      </p:nvGrpSpPr>
      <p:grpSpPr>
        <a:xfrm>
          <a:off x="0" y="0"/>
          <a:ext cx="0" cy="0"/>
          <a:chOff x="0" y="0"/>
          <a:chExt cx="0" cy="0"/>
        </a:xfrm>
      </p:grpSpPr>
      <p:sp>
        <p:nvSpPr>
          <p:cNvPr id="46" name="Shape 46"/>
          <p:cNvSpPr/>
          <p:nvPr/>
        </p:nvSpPr>
        <p:spPr>
          <a:xfrm>
            <a:off x="2115" y="1586"/>
            <a:ext cx="2099" cy="1499"/>
          </a:xfrm>
          <a:prstGeom prst="rect">
            <a:avLst/>
          </a:prstGeom>
          <a:solidFill>
            <a:srgbClr val="FFFFFF"/>
          </a:solidFill>
          <a:ln>
            <a:noFill/>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7" name="Shape 47"/>
          <p:cNvSpPr/>
          <p:nvPr/>
        </p:nvSpPr>
        <p:spPr>
          <a:xfrm>
            <a:off x="0" y="-10508"/>
            <a:ext cx="11949000" cy="6779100"/>
          </a:xfrm>
          <a:prstGeom prst="rect">
            <a:avLst/>
          </a:prstGeom>
          <a:gradFill>
            <a:gsLst>
              <a:gs pos="0">
                <a:srgbClr val="002455"/>
              </a:gs>
              <a:gs pos="23000">
                <a:srgbClr val="002455"/>
              </a:gs>
              <a:gs pos="69000">
                <a:srgbClr val="001E48"/>
              </a:gs>
              <a:gs pos="97000">
                <a:srgbClr val="001C43"/>
              </a:gs>
              <a:gs pos="100000">
                <a:srgbClr val="001C43"/>
              </a:gs>
            </a:gsLst>
            <a:path path="circle">
              <a:fillToRect l="50000" t="50000" r="50000" b="50000"/>
            </a:path>
            <a:tileRect/>
          </a:gra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pic>
        <p:nvPicPr>
          <p:cNvPr id="48" name="Shape 48"/>
          <p:cNvPicPr preferRelativeResize="0"/>
          <p:nvPr/>
        </p:nvPicPr>
        <p:blipFill rotWithShape="1">
          <a:blip r:embed="rId2">
            <a:alphaModFix/>
          </a:blip>
          <a:srcRect l="6023" t="6324" r="6049" b="6446"/>
          <a:stretch/>
        </p:blipFill>
        <p:spPr>
          <a:xfrm>
            <a:off x="621639" y="504072"/>
            <a:ext cx="5795700" cy="5749799"/>
          </a:xfrm>
          <a:prstGeom prst="rect">
            <a:avLst/>
          </a:prstGeom>
          <a:noFill/>
          <a:ln>
            <a:noFill/>
          </a:ln>
        </p:spPr>
      </p:pic>
      <p:sp>
        <p:nvSpPr>
          <p:cNvPr id="49" name="Shape 49"/>
          <p:cNvSpPr/>
          <p:nvPr/>
        </p:nvSpPr>
        <p:spPr>
          <a:xfrm>
            <a:off x="2779713" y="1008991"/>
            <a:ext cx="9169499" cy="2959198"/>
          </a:xfrm>
          <a:prstGeom prst="rect">
            <a:avLst/>
          </a:prstGeom>
          <a:solidFill>
            <a:schemeClr val="lt2">
              <a:alpha val="63529"/>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50" name="Shape 50"/>
          <p:cNvSpPr txBox="1">
            <a:spLocks noGrp="1"/>
          </p:cNvSpPr>
          <p:nvPr>
            <p:ph type="ctrTitle"/>
          </p:nvPr>
        </p:nvSpPr>
        <p:spPr>
          <a:xfrm>
            <a:off x="3024486" y="1434419"/>
            <a:ext cx="8309399" cy="4923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4"/>
              </a:buClr>
              <a:buFont typeface="Arial"/>
              <a:buNone/>
              <a:defRPr sz="3100" b="0" i="0" u="none" strike="noStrike" cap="none">
                <a:solidFill>
                  <a:schemeClr val="accent4"/>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subTitle" idx="1"/>
          </p:nvPr>
        </p:nvSpPr>
        <p:spPr>
          <a:xfrm>
            <a:off x="3024486" y="3119077"/>
            <a:ext cx="8309399" cy="215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4"/>
              </a:buClr>
              <a:buFont typeface="Arial"/>
              <a:buNone/>
              <a:defRPr sz="1400" b="0" i="0" u="none" strike="noStrike" cap="none">
                <a:solidFill>
                  <a:schemeClr val="accent4"/>
                </a:solidFill>
                <a:latin typeface="Arial"/>
                <a:ea typeface="Arial"/>
                <a:cs typeface="Arial"/>
                <a:sym typeface="Arial"/>
              </a:defRPr>
            </a:lvl1pPr>
            <a:lvl2pPr marL="203200" marR="0" lvl="1" indent="1778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00" marR="0" lvl="2" indent="254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3pPr>
            <a:lvl4pPr marL="812800" marR="0" lvl="3" indent="1651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4pPr>
            <a:lvl5pPr marL="990600" marR="0" lvl="4" indent="101600" algn="l" rtl="0">
              <a:lnSpc>
                <a:spcPct val="100000"/>
              </a:lnSpc>
              <a:spcBef>
                <a:spcPts val="0"/>
              </a:spcBef>
              <a:spcAft>
                <a:spcPts val="0"/>
              </a:spcAft>
              <a:buClr>
                <a:schemeClr val="dk2"/>
              </a:buClr>
              <a:buSzPct val="87500"/>
              <a:buFont typeface="Arial"/>
              <a:buChar char="-"/>
              <a:defRPr sz="1600" b="0" i="0" u="none" strike="noStrike" cap="none">
                <a:solidFill>
                  <a:schemeClr val="dk1"/>
                </a:solidFill>
                <a:latin typeface="Arial"/>
                <a:ea typeface="Arial"/>
                <a:cs typeface="Arial"/>
                <a:sym typeface="Arial"/>
              </a:defRPr>
            </a:lvl5pPr>
            <a:lvl6pPr marL="990600" marR="0" lvl="5" indent="203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6pPr>
            <a:lvl7pPr marL="990600" marR="0" lvl="6" indent="203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7pPr>
            <a:lvl8pPr marL="990600" marR="0" lvl="7" indent="203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8pPr>
            <a:lvl9pPr marL="990600" marR="0" lvl="8" indent="203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Only">
    <p:bg>
      <p:bgPr>
        <a:solidFill>
          <a:schemeClr val="accent2"/>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20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56" name="Shape 56"/>
          <p:cNvSpPr txBox="1"/>
          <p:nvPr/>
        </p:nvSpPr>
        <p:spPr>
          <a:xfrm>
            <a:off x="11419921" y="6508269"/>
            <a:ext cx="125100" cy="123000"/>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US" sz="800" b="0" i="0" u="none" strike="noStrike" cap="none">
                <a:solidFill>
                  <a:schemeClr val="lt1"/>
                </a:solidFill>
                <a:latin typeface="Arial"/>
                <a:ea typeface="Arial"/>
                <a:cs typeface="Arial"/>
                <a:sym typeface="Arial"/>
              </a:rPr>
              <a:t>‹#›</a:t>
            </a:fld>
            <a:endParaRPr lang="en-US" sz="800" b="0" i="0" u="none" strike="noStrike" cap="none">
              <a:solidFill>
                <a:schemeClr val="lt1"/>
              </a:solidFill>
              <a:latin typeface="Arial"/>
              <a:ea typeface="Arial"/>
              <a:cs typeface="Arial"/>
              <a:sym typeface="Arial"/>
            </a:endParaRPr>
          </a:p>
        </p:txBody>
      </p:sp>
      <p:sp>
        <p:nvSpPr>
          <p:cNvPr id="57" name="Shape 57"/>
          <p:cNvSpPr/>
          <p:nvPr/>
        </p:nvSpPr>
        <p:spPr>
          <a:xfrm>
            <a:off x="8964571" y="6508269"/>
            <a:ext cx="2321099" cy="123000"/>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chemeClr val="lt1"/>
              </a:buClr>
              <a:buSzPct val="25000"/>
              <a:buFont typeface="Arial"/>
              <a:buNone/>
            </a:pPr>
            <a:r>
              <a:rPr lang="en-US" sz="800" b="0" i="0" u="none" strike="noStrike" cap="none">
                <a:solidFill>
                  <a:schemeClr val="lt1"/>
                </a:solidFill>
                <a:latin typeface="Arial"/>
                <a:ea typeface="Arial"/>
                <a:cs typeface="Arial"/>
                <a:sym typeface="Arial"/>
              </a:rPr>
              <a:t>Draft/Pre-decisional — Proprietary and confidential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64"/>
        <p:cNvGrpSpPr/>
        <p:nvPr/>
      </p:nvGrpSpPr>
      <p:grpSpPr>
        <a:xfrm>
          <a:off x="0" y="0"/>
          <a:ext cx="0" cy="0"/>
          <a:chOff x="0" y="0"/>
          <a:chExt cx="0" cy="0"/>
        </a:xfrm>
      </p:grpSpPr>
      <p:sp>
        <p:nvSpPr>
          <p:cNvPr id="65" name="Shape 65"/>
          <p:cNvSpPr/>
          <p:nvPr/>
        </p:nvSpPr>
        <p:spPr>
          <a:xfrm>
            <a:off x="1588" y="1588"/>
            <a:ext cx="1500" cy="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555" y="-3106"/>
            <a:ext cx="11949000" cy="6410099"/>
          </a:xfrm>
          <a:prstGeom prst="rect">
            <a:avLst/>
          </a:prstGeom>
          <a:gradFill>
            <a:gsLst>
              <a:gs pos="0">
                <a:srgbClr val="FBFBFB"/>
              </a:gs>
              <a:gs pos="100000">
                <a:srgbClr val="E6F8FF"/>
              </a:gs>
            </a:gsLst>
            <a:lin ang="16200038" scaled="0"/>
          </a:gra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pic>
        <p:nvPicPr>
          <p:cNvPr id="67" name="Shape 67"/>
          <p:cNvPicPr preferRelativeResize="0"/>
          <p:nvPr/>
        </p:nvPicPr>
        <p:blipFill rotWithShape="1">
          <a:blip r:embed="rId2">
            <a:alphaModFix/>
          </a:blip>
          <a:srcRect/>
          <a:stretch/>
        </p:blipFill>
        <p:spPr>
          <a:xfrm>
            <a:off x="10953957" y="49025"/>
            <a:ext cx="860399" cy="860399"/>
          </a:xfrm>
          <a:prstGeom prst="rect">
            <a:avLst/>
          </a:prstGeom>
          <a:noFill/>
          <a:ln>
            <a:noFill/>
          </a:ln>
        </p:spPr>
      </p:pic>
      <p:sp>
        <p:nvSpPr>
          <p:cNvPr id="68" name="Shape 68"/>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69" name="Shape 69"/>
          <p:cNvSpPr txBox="1"/>
          <p:nvPr/>
        </p:nvSpPr>
        <p:spPr>
          <a:xfrm>
            <a:off x="11419921" y="6508271"/>
            <a:ext cx="125100" cy="123000"/>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accent6"/>
              </a:buClr>
              <a:buSzPct val="25000"/>
              <a:buFont typeface="Arial"/>
              <a:buNone/>
            </a:pPr>
            <a:fld id="{00000000-1234-1234-1234-123412341234}" type="slidenum">
              <a:rPr lang="en-US" sz="800" b="0" i="0" u="none" strike="noStrike" cap="none">
                <a:solidFill>
                  <a:schemeClr val="accent6"/>
                </a:solidFill>
                <a:latin typeface="Arial"/>
                <a:ea typeface="Arial"/>
                <a:cs typeface="Arial"/>
                <a:sym typeface="Arial"/>
              </a:rPr>
              <a:t>‹#›</a:t>
            </a:fld>
            <a:endParaRPr lang="en-US" sz="800" b="0" i="0" u="none" strike="noStrike" cap="none">
              <a:solidFill>
                <a:schemeClr val="accent6"/>
              </a:solidFill>
              <a:latin typeface="Arial"/>
              <a:ea typeface="Arial"/>
              <a:cs typeface="Arial"/>
              <a:sym typeface="Arial"/>
            </a:endParaRPr>
          </a:p>
        </p:txBody>
      </p:sp>
      <p:sp>
        <p:nvSpPr>
          <p:cNvPr id="70" name="Shape 70"/>
          <p:cNvSpPr/>
          <p:nvPr/>
        </p:nvSpPr>
        <p:spPr>
          <a:xfrm>
            <a:off x="8987013" y="6508271"/>
            <a:ext cx="2298600" cy="123000"/>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Draft/Pre-decisional — Proprietary and confidential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
        <p:cNvGrpSpPr/>
        <p:nvPr/>
      </p:nvGrpSpPr>
      <p:grpSpPr>
        <a:xfrm>
          <a:off x="0" y="0"/>
          <a:ext cx="0" cy="0"/>
          <a:chOff x="0" y="0"/>
          <a:chExt cx="0" cy="0"/>
        </a:xfrm>
      </p:grpSpPr>
      <p:sp>
        <p:nvSpPr>
          <p:cNvPr id="8" name="Shape 8"/>
          <p:cNvSpPr/>
          <p:nvPr/>
        </p:nvSpPr>
        <p:spPr>
          <a:xfrm>
            <a:off x="0" y="0"/>
            <a:ext cx="211676" cy="15875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 name="Shape 9"/>
          <p:cNvSpPr txBox="1">
            <a:spLocks noGrp="1"/>
          </p:cNvSpPr>
          <p:nvPr>
            <p:ph type="title"/>
          </p:nvPr>
        </p:nvSpPr>
        <p:spPr>
          <a:xfrm>
            <a:off x="158757" y="230187"/>
            <a:ext cx="11491890" cy="30777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5pPr>
            <a:lvl6pPr marL="609630" marR="0" lvl="5" indent="-29"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6pPr>
            <a:lvl7pPr marL="1219261" marR="0" lvl="6" indent="-6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8pPr>
            <a:lvl9pPr marL="2438522" marR="0" lvl="8" indent="-122" algn="l" rtl="0">
              <a:spcBef>
                <a:spcPts val="0"/>
              </a:spcBef>
              <a:spcAft>
                <a:spcPts val="0"/>
              </a:spcAft>
              <a:buClr>
                <a:schemeClr val="dk2"/>
              </a:buClr>
              <a:buFont typeface="Arial"/>
              <a:buNone/>
              <a:defRPr sz="2533" b="1" i="0" u="none" strike="noStrike" cap="none">
                <a:solidFill>
                  <a:schemeClr val="dk2"/>
                </a:solidFill>
                <a:latin typeface="Arial"/>
                <a:ea typeface="Arial"/>
                <a:cs typeface="Arial"/>
                <a:sym typeface="Arial"/>
              </a:defRPr>
            </a:lvl9pPr>
          </a:lstStyle>
          <a:p>
            <a:endParaRPr/>
          </a:p>
        </p:txBody>
      </p:sp>
      <p:sp>
        <p:nvSpPr>
          <p:cNvPr id="10" name="Shape 10"/>
          <p:cNvSpPr txBox="1">
            <a:spLocks noGrp="1"/>
          </p:cNvSpPr>
          <p:nvPr>
            <p:ph type="body" idx="1"/>
          </p:nvPr>
        </p:nvSpPr>
        <p:spPr>
          <a:xfrm>
            <a:off x="1936839" y="1951380"/>
            <a:ext cx="3602114" cy="123110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1pPr>
            <a:lvl2pPr marL="194400" marR="0" lvl="1" indent="59599"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30" marR="0" lvl="2" indent="-119410" algn="l" rtl="0">
              <a:lnSpc>
                <a:spcPct val="100000"/>
              </a:lnSpc>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3pPr>
            <a:lvl4pPr marL="819191" marR="0" lvl="3" indent="26628" algn="l" rtl="0">
              <a:lnSpc>
                <a:spcPct val="100000"/>
              </a:lnSpc>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4pPr>
            <a:lvl5pPr marL="999794" marR="0" lvl="4" indent="5030" algn="l" rtl="0">
              <a:lnSpc>
                <a:spcPct val="100000"/>
              </a:lnSpc>
              <a:spcBef>
                <a:spcPts val="0"/>
              </a:spcBef>
              <a:spcAft>
                <a:spcPts val="0"/>
              </a:spcAft>
              <a:buClr>
                <a:schemeClr val="dk2"/>
              </a:buClr>
              <a:buSzPct val="89000"/>
              <a:buFont typeface="Arial"/>
              <a:buChar char="-"/>
              <a:defRPr sz="1600" b="0" i="0" u="none" strike="noStrike" cap="none">
                <a:solidFill>
                  <a:schemeClr val="dk1"/>
                </a:solidFill>
                <a:latin typeface="Arial"/>
                <a:ea typeface="Arial"/>
                <a:cs typeface="Arial"/>
                <a:sym typeface="Arial"/>
              </a:defRPr>
            </a:lvl5pPr>
            <a:lvl6pPr marL="999794" marR="0" lvl="5" indent="62445" algn="l" rtl="0">
              <a:lnSpc>
                <a:spcPct val="100000"/>
              </a:lnSpc>
              <a:spcBef>
                <a:spcPts val="0"/>
              </a:spcBef>
              <a:spcAft>
                <a:spcPts val="0"/>
              </a:spcAft>
              <a:buClr>
                <a:schemeClr val="dk2"/>
              </a:buClr>
              <a:buSzPct val="91818"/>
              <a:buFont typeface="Arial"/>
              <a:buChar char="-"/>
              <a:defRPr sz="2133" b="0" i="0" u="none" strike="noStrike" cap="none">
                <a:solidFill>
                  <a:schemeClr val="dk1"/>
                </a:solidFill>
                <a:latin typeface="Arial"/>
                <a:ea typeface="Arial"/>
                <a:cs typeface="Arial"/>
                <a:sym typeface="Arial"/>
              </a:defRPr>
            </a:lvl6pPr>
            <a:lvl7pPr marL="999794" marR="0" lvl="6" indent="62445" algn="l" rtl="0">
              <a:lnSpc>
                <a:spcPct val="100000"/>
              </a:lnSpc>
              <a:spcBef>
                <a:spcPts val="0"/>
              </a:spcBef>
              <a:spcAft>
                <a:spcPts val="0"/>
              </a:spcAft>
              <a:buClr>
                <a:schemeClr val="dk2"/>
              </a:buClr>
              <a:buSzPct val="91818"/>
              <a:buFont typeface="Arial"/>
              <a:buChar char="-"/>
              <a:defRPr sz="2133" b="0" i="0" u="none" strike="noStrike" cap="none">
                <a:solidFill>
                  <a:schemeClr val="dk1"/>
                </a:solidFill>
                <a:latin typeface="Arial"/>
                <a:ea typeface="Arial"/>
                <a:cs typeface="Arial"/>
                <a:sym typeface="Arial"/>
              </a:defRPr>
            </a:lvl7pPr>
            <a:lvl8pPr marL="999794" marR="0" lvl="7" indent="62445" algn="l" rtl="0">
              <a:lnSpc>
                <a:spcPct val="100000"/>
              </a:lnSpc>
              <a:spcBef>
                <a:spcPts val="0"/>
              </a:spcBef>
              <a:spcAft>
                <a:spcPts val="0"/>
              </a:spcAft>
              <a:buClr>
                <a:schemeClr val="dk2"/>
              </a:buClr>
              <a:buSzPct val="91818"/>
              <a:buFont typeface="Arial"/>
              <a:buChar char="-"/>
              <a:defRPr sz="2133" b="0" i="0" u="none" strike="noStrike" cap="none">
                <a:solidFill>
                  <a:schemeClr val="dk1"/>
                </a:solidFill>
                <a:latin typeface="Arial"/>
                <a:ea typeface="Arial"/>
                <a:cs typeface="Arial"/>
                <a:sym typeface="Arial"/>
              </a:defRPr>
            </a:lvl8pPr>
            <a:lvl9pPr marL="999794" marR="0" lvl="8" indent="62445" algn="l" rtl="0">
              <a:lnSpc>
                <a:spcPct val="100000"/>
              </a:lnSpc>
              <a:spcBef>
                <a:spcPts val="0"/>
              </a:spcBef>
              <a:spcAft>
                <a:spcPts val="0"/>
              </a:spcAft>
              <a:buClr>
                <a:schemeClr val="dk2"/>
              </a:buClr>
              <a:buSzPct val="91818"/>
              <a:buFont typeface="Arial"/>
              <a:buChar char="-"/>
              <a:defRPr sz="2133"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
        <p:cNvGrpSpPr/>
        <p:nvPr/>
      </p:nvGrpSpPr>
      <p:grpSpPr>
        <a:xfrm>
          <a:off x="0" y="0"/>
          <a:ext cx="0" cy="0"/>
          <a:chOff x="0" y="0"/>
          <a:chExt cx="0" cy="0"/>
        </a:xfrm>
      </p:grpSpPr>
      <p:sp>
        <p:nvSpPr>
          <p:cNvPr id="35" name="Shape 35"/>
          <p:cNvSpPr/>
          <p:nvPr/>
        </p:nvSpPr>
        <p:spPr>
          <a:xfrm>
            <a:off x="2075" y="2075"/>
            <a:ext cx="2099" cy="2099"/>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6" name="Shape 36"/>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1936838" y="1951380"/>
            <a:ext cx="3602100" cy="1231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1pPr>
            <a:lvl2pPr marL="203200" marR="0" lvl="1" indent="1778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00" marR="0" lvl="2" indent="254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3pPr>
            <a:lvl4pPr marL="812800" marR="0" lvl="3" indent="1651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4pPr>
            <a:lvl5pPr marL="990600" marR="0" lvl="4" indent="101600" algn="l" rtl="0">
              <a:lnSpc>
                <a:spcPct val="100000"/>
              </a:lnSpc>
              <a:spcBef>
                <a:spcPts val="0"/>
              </a:spcBef>
              <a:spcAft>
                <a:spcPts val="0"/>
              </a:spcAft>
              <a:buClr>
                <a:schemeClr val="dk2"/>
              </a:buClr>
              <a:buSzPct val="87500"/>
              <a:buFont typeface="Arial"/>
              <a:buChar char="-"/>
              <a:defRPr sz="1600" b="0" i="0" u="none" strike="noStrike" cap="none">
                <a:solidFill>
                  <a:schemeClr val="dk1"/>
                </a:solidFill>
                <a:latin typeface="Arial"/>
                <a:ea typeface="Arial"/>
                <a:cs typeface="Arial"/>
                <a:sym typeface="Arial"/>
              </a:defRPr>
            </a:lvl5pPr>
            <a:lvl6pPr marL="990600" marR="0" lvl="5" indent="203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6pPr>
            <a:lvl7pPr marL="990600" marR="0" lvl="6" indent="203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7pPr>
            <a:lvl8pPr marL="990600" marR="0" lvl="7" indent="203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8pPr>
            <a:lvl9pPr marL="990600" marR="0" lvl="8" indent="203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Shape 59"/>
          <p:cNvSpPr/>
          <p:nvPr/>
        </p:nvSpPr>
        <p:spPr>
          <a:xfrm>
            <a:off x="0" y="0"/>
            <a:ext cx="211800" cy="158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60" name="Shape 60"/>
          <p:cNvSpPr txBox="1"/>
          <p:nvPr/>
        </p:nvSpPr>
        <p:spPr>
          <a:xfrm rot="5400000">
            <a:off x="10838792" y="1940603"/>
            <a:ext cx="2034299" cy="923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700" b="0" i="0" u="none" strike="noStrike" cap="none">
                <a:solidFill>
                  <a:schemeClr val="accent6"/>
                </a:solidFill>
                <a:latin typeface="Arial"/>
                <a:ea typeface="Arial"/>
                <a:cs typeface="Arial"/>
                <a:sym typeface="Arial"/>
              </a:rPr>
              <a:t>Last Modified 10/14/2016 9:34 AM Eastern Standard Time</a:t>
            </a:r>
          </a:p>
        </p:txBody>
      </p:sp>
      <p:sp>
        <p:nvSpPr>
          <p:cNvPr id="61" name="Shape 61"/>
          <p:cNvSpPr txBox="1"/>
          <p:nvPr/>
        </p:nvSpPr>
        <p:spPr>
          <a:xfrm rot="5400000">
            <a:off x="10967942" y="4114321"/>
            <a:ext cx="1776000" cy="923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700" b="0" i="0" u="none" strike="noStrike" cap="none">
                <a:solidFill>
                  <a:schemeClr val="accent6"/>
                </a:solidFill>
                <a:latin typeface="Arial"/>
                <a:ea typeface="Arial"/>
                <a:cs typeface="Arial"/>
                <a:sym typeface="Arial"/>
              </a:rPr>
              <a:t>Printed 8/29/2016 8:25 AM Eastern Standard Time</a:t>
            </a:r>
          </a:p>
        </p:txBody>
      </p:sp>
      <p:sp>
        <p:nvSpPr>
          <p:cNvPr id="62" name="Shape 62"/>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63" name="Shape 63"/>
          <p:cNvSpPr txBox="1">
            <a:spLocks noGrp="1"/>
          </p:cNvSpPr>
          <p:nvPr>
            <p:ph type="body" idx="1"/>
          </p:nvPr>
        </p:nvSpPr>
        <p:spPr>
          <a:xfrm>
            <a:off x="1936839" y="1951380"/>
            <a:ext cx="3602100" cy="1231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1pPr>
            <a:lvl2pPr marL="203200" marR="0" lvl="1" indent="508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00" marR="0" lvl="2" indent="-1016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3pPr>
            <a:lvl4pPr marL="812800" marR="0" lvl="3" indent="381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4pPr>
            <a:lvl5pPr marL="990600" marR="0" lvl="4" indent="12700" algn="l" rtl="0">
              <a:lnSpc>
                <a:spcPct val="100000"/>
              </a:lnSpc>
              <a:spcBef>
                <a:spcPts val="0"/>
              </a:spcBef>
              <a:spcAft>
                <a:spcPts val="0"/>
              </a:spcAft>
              <a:buClr>
                <a:schemeClr val="dk2"/>
              </a:buClr>
              <a:buSzPct val="87500"/>
              <a:buFont typeface="Arial"/>
              <a:buChar char="-"/>
              <a:defRPr sz="1600" b="0" i="0" u="none" strike="noStrike" cap="none">
                <a:solidFill>
                  <a:schemeClr val="dk1"/>
                </a:solidFill>
                <a:latin typeface="Arial"/>
                <a:ea typeface="Arial"/>
                <a:cs typeface="Arial"/>
                <a:sym typeface="Arial"/>
              </a:defRPr>
            </a:lvl5pPr>
            <a:lvl6pPr marL="990600" marR="0" lvl="5"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6pPr>
            <a:lvl7pPr marL="990600" marR="0" lvl="6"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7pPr>
            <a:lvl8pPr marL="990600" marR="0" lvl="7"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8pPr>
            <a:lvl9pPr marL="990600" marR="0" lvl="8"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Shape 91"/>
          <p:cNvSpPr/>
          <p:nvPr/>
        </p:nvSpPr>
        <p:spPr>
          <a:xfrm>
            <a:off x="0" y="0"/>
            <a:ext cx="211800" cy="158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2" name="Shape 92"/>
          <p:cNvSpPr txBox="1"/>
          <p:nvPr/>
        </p:nvSpPr>
        <p:spPr>
          <a:xfrm rot="5400000">
            <a:off x="10909442" y="1940483"/>
            <a:ext cx="1892999" cy="923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700" b="0" i="0" u="none" strike="noStrike" cap="none">
                <a:solidFill>
                  <a:schemeClr val="accent6"/>
                </a:solidFill>
                <a:latin typeface="Arial"/>
                <a:ea typeface="Arial"/>
                <a:cs typeface="Arial"/>
                <a:sym typeface="Arial"/>
              </a:rPr>
              <a:t>Last Modified 10/31/2016 7:37 AM India Standard Time</a:t>
            </a:r>
          </a:p>
        </p:txBody>
      </p:sp>
      <p:sp>
        <p:nvSpPr>
          <p:cNvPr id="93" name="Shape 93"/>
          <p:cNvSpPr txBox="1"/>
          <p:nvPr/>
        </p:nvSpPr>
        <p:spPr>
          <a:xfrm rot="5400000">
            <a:off x="10967942" y="4114321"/>
            <a:ext cx="1776000" cy="923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700" b="0" i="0" u="none" strike="noStrike" cap="none">
                <a:solidFill>
                  <a:schemeClr val="accent6"/>
                </a:solidFill>
                <a:latin typeface="Arial"/>
                <a:ea typeface="Arial"/>
                <a:cs typeface="Arial"/>
                <a:sym typeface="Arial"/>
              </a:rPr>
              <a:t>Printed 8/29/2016 8:25 AM Eastern Standard Time</a:t>
            </a:r>
          </a:p>
        </p:txBody>
      </p:sp>
      <p:sp>
        <p:nvSpPr>
          <p:cNvPr id="94" name="Shape 94"/>
          <p:cNvSpPr txBox="1">
            <a:spLocks noGrp="1"/>
          </p:cNvSpPr>
          <p:nvPr>
            <p:ph type="title"/>
          </p:nvPr>
        </p:nvSpPr>
        <p:spPr>
          <a:xfrm>
            <a:off x="158757" y="230187"/>
            <a:ext cx="11492099" cy="3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5pPr>
            <a:lvl6pPr marL="609600" marR="0" lvl="5"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6pPr>
            <a:lvl7pPr marL="1206500" marR="0" lvl="6"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7pPr>
            <a:lvl8pPr marL="1828800" marR="0" lvl="7"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8pPr>
            <a:lvl9pPr marL="2438400" marR="0" lvl="8" indent="0" algn="l" rtl="0">
              <a:spcBef>
                <a:spcPts val="0"/>
              </a:spcBef>
              <a:spcAft>
                <a:spcPts val="0"/>
              </a:spcAft>
              <a:buClr>
                <a:schemeClr val="dk2"/>
              </a:buClr>
              <a:buFont typeface="Arial"/>
              <a:buNone/>
              <a:defRPr sz="2500" b="1" i="0" u="none" strike="noStrike" cap="none">
                <a:solidFill>
                  <a:schemeClr val="dk2"/>
                </a:solidFill>
                <a:latin typeface="Arial"/>
                <a:ea typeface="Arial"/>
                <a:cs typeface="Arial"/>
                <a:sym typeface="Arial"/>
              </a:defRPr>
            </a:lvl9pPr>
          </a:lstStyle>
          <a:p>
            <a:endParaRPr/>
          </a:p>
        </p:txBody>
      </p:sp>
      <p:sp>
        <p:nvSpPr>
          <p:cNvPr id="95" name="Shape 95"/>
          <p:cNvSpPr txBox="1">
            <a:spLocks noGrp="1"/>
          </p:cNvSpPr>
          <p:nvPr>
            <p:ph type="body" idx="1"/>
          </p:nvPr>
        </p:nvSpPr>
        <p:spPr>
          <a:xfrm>
            <a:off x="1936839" y="1951380"/>
            <a:ext cx="3602100" cy="1231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1pPr>
            <a:lvl2pPr marL="203200" marR="0" lvl="1" indent="508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00" marR="0" lvl="2" indent="-1016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3pPr>
            <a:lvl4pPr marL="812800" marR="0" lvl="3" indent="38100" algn="l" rtl="0">
              <a:lnSpc>
                <a:spcPct val="100000"/>
              </a:lnSpc>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4pPr>
            <a:lvl5pPr marL="990600" marR="0" lvl="4" indent="12700" algn="l" rtl="0">
              <a:lnSpc>
                <a:spcPct val="100000"/>
              </a:lnSpc>
              <a:spcBef>
                <a:spcPts val="0"/>
              </a:spcBef>
              <a:spcAft>
                <a:spcPts val="0"/>
              </a:spcAft>
              <a:buClr>
                <a:schemeClr val="dk2"/>
              </a:buClr>
              <a:buSzPct val="87500"/>
              <a:buFont typeface="Arial"/>
              <a:buChar char="-"/>
              <a:defRPr sz="1600" b="0" i="0" u="none" strike="noStrike" cap="none">
                <a:solidFill>
                  <a:schemeClr val="dk1"/>
                </a:solidFill>
                <a:latin typeface="Arial"/>
                <a:ea typeface="Arial"/>
                <a:cs typeface="Arial"/>
                <a:sym typeface="Arial"/>
              </a:defRPr>
            </a:lvl5pPr>
            <a:lvl6pPr marL="990600" marR="0" lvl="5"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6pPr>
            <a:lvl7pPr marL="990600" marR="0" lvl="6"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7pPr>
            <a:lvl8pPr marL="990600" marR="0" lvl="7"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8pPr>
            <a:lvl9pPr marL="990600" marR="0" lvl="8" indent="76199" algn="l" rtl="0">
              <a:lnSpc>
                <a:spcPct val="100000"/>
              </a:lnSpc>
              <a:spcBef>
                <a:spcPts val="0"/>
              </a:spcBef>
              <a:spcAft>
                <a:spcPts val="0"/>
              </a:spcAft>
              <a:buClr>
                <a:schemeClr val="dk2"/>
              </a:buClr>
              <a:buSzPct val="95238"/>
              <a:buFont typeface="Arial"/>
              <a:buChar char="-"/>
              <a:defRPr sz="2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pic>
        <p:nvPicPr>
          <p:cNvPr id="120" name="Shape 120"/>
          <p:cNvPicPr preferRelativeResize="0"/>
          <p:nvPr/>
        </p:nvPicPr>
        <p:blipFill/>
        <p:spPr>
          <a:xfrm>
            <a:off x="0" y="0"/>
            <a:ext cx="211800" cy="158700"/>
          </a:xfrm>
          <a:prstGeom prst="rect">
            <a:avLst/>
          </a:prstGeom>
          <a:solidFill>
            <a:srgbClr val="FFFFFF"/>
          </a:solidFill>
          <a:ln>
            <a:noFill/>
          </a:ln>
        </p:spPr>
      </p:pic>
      <p:sp>
        <p:nvSpPr>
          <p:cNvPr id="121" name="Shape 121"/>
          <p:cNvSpPr txBox="1">
            <a:spLocks noGrp="1"/>
          </p:cNvSpPr>
          <p:nvPr>
            <p:ph type="title"/>
          </p:nvPr>
        </p:nvSpPr>
        <p:spPr>
          <a:xfrm>
            <a:off x="158758" y="230188"/>
            <a:ext cx="11491800" cy="307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
        <p:nvSpPr>
          <p:cNvPr id="122" name="Shape 122"/>
          <p:cNvSpPr txBox="1">
            <a:spLocks noGrp="1"/>
          </p:cNvSpPr>
          <p:nvPr>
            <p:ph type="body" idx="1"/>
          </p:nvPr>
        </p:nvSpPr>
        <p:spPr>
          <a:xfrm>
            <a:off x="1936839" y="1951380"/>
            <a:ext cx="3602100" cy="1231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600" b="0" i="0" u="none" strike="noStrike" cap="none">
                <a:solidFill>
                  <a:schemeClr val="dk1"/>
                </a:solidFill>
                <a:latin typeface="Arial"/>
                <a:ea typeface="Arial"/>
                <a:cs typeface="Arial"/>
                <a:sym typeface="Arial"/>
              </a:defRPr>
            </a:lvl1pPr>
            <a:lvl2pPr marL="194400" marR="0" lvl="1" indent="-67400" algn="l" rtl="0">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30" marR="0" lvl="2" indent="-233710"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3pPr>
            <a:lvl4pPr marL="819191" marR="0" lvl="3" indent="-87671"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4pPr>
            <a:lvl5pPr marL="999793" marR="0" lvl="4" indent="-83869" algn="l" rtl="0">
              <a:spcBef>
                <a:spcPts val="0"/>
              </a:spcBef>
              <a:spcAft>
                <a:spcPts val="0"/>
              </a:spcAft>
              <a:buClr>
                <a:schemeClr val="dk2"/>
              </a:buClr>
              <a:buSzPct val="89000"/>
              <a:buFont typeface="Arial"/>
              <a:buChar char="-"/>
              <a:defRPr sz="1600" b="0" i="0" u="none" strike="noStrike" cap="none">
                <a:solidFill>
                  <a:schemeClr val="dk1"/>
                </a:solidFill>
                <a:latin typeface="Arial"/>
                <a:ea typeface="Arial"/>
                <a:cs typeface="Arial"/>
                <a:sym typeface="Arial"/>
              </a:defRPr>
            </a:lvl5pPr>
            <a:lvl6pPr marL="999793" marR="0" lvl="5"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6pPr>
            <a:lvl7pPr marL="999793" marR="0" lvl="6"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7pPr>
            <a:lvl8pPr marL="999793" marR="0" lvl="7"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8pPr>
            <a:lvl9pPr marL="999793" marR="0" lvl="8"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pic>
        <p:nvPicPr>
          <p:cNvPr id="147" name="Shape 147"/>
          <p:cNvPicPr preferRelativeResize="0"/>
          <p:nvPr/>
        </p:nvPicPr>
        <p:blipFill/>
        <p:spPr>
          <a:xfrm>
            <a:off x="0" y="0"/>
            <a:ext cx="211800" cy="158700"/>
          </a:xfrm>
          <a:prstGeom prst="rect">
            <a:avLst/>
          </a:prstGeom>
          <a:solidFill>
            <a:srgbClr val="FFFFFF"/>
          </a:solidFill>
          <a:ln>
            <a:noFill/>
          </a:ln>
        </p:spPr>
      </p:pic>
      <p:sp>
        <p:nvSpPr>
          <p:cNvPr id="148" name="Shape 148"/>
          <p:cNvSpPr txBox="1">
            <a:spLocks noGrp="1"/>
          </p:cNvSpPr>
          <p:nvPr>
            <p:ph type="title"/>
          </p:nvPr>
        </p:nvSpPr>
        <p:spPr>
          <a:xfrm>
            <a:off x="158758" y="230188"/>
            <a:ext cx="11491800" cy="307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2533" b="1"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533" b="1"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533" b="1"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533" b="1" i="0" u="none" strike="noStrike" cap="none">
                <a:solidFill>
                  <a:schemeClr val="dk2"/>
                </a:solidFill>
                <a:latin typeface="Arial"/>
                <a:ea typeface="Arial"/>
                <a:cs typeface="Arial"/>
                <a:sym typeface="Arial"/>
              </a:defRPr>
            </a:lvl5pPr>
            <a:lvl6pPr marL="609630" marR="0" lvl="5" indent="-30" algn="l" rtl="0">
              <a:spcBef>
                <a:spcPts val="0"/>
              </a:spcBef>
              <a:spcAft>
                <a:spcPts val="0"/>
              </a:spcAft>
              <a:buNone/>
              <a:defRPr sz="2533" b="1" i="0" u="none" strike="noStrike" cap="none">
                <a:solidFill>
                  <a:schemeClr val="dk2"/>
                </a:solidFill>
                <a:latin typeface="Arial"/>
                <a:ea typeface="Arial"/>
                <a:cs typeface="Arial"/>
                <a:sym typeface="Arial"/>
              </a:defRPr>
            </a:lvl6pPr>
            <a:lvl7pPr marL="1219261" marR="0" lvl="6" indent="-60" algn="l" rtl="0">
              <a:spcBef>
                <a:spcPts val="0"/>
              </a:spcBef>
              <a:spcAft>
                <a:spcPts val="0"/>
              </a:spcAft>
              <a:buNone/>
              <a:defRPr sz="2533" b="1" i="0" u="none" strike="noStrike" cap="none">
                <a:solidFill>
                  <a:schemeClr val="dk2"/>
                </a:solidFill>
                <a:latin typeface="Arial"/>
                <a:ea typeface="Arial"/>
                <a:cs typeface="Arial"/>
                <a:sym typeface="Arial"/>
              </a:defRPr>
            </a:lvl7pPr>
            <a:lvl8pPr marL="1828891" marR="0" lvl="7" indent="-91" algn="l" rtl="0">
              <a:spcBef>
                <a:spcPts val="0"/>
              </a:spcBef>
              <a:spcAft>
                <a:spcPts val="0"/>
              </a:spcAft>
              <a:buNone/>
              <a:defRPr sz="2533" b="1" i="0" u="none" strike="noStrike" cap="none">
                <a:solidFill>
                  <a:schemeClr val="dk2"/>
                </a:solidFill>
                <a:latin typeface="Arial"/>
                <a:ea typeface="Arial"/>
                <a:cs typeface="Arial"/>
                <a:sym typeface="Arial"/>
              </a:defRPr>
            </a:lvl8pPr>
            <a:lvl9pPr marL="2438522" marR="0" lvl="8" indent="-121" algn="l" rtl="0">
              <a:spcBef>
                <a:spcPts val="0"/>
              </a:spcBef>
              <a:spcAft>
                <a:spcPts val="0"/>
              </a:spcAft>
              <a:buNone/>
              <a:defRPr sz="2533" b="1" i="0" u="none" strike="noStrike" cap="none">
                <a:solidFill>
                  <a:schemeClr val="dk2"/>
                </a:solidFill>
                <a:latin typeface="Arial"/>
                <a:ea typeface="Arial"/>
                <a:cs typeface="Arial"/>
                <a:sym typeface="Arial"/>
              </a:defRPr>
            </a:lvl9pPr>
          </a:lstStyle>
          <a:p>
            <a:endParaRPr/>
          </a:p>
        </p:txBody>
      </p:sp>
      <p:sp>
        <p:nvSpPr>
          <p:cNvPr id="149" name="Shape 149"/>
          <p:cNvSpPr txBox="1">
            <a:spLocks noGrp="1"/>
          </p:cNvSpPr>
          <p:nvPr>
            <p:ph type="body" idx="1"/>
          </p:nvPr>
        </p:nvSpPr>
        <p:spPr>
          <a:xfrm>
            <a:off x="1936839" y="1951380"/>
            <a:ext cx="3602100" cy="1231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600" b="0" i="0" u="none" strike="noStrike" cap="none">
                <a:solidFill>
                  <a:schemeClr val="dk1"/>
                </a:solidFill>
                <a:latin typeface="Arial"/>
                <a:ea typeface="Arial"/>
                <a:cs typeface="Arial"/>
                <a:sym typeface="Arial"/>
              </a:defRPr>
            </a:lvl1pPr>
            <a:lvl2pPr marL="194400" marR="0" lvl="1" indent="-67400" algn="l" rtl="0">
              <a:spcBef>
                <a:spcPts val="0"/>
              </a:spcBef>
              <a:spcAft>
                <a:spcPts val="0"/>
              </a:spcAft>
              <a:buClr>
                <a:schemeClr val="dk2"/>
              </a:buClr>
              <a:buSzPct val="125000"/>
              <a:buFont typeface="Arial"/>
              <a:buChar char="▪"/>
              <a:defRPr sz="1600" b="0" i="0" u="none" strike="noStrike" cap="none">
                <a:solidFill>
                  <a:schemeClr val="dk1"/>
                </a:solidFill>
                <a:latin typeface="Arial"/>
                <a:ea typeface="Arial"/>
                <a:cs typeface="Arial"/>
                <a:sym typeface="Arial"/>
              </a:defRPr>
            </a:lvl2pPr>
            <a:lvl3pPr marL="609630" marR="0" lvl="2" indent="-233710"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3pPr>
            <a:lvl4pPr marL="819191" marR="0" lvl="3" indent="-87671" algn="l" rtl="0">
              <a:spcBef>
                <a:spcPts val="0"/>
              </a:spcBef>
              <a:spcAft>
                <a:spcPts val="0"/>
              </a:spcAft>
              <a:buClr>
                <a:schemeClr val="dk2"/>
              </a:buClr>
              <a:buSzPct val="120000"/>
              <a:buFont typeface="Arial"/>
              <a:buChar char="▫"/>
              <a:defRPr sz="1600" b="0" i="0" u="none" strike="noStrike" cap="none">
                <a:solidFill>
                  <a:schemeClr val="dk1"/>
                </a:solidFill>
                <a:latin typeface="Arial"/>
                <a:ea typeface="Arial"/>
                <a:cs typeface="Arial"/>
                <a:sym typeface="Arial"/>
              </a:defRPr>
            </a:lvl4pPr>
            <a:lvl5pPr marL="999793" marR="0" lvl="4" indent="-83869" algn="l" rtl="0">
              <a:spcBef>
                <a:spcPts val="0"/>
              </a:spcBef>
              <a:spcAft>
                <a:spcPts val="0"/>
              </a:spcAft>
              <a:buClr>
                <a:schemeClr val="dk2"/>
              </a:buClr>
              <a:buSzPct val="89000"/>
              <a:buFont typeface="Arial"/>
              <a:buChar char="-"/>
              <a:defRPr sz="1600" b="0" i="0" u="none" strike="noStrike" cap="none">
                <a:solidFill>
                  <a:schemeClr val="dk1"/>
                </a:solidFill>
                <a:latin typeface="Arial"/>
                <a:ea typeface="Arial"/>
                <a:cs typeface="Arial"/>
                <a:sym typeface="Arial"/>
              </a:defRPr>
            </a:lvl5pPr>
            <a:lvl6pPr marL="999793" marR="0" lvl="5"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6pPr>
            <a:lvl7pPr marL="999793" marR="0" lvl="6"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7pPr>
            <a:lvl8pPr marL="999793" marR="0" lvl="7"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8pPr>
            <a:lvl9pPr marL="999793" marR="0" lvl="8" indent="-53747" algn="l" rtl="0">
              <a:spcBef>
                <a:spcPts val="0"/>
              </a:spcBef>
              <a:spcAft>
                <a:spcPts val="0"/>
              </a:spcAft>
              <a:buClr>
                <a:schemeClr val="dk2"/>
              </a:buClr>
              <a:buSzPct val="90398"/>
              <a:buFont typeface="Arial"/>
              <a:buChar char="-"/>
              <a:defRPr sz="2133"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ppt/slides/slide35.xm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ppt/slides/slide35.xml" TargetMode="External"/><Relationship Id="rId4" Type="http://schemas.openxmlformats.org/officeDocument/2006/relationships/hyperlink" Target="ppt/slides/slide31.x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ppt/slides/slide31.x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ppt/slides/slide31.x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ppt/slides/slide35.xm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5" Type="http://schemas.openxmlformats.org/officeDocument/2006/relationships/image" Target="../media/image21.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ctrTitle"/>
          </p:nvPr>
        </p:nvSpPr>
        <p:spPr>
          <a:xfrm>
            <a:off x="3024489" y="1434420"/>
            <a:ext cx="8309251" cy="147732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3200" b="0" i="0" u="none" strike="noStrike" cap="none">
                <a:solidFill>
                  <a:schemeClr val="accent4"/>
                </a:solidFill>
                <a:latin typeface="Arial"/>
                <a:ea typeface="Arial"/>
                <a:cs typeface="Arial"/>
                <a:sym typeface="Arial"/>
              </a:rPr>
              <a:t>NCEP Annual Operating Plan Meeting: </a:t>
            </a:r>
            <a:br>
              <a:rPr lang="en-US" sz="3200" b="0" i="0" u="none" strike="noStrike" cap="none">
                <a:solidFill>
                  <a:schemeClr val="accent4"/>
                </a:solidFill>
                <a:latin typeface="Arial"/>
                <a:ea typeface="Arial"/>
                <a:cs typeface="Arial"/>
                <a:sym typeface="Arial"/>
              </a:rPr>
            </a:br>
            <a:r>
              <a:rPr lang="en-US" sz="3200" b="0" i="0" u="none" strike="noStrike" cap="none">
                <a:solidFill>
                  <a:schemeClr val="accent4"/>
                </a:solidFill>
                <a:latin typeface="Arial"/>
                <a:ea typeface="Arial"/>
                <a:cs typeface="Arial"/>
                <a:sym typeface="Arial"/>
              </a:rPr>
              <a:t>Evolve NWS PMO</a:t>
            </a:r>
          </a:p>
        </p:txBody>
      </p:sp>
      <p:sp>
        <p:nvSpPr>
          <p:cNvPr id="179" name="Shape 179"/>
          <p:cNvSpPr txBox="1"/>
          <p:nvPr/>
        </p:nvSpPr>
        <p:spPr>
          <a:xfrm>
            <a:off x="3024489" y="3584142"/>
            <a:ext cx="8309251" cy="215443"/>
          </a:xfrm>
          <a:prstGeom prst="rect">
            <a:avLst/>
          </a:prstGeom>
          <a:noFill/>
          <a:ln>
            <a:noFill/>
          </a:ln>
        </p:spPr>
        <p:txBody>
          <a:bodyPr lIns="0" tIns="0" rIns="0" bIns="0" anchor="b"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400" b="0" i="0" u="none" strike="noStrike" cap="none">
                <a:solidFill>
                  <a:schemeClr val="accent6"/>
                </a:solidFill>
                <a:latin typeface="Arial"/>
                <a:ea typeface="Arial"/>
                <a:cs typeface="Arial"/>
                <a:sym typeface="Arial"/>
              </a:rPr>
              <a:t>February 14, 2017</a:t>
            </a:r>
          </a:p>
        </p:txBody>
      </p:sp>
      <p:sp>
        <p:nvSpPr>
          <p:cNvPr id="180" name="Shape 180"/>
          <p:cNvSpPr/>
          <p:nvPr/>
        </p:nvSpPr>
        <p:spPr>
          <a:xfrm>
            <a:off x="2781424" y="6254080"/>
            <a:ext cx="5120515" cy="35875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800" b="0" i="0" u="none" strike="noStrike" cap="none">
                <a:solidFill>
                  <a:schemeClr val="lt1"/>
                </a:solidFill>
                <a:latin typeface="Arial"/>
                <a:ea typeface="Arial"/>
                <a:cs typeface="Arial"/>
                <a:sym typeface="Arial"/>
              </a:rPr>
              <a:t>CONFIDENTIAL AND PROPRIETARY </a:t>
            </a:r>
            <a:br>
              <a:rPr lang="en-US" sz="800" b="0" i="0" u="none" strike="noStrike" cap="none">
                <a:solidFill>
                  <a:schemeClr val="lt1"/>
                </a:solidFill>
                <a:latin typeface="Arial"/>
                <a:ea typeface="Arial"/>
                <a:cs typeface="Arial"/>
                <a:sym typeface="Arial"/>
              </a:rPr>
            </a:br>
            <a:r>
              <a:rPr lang="en-US" sz="800" b="0" i="0" u="none" strike="noStrike" cap="none">
                <a:solidFill>
                  <a:schemeClr val="lt1"/>
                </a:solidFill>
                <a:latin typeface="Arial"/>
                <a:ea typeface="Arial"/>
                <a:cs typeface="Arial"/>
                <a:sym typeface="Arial"/>
              </a:rPr>
              <a:t>Any use of this material without specific permission is strictly prohibited</a:t>
            </a:r>
          </a:p>
        </p:txBody>
      </p:sp>
      <p:sp>
        <p:nvSpPr>
          <p:cNvPr id="181" name="Shape 181"/>
          <p:cNvSpPr txBox="1">
            <a:spLocks noGrp="1"/>
          </p:cNvSpPr>
          <p:nvPr>
            <p:ph type="subTitle" idx="1"/>
          </p:nvPr>
        </p:nvSpPr>
        <p:spPr>
          <a:xfrm>
            <a:off x="3024489" y="3119077"/>
            <a:ext cx="8309251"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0" i="0" u="none" strike="noStrike" cap="none">
                <a:solidFill>
                  <a:schemeClr val="accent4"/>
                </a:solidFill>
                <a:latin typeface="Arial"/>
                <a:ea typeface="Arial"/>
                <a:cs typeface="Arial"/>
                <a:sym typeface="Arial"/>
              </a:rPr>
              <a:t>BRIEFING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p:nvPr/>
        </p:nvSpPr>
        <p:spPr>
          <a:xfrm>
            <a:off x="1495129" y="1556"/>
            <a:ext cx="1555" cy="1555"/>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5" name="Shape 455"/>
          <p:cNvSpPr/>
          <p:nvPr/>
        </p:nvSpPr>
        <p:spPr>
          <a:xfrm>
            <a:off x="0" y="7144"/>
            <a:ext cx="11949110" cy="5691092"/>
          </a:xfrm>
          <a:prstGeom prst="rect">
            <a:avLst/>
          </a:prstGeom>
          <a:gradFill>
            <a:gsLst>
              <a:gs pos="0">
                <a:srgbClr val="FBFBFB">
                  <a:alpha val="0"/>
                </a:srgbClr>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456" name="Shape 456"/>
          <p:cNvSpPr/>
          <p:nvPr/>
        </p:nvSpPr>
        <p:spPr>
          <a:xfrm>
            <a:off x="0" y="0"/>
            <a:ext cx="11949110" cy="246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pic>
        <p:nvPicPr>
          <p:cNvPr id="457" name="Shape 457"/>
          <p:cNvPicPr preferRelativeResize="0"/>
          <p:nvPr/>
        </p:nvPicPr>
        <p:blipFill rotWithShape="1">
          <a:blip r:embed="rId3">
            <a:alphaModFix/>
          </a:blip>
          <a:srcRect/>
          <a:stretch/>
        </p:blipFill>
        <p:spPr>
          <a:xfrm>
            <a:off x="10953957" y="49025"/>
            <a:ext cx="860674" cy="860675"/>
          </a:xfrm>
          <a:prstGeom prst="rect">
            <a:avLst/>
          </a:prstGeom>
          <a:noFill/>
          <a:ln>
            <a:noFill/>
          </a:ln>
        </p:spPr>
      </p:pic>
      <p:sp>
        <p:nvSpPr>
          <p:cNvPr id="458" name="Shape 458"/>
          <p:cNvSpPr txBox="1">
            <a:spLocks noGrp="1"/>
          </p:cNvSpPr>
          <p:nvPr>
            <p:ph type="title"/>
          </p:nvPr>
        </p:nvSpPr>
        <p:spPr>
          <a:xfrm>
            <a:off x="158757" y="230187"/>
            <a:ext cx="11491890" cy="61555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As flexibility is unlocked over time, NWS will move positions to areas of greatest need, </a:t>
            </a:r>
            <a:br>
              <a:rPr lang="en-US" sz="2000" b="0" i="0" u="none" strike="noStrike" cap="none">
                <a:solidFill>
                  <a:schemeClr val="dk2"/>
                </a:solidFill>
                <a:latin typeface="Arial"/>
                <a:ea typeface="Arial"/>
                <a:cs typeface="Arial"/>
                <a:sym typeface="Arial"/>
              </a:rPr>
            </a:br>
            <a:r>
              <a:rPr lang="en-US" sz="2000" b="0" i="0" u="none" strike="noStrike" cap="none">
                <a:solidFill>
                  <a:schemeClr val="dk2"/>
                </a:solidFill>
                <a:latin typeface="Arial"/>
                <a:ea typeface="Arial"/>
                <a:cs typeface="Arial"/>
                <a:sym typeface="Arial"/>
              </a:rPr>
              <a:t>and ensure that all partners receive as much or more support as they do today</a:t>
            </a:r>
          </a:p>
        </p:txBody>
      </p:sp>
      <p:sp>
        <p:nvSpPr>
          <p:cNvPr id="459" name="Shape 459"/>
          <p:cNvSpPr/>
          <p:nvPr/>
        </p:nvSpPr>
        <p:spPr>
          <a:xfrm>
            <a:off x="3363607" y="944550"/>
            <a:ext cx="6747171" cy="572096"/>
          </a:xfrm>
          <a:prstGeom prst="rect">
            <a:avLst/>
          </a:prstGeom>
          <a:noFill/>
          <a:ln>
            <a:noFill/>
          </a:ln>
        </p:spPr>
        <p:txBody>
          <a:bodyPr lIns="0" tIns="0" rIns="0" bIns="17900" anchor="b"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Criteria to use in estimating strategic staffing across all frontline field offices</a:t>
            </a:r>
          </a:p>
        </p:txBody>
      </p:sp>
      <p:sp>
        <p:nvSpPr>
          <p:cNvPr id="460" name="Shape 460"/>
          <p:cNvSpPr/>
          <p:nvPr/>
        </p:nvSpPr>
        <p:spPr>
          <a:xfrm>
            <a:off x="158756" y="6507557"/>
            <a:ext cx="9953006" cy="123824"/>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Strategic staffing team preliminary output, May 2016</a:t>
            </a:r>
          </a:p>
        </p:txBody>
      </p:sp>
      <p:pic>
        <p:nvPicPr>
          <p:cNvPr id="461" name="Shape 461"/>
          <p:cNvPicPr preferRelativeResize="0"/>
          <p:nvPr/>
        </p:nvPicPr>
        <p:blipFill rotWithShape="1">
          <a:blip r:embed="rId4">
            <a:alphaModFix/>
          </a:blip>
          <a:srcRect/>
          <a:stretch/>
        </p:blipFill>
        <p:spPr>
          <a:xfrm>
            <a:off x="152400" y="1485900"/>
            <a:ext cx="3638533" cy="4667250"/>
          </a:xfrm>
          <a:prstGeom prst="rect">
            <a:avLst/>
          </a:prstGeom>
          <a:noFill/>
          <a:ln>
            <a:noFill/>
          </a:ln>
        </p:spPr>
      </p:pic>
      <p:sp>
        <p:nvSpPr>
          <p:cNvPr id="462" name="Shape 462"/>
          <p:cNvSpPr txBox="1"/>
          <p:nvPr/>
        </p:nvSpPr>
        <p:spPr>
          <a:xfrm>
            <a:off x="946150" y="4865105"/>
            <a:ext cx="2037540" cy="410368"/>
          </a:xfrm>
          <a:prstGeom prst="rect">
            <a:avLst/>
          </a:prstGeom>
          <a:noFill/>
          <a:ln>
            <a:noFill/>
          </a:ln>
        </p:spPr>
        <p:txBody>
          <a:bodyPr lIns="0" tIns="0" rIns="0" bIns="0" anchor="t" anchorCtr="0">
            <a:noAutofit/>
          </a:bodyPr>
          <a:lstStyle/>
          <a:p>
            <a:pPr marL="0" marR="0" lvl="0" indent="0" algn="ctr" rtl="0">
              <a:lnSpc>
                <a:spcPct val="114285"/>
              </a:lnSpc>
              <a:spcBef>
                <a:spcPts val="0"/>
              </a:spcBef>
              <a:spcAft>
                <a:spcPts val="0"/>
              </a:spcAft>
              <a:buClr>
                <a:schemeClr val="lt1"/>
              </a:buClr>
              <a:buSzPct val="25000"/>
              <a:buFont typeface="Arial"/>
              <a:buNone/>
            </a:pPr>
            <a:r>
              <a:rPr lang="en-US" sz="1400" b="0" i="0" u="none" strike="noStrike" cap="none">
                <a:solidFill>
                  <a:schemeClr val="lt1"/>
                </a:solidFill>
                <a:latin typeface="Arial"/>
                <a:ea typeface="Arial"/>
                <a:cs typeface="Arial"/>
                <a:sym typeface="Arial"/>
              </a:rPr>
              <a:t>Met watch mutual aid &amp; situational awareness</a:t>
            </a:r>
          </a:p>
        </p:txBody>
      </p:sp>
      <p:sp>
        <p:nvSpPr>
          <p:cNvPr id="463" name="Shape 463"/>
          <p:cNvSpPr/>
          <p:nvPr/>
        </p:nvSpPr>
        <p:spPr>
          <a:xfrm>
            <a:off x="806450" y="944550"/>
            <a:ext cx="2365520" cy="572096"/>
          </a:xfrm>
          <a:prstGeom prst="rect">
            <a:avLst/>
          </a:prstGeom>
          <a:noFill/>
          <a:ln>
            <a:noFill/>
          </a:ln>
        </p:spPr>
        <p:txBody>
          <a:bodyPr lIns="0" tIns="0" rIns="0" bIns="17900" anchor="b"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Conceptual diagram for strategic staffing</a:t>
            </a:r>
          </a:p>
        </p:txBody>
      </p:sp>
      <p:sp>
        <p:nvSpPr>
          <p:cNvPr id="464" name="Shape 464"/>
          <p:cNvSpPr txBox="1"/>
          <p:nvPr/>
        </p:nvSpPr>
        <p:spPr>
          <a:xfrm>
            <a:off x="806450" y="6146800"/>
            <a:ext cx="2363505"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400" b="1" i="0" u="none" strike="noStrike" cap="none">
                <a:solidFill>
                  <a:schemeClr val="accent3"/>
                </a:solidFill>
                <a:latin typeface="Arial"/>
                <a:ea typeface="Arial"/>
                <a:cs typeface="Arial"/>
                <a:sym typeface="Arial"/>
              </a:rPr>
              <a:t>Future office functions</a:t>
            </a:r>
          </a:p>
        </p:txBody>
      </p:sp>
      <p:sp>
        <p:nvSpPr>
          <p:cNvPr id="465" name="Shape 465"/>
          <p:cNvSpPr txBox="1"/>
          <p:nvPr/>
        </p:nvSpPr>
        <p:spPr>
          <a:xfrm>
            <a:off x="946150" y="2292350"/>
            <a:ext cx="2037540" cy="205184"/>
          </a:xfrm>
          <a:prstGeom prst="rect">
            <a:avLst/>
          </a:prstGeom>
          <a:noFill/>
          <a:ln>
            <a:noFill/>
          </a:ln>
        </p:spPr>
        <p:txBody>
          <a:bodyPr lIns="0" tIns="0" rIns="0" bIns="0" anchor="t" anchorCtr="0">
            <a:noAutofit/>
          </a:bodyPr>
          <a:lstStyle/>
          <a:p>
            <a:pPr marL="0" marR="0" lvl="0" indent="0" algn="ctr" rtl="0">
              <a:lnSpc>
                <a:spcPct val="114285"/>
              </a:lnSpc>
              <a:spcBef>
                <a:spcPts val="0"/>
              </a:spcBef>
              <a:spcAft>
                <a:spcPts val="0"/>
              </a:spcAft>
              <a:buClr>
                <a:schemeClr val="lt1"/>
              </a:buClr>
              <a:buSzPct val="25000"/>
              <a:buFont typeface="Arial"/>
              <a:buNone/>
            </a:pPr>
            <a:r>
              <a:rPr lang="en-US" sz="1400" b="0" i="0" u="none" strike="noStrike" cap="none">
                <a:solidFill>
                  <a:schemeClr val="lt1"/>
                </a:solidFill>
                <a:latin typeface="Arial"/>
                <a:ea typeface="Arial"/>
                <a:cs typeface="Arial"/>
                <a:sym typeface="Arial"/>
              </a:rPr>
              <a:t>Science &amp; training</a:t>
            </a:r>
          </a:p>
        </p:txBody>
      </p:sp>
      <p:sp>
        <p:nvSpPr>
          <p:cNvPr id="466" name="Shape 466"/>
          <p:cNvSpPr txBox="1"/>
          <p:nvPr/>
        </p:nvSpPr>
        <p:spPr>
          <a:xfrm>
            <a:off x="946150" y="1654175"/>
            <a:ext cx="2037540" cy="410368"/>
          </a:xfrm>
          <a:prstGeom prst="rect">
            <a:avLst/>
          </a:prstGeom>
          <a:noFill/>
          <a:ln>
            <a:noFill/>
          </a:ln>
        </p:spPr>
        <p:txBody>
          <a:bodyPr lIns="0" tIns="0" rIns="0" bIns="0" anchor="t" anchorCtr="0">
            <a:noAutofit/>
          </a:bodyPr>
          <a:lstStyle/>
          <a:p>
            <a:pPr marL="0" marR="0" lvl="0" indent="0" algn="ctr" rtl="0">
              <a:lnSpc>
                <a:spcPct val="114285"/>
              </a:lnSpc>
              <a:spcBef>
                <a:spcPts val="0"/>
              </a:spcBef>
              <a:spcAft>
                <a:spcPts val="0"/>
              </a:spcAft>
              <a:buClr>
                <a:schemeClr val="lt1"/>
              </a:buClr>
              <a:buSzPct val="25000"/>
              <a:buFont typeface="Arial"/>
              <a:buNone/>
            </a:pPr>
            <a:r>
              <a:rPr lang="en-US" sz="1400" b="0" i="0" u="none" strike="noStrike" cap="none">
                <a:solidFill>
                  <a:schemeClr val="lt1"/>
                </a:solidFill>
                <a:latin typeface="Arial"/>
                <a:ea typeface="Arial"/>
                <a:cs typeface="Arial"/>
                <a:sym typeface="Arial"/>
              </a:rPr>
              <a:t>Leadership &amp; </a:t>
            </a:r>
          </a:p>
          <a:p>
            <a:pPr marL="0" marR="0" lvl="0" indent="0" algn="ctr" rtl="0">
              <a:lnSpc>
                <a:spcPct val="114285"/>
              </a:lnSpc>
              <a:spcBef>
                <a:spcPts val="0"/>
              </a:spcBef>
              <a:spcAft>
                <a:spcPts val="0"/>
              </a:spcAft>
              <a:buClr>
                <a:schemeClr val="lt1"/>
              </a:buClr>
              <a:buSzPct val="25000"/>
              <a:buFont typeface="Arial"/>
              <a:buNone/>
            </a:pPr>
            <a:r>
              <a:rPr lang="en-US" sz="1400" b="0" i="0" u="none" strike="noStrike" cap="none">
                <a:solidFill>
                  <a:schemeClr val="lt1"/>
                </a:solidFill>
                <a:latin typeface="Arial"/>
                <a:ea typeface="Arial"/>
                <a:cs typeface="Arial"/>
                <a:sym typeface="Arial"/>
              </a:rPr>
              <a:t>administration</a:t>
            </a:r>
          </a:p>
        </p:txBody>
      </p:sp>
      <p:sp>
        <p:nvSpPr>
          <p:cNvPr id="467" name="Shape 467"/>
          <p:cNvSpPr txBox="1"/>
          <p:nvPr/>
        </p:nvSpPr>
        <p:spPr>
          <a:xfrm>
            <a:off x="946150" y="2779713"/>
            <a:ext cx="2037540" cy="205184"/>
          </a:xfrm>
          <a:prstGeom prst="rect">
            <a:avLst/>
          </a:prstGeom>
          <a:noFill/>
          <a:ln>
            <a:noFill/>
          </a:ln>
        </p:spPr>
        <p:txBody>
          <a:bodyPr lIns="0" tIns="0" rIns="0" bIns="0" anchor="t" anchorCtr="0">
            <a:noAutofit/>
          </a:bodyPr>
          <a:lstStyle/>
          <a:p>
            <a:pPr marL="0" marR="0" lvl="0" indent="0" algn="ctr" rtl="0">
              <a:lnSpc>
                <a:spcPct val="114285"/>
              </a:lnSpc>
              <a:spcBef>
                <a:spcPts val="0"/>
              </a:spcBef>
              <a:spcAft>
                <a:spcPts val="0"/>
              </a:spcAft>
              <a:buClr>
                <a:schemeClr val="lt1"/>
              </a:buClr>
              <a:buSzPct val="25000"/>
              <a:buFont typeface="Arial"/>
              <a:buNone/>
            </a:pPr>
            <a:r>
              <a:rPr lang="en-US" sz="1400" b="0" i="0" u="none" strike="noStrike" cap="none">
                <a:solidFill>
                  <a:schemeClr val="lt1"/>
                </a:solidFill>
                <a:latin typeface="Arial"/>
                <a:ea typeface="Arial"/>
                <a:cs typeface="Arial"/>
                <a:sym typeface="Arial"/>
              </a:rPr>
              <a:t>Systems support</a:t>
            </a:r>
          </a:p>
        </p:txBody>
      </p:sp>
      <p:sp>
        <p:nvSpPr>
          <p:cNvPr id="468" name="Shape 468"/>
          <p:cNvSpPr txBox="1"/>
          <p:nvPr/>
        </p:nvSpPr>
        <p:spPr>
          <a:xfrm>
            <a:off x="946150" y="5641975"/>
            <a:ext cx="2037540" cy="410368"/>
          </a:xfrm>
          <a:prstGeom prst="rect">
            <a:avLst/>
          </a:prstGeom>
          <a:noFill/>
          <a:ln>
            <a:noFill/>
          </a:ln>
        </p:spPr>
        <p:txBody>
          <a:bodyPr lIns="0" tIns="0" rIns="0" bIns="0" anchor="t" anchorCtr="0">
            <a:noAutofit/>
          </a:bodyPr>
          <a:lstStyle/>
          <a:p>
            <a:pPr marL="0" marR="0" lvl="0" indent="0" algn="ctr" rtl="0">
              <a:lnSpc>
                <a:spcPct val="114285"/>
              </a:lnSpc>
              <a:spcBef>
                <a:spcPts val="0"/>
              </a:spcBef>
              <a:spcAft>
                <a:spcPts val="0"/>
              </a:spcAft>
              <a:buClr>
                <a:schemeClr val="lt1"/>
              </a:buClr>
              <a:buSzPct val="25000"/>
              <a:buFont typeface="Arial"/>
              <a:buNone/>
            </a:pPr>
            <a:r>
              <a:rPr lang="en-US" sz="1400" b="0" i="0" u="none" strike="noStrike" cap="none">
                <a:solidFill>
                  <a:schemeClr val="lt1"/>
                </a:solidFill>
                <a:latin typeface="Arial"/>
                <a:ea typeface="Arial"/>
                <a:cs typeface="Arial"/>
                <a:sym typeface="Arial"/>
              </a:rPr>
              <a:t>Collaborative forecast production</a:t>
            </a:r>
          </a:p>
        </p:txBody>
      </p:sp>
      <p:sp>
        <p:nvSpPr>
          <p:cNvPr id="469" name="Shape 469"/>
          <p:cNvSpPr txBox="1"/>
          <p:nvPr/>
        </p:nvSpPr>
        <p:spPr>
          <a:xfrm>
            <a:off x="898525" y="3161776"/>
            <a:ext cx="2304768" cy="150810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strike="noStrike" cap="none">
                <a:solidFill>
                  <a:schemeClr val="lt1"/>
                </a:solidFill>
                <a:latin typeface="Arial"/>
                <a:ea typeface="Arial"/>
                <a:cs typeface="Arial"/>
                <a:sym typeface="Arial"/>
              </a:rPr>
              <a:t>Science-based service through Impact-based decision support services (IDSS), based on observations &amp; forecast analysis, to support </a:t>
            </a:r>
          </a:p>
          <a:p>
            <a:pPr marL="0" marR="0" lvl="0" indent="0" algn="l" rtl="0">
              <a:lnSpc>
                <a:spcPct val="100000"/>
              </a:lnSpc>
              <a:spcBef>
                <a:spcPts val="0"/>
              </a:spcBef>
              <a:spcAft>
                <a:spcPts val="0"/>
              </a:spcAft>
              <a:buClr>
                <a:schemeClr val="lt1"/>
              </a:buClr>
              <a:buSzPct val="25000"/>
              <a:buFont typeface="Arial"/>
              <a:buNone/>
            </a:pPr>
            <a:r>
              <a:rPr lang="en-US" sz="1400" b="0" i="0" u="none" strike="noStrike" cap="none">
                <a:solidFill>
                  <a:schemeClr val="lt1"/>
                </a:solidFill>
                <a:latin typeface="Arial"/>
                <a:ea typeface="Arial"/>
                <a:cs typeface="Arial"/>
                <a:sym typeface="Arial"/>
              </a:rPr>
              <a:t>“ready, responsive, resilient”</a:t>
            </a:r>
          </a:p>
        </p:txBody>
      </p:sp>
      <p:cxnSp>
        <p:nvCxnSpPr>
          <p:cNvPr id="470" name="Shape 470"/>
          <p:cNvCxnSpPr/>
          <p:nvPr/>
        </p:nvCxnSpPr>
        <p:spPr>
          <a:xfrm>
            <a:off x="3363607" y="2110650"/>
            <a:ext cx="6747171" cy="0"/>
          </a:xfrm>
          <a:prstGeom prst="straightConnector1">
            <a:avLst/>
          </a:prstGeom>
          <a:noFill/>
          <a:ln w="12700" cap="flat" cmpd="sng">
            <a:solidFill>
              <a:schemeClr val="accent6"/>
            </a:solidFill>
            <a:prstDash val="dot"/>
            <a:round/>
            <a:headEnd type="none" w="med" len="med"/>
            <a:tailEnd type="none" w="med" len="med"/>
          </a:ln>
        </p:spPr>
      </p:cxnSp>
      <p:cxnSp>
        <p:nvCxnSpPr>
          <p:cNvPr id="471" name="Shape 471"/>
          <p:cNvCxnSpPr/>
          <p:nvPr/>
        </p:nvCxnSpPr>
        <p:spPr>
          <a:xfrm>
            <a:off x="3363607" y="2716535"/>
            <a:ext cx="6747171" cy="0"/>
          </a:xfrm>
          <a:prstGeom prst="straightConnector1">
            <a:avLst/>
          </a:prstGeom>
          <a:noFill/>
          <a:ln w="12700" cap="flat" cmpd="sng">
            <a:solidFill>
              <a:schemeClr val="accent6"/>
            </a:solidFill>
            <a:prstDash val="dot"/>
            <a:round/>
            <a:headEnd type="none" w="med" len="med"/>
            <a:tailEnd type="none" w="med" len="med"/>
          </a:ln>
        </p:spPr>
      </p:cxnSp>
      <p:cxnSp>
        <p:nvCxnSpPr>
          <p:cNvPr id="472" name="Shape 472"/>
          <p:cNvCxnSpPr/>
          <p:nvPr/>
        </p:nvCxnSpPr>
        <p:spPr>
          <a:xfrm>
            <a:off x="3363607" y="3537867"/>
            <a:ext cx="6747171" cy="0"/>
          </a:xfrm>
          <a:prstGeom prst="straightConnector1">
            <a:avLst/>
          </a:prstGeom>
          <a:noFill/>
          <a:ln w="12700" cap="flat" cmpd="sng">
            <a:solidFill>
              <a:schemeClr val="accent6"/>
            </a:solidFill>
            <a:prstDash val="dot"/>
            <a:round/>
            <a:headEnd type="none" w="med" len="med"/>
            <a:tailEnd type="none" w="med" len="med"/>
          </a:ln>
        </p:spPr>
      </p:cxnSp>
      <p:cxnSp>
        <p:nvCxnSpPr>
          <p:cNvPr id="473" name="Shape 473"/>
          <p:cNvCxnSpPr/>
          <p:nvPr/>
        </p:nvCxnSpPr>
        <p:spPr>
          <a:xfrm>
            <a:off x="3363607" y="4790085"/>
            <a:ext cx="6747171" cy="0"/>
          </a:xfrm>
          <a:prstGeom prst="straightConnector1">
            <a:avLst/>
          </a:prstGeom>
          <a:noFill/>
          <a:ln w="12700" cap="flat" cmpd="sng">
            <a:solidFill>
              <a:schemeClr val="accent6"/>
            </a:solidFill>
            <a:prstDash val="dot"/>
            <a:round/>
            <a:headEnd type="none" w="med" len="med"/>
            <a:tailEnd type="none" w="med" len="med"/>
          </a:ln>
        </p:spPr>
      </p:cxnSp>
      <p:cxnSp>
        <p:nvCxnSpPr>
          <p:cNvPr id="474" name="Shape 474"/>
          <p:cNvCxnSpPr/>
          <p:nvPr/>
        </p:nvCxnSpPr>
        <p:spPr>
          <a:xfrm>
            <a:off x="3363607" y="5611417"/>
            <a:ext cx="6747171" cy="0"/>
          </a:xfrm>
          <a:prstGeom prst="straightConnector1">
            <a:avLst/>
          </a:prstGeom>
          <a:noFill/>
          <a:ln w="12700" cap="flat" cmpd="sng">
            <a:solidFill>
              <a:schemeClr val="accent6"/>
            </a:solidFill>
            <a:prstDash val="dot"/>
            <a:round/>
            <a:headEnd type="none" w="med" len="med"/>
            <a:tailEnd type="none" w="med" len="med"/>
          </a:ln>
        </p:spPr>
      </p:cxnSp>
      <p:sp>
        <p:nvSpPr>
          <p:cNvPr id="475" name="Shape 475"/>
          <p:cNvSpPr/>
          <p:nvPr/>
        </p:nvSpPr>
        <p:spPr>
          <a:xfrm>
            <a:off x="10214934" y="2205038"/>
            <a:ext cx="1435716" cy="3233385"/>
          </a:xfrm>
          <a:prstGeom prst="rect">
            <a:avLst/>
          </a:prstGeom>
          <a:solidFill>
            <a:schemeClr val="lt2"/>
          </a:solidFill>
          <a:ln w="19050" cap="flat" cmpd="sng">
            <a:solidFill>
              <a:schemeClr val="accent3"/>
            </a:solidFill>
            <a:prstDash val="solid"/>
            <a:miter/>
            <a:headEnd type="none" w="med" len="med"/>
            <a:tailEnd type="none" w="med" len="med"/>
          </a:ln>
        </p:spPr>
        <p:txBody>
          <a:bodyPr lIns="107525" tIns="107525" rIns="107525" bIns="107525"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400" b="1" i="0" u="none" strike="noStrike" cap="none">
                <a:solidFill>
                  <a:schemeClr val="accent3"/>
                </a:solidFill>
                <a:latin typeface="Arial"/>
                <a:ea typeface="Arial"/>
                <a:cs typeface="Arial"/>
                <a:sym typeface="Arial"/>
              </a:rPr>
              <a:t>Presence will be maintained in all offices</a:t>
            </a:r>
            <a:r>
              <a:rPr lang="en-US" sz="1400" b="0" i="0" u="none" strike="noStrike" cap="none">
                <a:solidFill>
                  <a:schemeClr val="accent3"/>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and NWS will use a comprehensive </a:t>
            </a:r>
            <a:r>
              <a:rPr lang="en-US" sz="1400" b="1" i="0" u="none" strike="noStrike" cap="none">
                <a:solidFill>
                  <a:schemeClr val="accent3"/>
                </a:solidFill>
                <a:latin typeface="Arial"/>
                <a:ea typeface="Arial"/>
                <a:cs typeface="Arial"/>
                <a:sym typeface="Arial"/>
              </a:rPr>
              <a:t>methodology</a:t>
            </a:r>
            <a:r>
              <a:rPr lang="en-US" sz="1400" b="0" i="0" u="none" strike="noStrike" cap="none">
                <a:solidFill>
                  <a:schemeClr val="accent3"/>
                </a:solidFill>
                <a:latin typeface="Arial"/>
                <a:ea typeface="Arial"/>
                <a:cs typeface="Arial"/>
                <a:sym typeface="Arial"/>
              </a:rPr>
              <a:t> </a:t>
            </a:r>
            <a:r>
              <a:rPr lang="en-US" sz="1400" b="1" i="0" u="none" strike="noStrike" cap="none">
                <a:solidFill>
                  <a:schemeClr val="accent3"/>
                </a:solidFill>
                <a:latin typeface="Arial"/>
                <a:ea typeface="Arial"/>
                <a:cs typeface="Arial"/>
                <a:sym typeface="Arial"/>
              </a:rPr>
              <a:t>to evaluate when and where to move positions to match workload</a:t>
            </a:r>
          </a:p>
        </p:txBody>
      </p:sp>
      <p:sp>
        <p:nvSpPr>
          <p:cNvPr id="476" name="Shape 476"/>
          <p:cNvSpPr txBox="1"/>
          <p:nvPr/>
        </p:nvSpPr>
        <p:spPr>
          <a:xfrm>
            <a:off x="3363607" y="3625367"/>
            <a:ext cx="6747171" cy="107721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Population, property, and infrastructure</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Weather, water, climate impact</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Frequency of need</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Vulnerability</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Core and deep partners</a:t>
            </a:r>
          </a:p>
        </p:txBody>
      </p:sp>
      <p:sp>
        <p:nvSpPr>
          <p:cNvPr id="477" name="Shape 477"/>
          <p:cNvSpPr txBox="1"/>
          <p:nvPr/>
        </p:nvSpPr>
        <p:spPr>
          <a:xfrm>
            <a:off x="3363607" y="5698921"/>
            <a:ext cx="6747171" cy="215443"/>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State of model guidance for the service area and/or geography</a:t>
            </a:r>
          </a:p>
        </p:txBody>
      </p:sp>
      <p:sp>
        <p:nvSpPr>
          <p:cNvPr id="478" name="Shape 478"/>
          <p:cNvSpPr txBox="1"/>
          <p:nvPr/>
        </p:nvSpPr>
        <p:spPr>
          <a:xfrm>
            <a:off x="3363607" y="4877585"/>
            <a:ext cx="6747171" cy="646331"/>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Frequency of hazardous weather and water activity</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Role in supporting met watch mutual aid across offices</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Use of latest advances for situational awareness i.e. HRRRv2, FACETS</a:t>
            </a:r>
          </a:p>
        </p:txBody>
      </p:sp>
      <p:sp>
        <p:nvSpPr>
          <p:cNvPr id="479" name="Shape 479"/>
          <p:cNvSpPr txBox="1"/>
          <p:nvPr/>
        </p:nvSpPr>
        <p:spPr>
          <a:xfrm>
            <a:off x="3363607" y="1592262"/>
            <a:ext cx="6747171"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Overall size of office</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Best practice manager-to-employee ratio of 6-8 staff per manager </a:t>
            </a:r>
          </a:p>
        </p:txBody>
      </p:sp>
      <p:sp>
        <p:nvSpPr>
          <p:cNvPr id="480" name="Shape 480"/>
          <p:cNvSpPr txBox="1"/>
          <p:nvPr/>
        </p:nvSpPr>
        <p:spPr>
          <a:xfrm>
            <a:off x="3363607" y="2804035"/>
            <a:ext cx="6747171" cy="646331"/>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Number of ASOS, radar, COOP, upper air sites, river gauges </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Distance to / ease of access to observation sites</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Products and systems supported or developed on-site</a:t>
            </a:r>
          </a:p>
        </p:txBody>
      </p:sp>
      <p:sp>
        <p:nvSpPr>
          <p:cNvPr id="481" name="Shape 481"/>
          <p:cNvSpPr txBox="1"/>
          <p:nvPr/>
        </p:nvSpPr>
        <p:spPr>
          <a:xfrm>
            <a:off x="3363607" y="2198150"/>
            <a:ext cx="6747171"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Number of operational staff</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Proximity to / relationship with universities, other NOAA offices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p:nvPr/>
        </p:nvSpPr>
        <p:spPr>
          <a:xfrm>
            <a:off x="1495425" y="1589"/>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88" name="Shape 488"/>
          <p:cNvSpPr/>
          <p:nvPr/>
        </p:nvSpPr>
        <p:spPr>
          <a:xfrm>
            <a:off x="0" y="0"/>
            <a:ext cx="11949110" cy="5691092"/>
          </a:xfrm>
          <a:prstGeom prst="rect">
            <a:avLst/>
          </a:prstGeom>
          <a:gradFill>
            <a:gsLst>
              <a:gs pos="0">
                <a:srgbClr val="FBFBFB">
                  <a:alpha val="0"/>
                </a:srgbClr>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489" name="Shape 489"/>
          <p:cNvSpPr/>
          <p:nvPr/>
        </p:nvSpPr>
        <p:spPr>
          <a:xfrm>
            <a:off x="158756" y="6507557"/>
            <a:ext cx="9953006" cy="123824"/>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NWS interviews Jan – Mar 2016; OWA Fully Integrated Field Structure team working session April 2016</a:t>
            </a:r>
          </a:p>
        </p:txBody>
      </p:sp>
      <p:pic>
        <p:nvPicPr>
          <p:cNvPr id="490" name="Shape 490"/>
          <p:cNvPicPr preferRelativeResize="0"/>
          <p:nvPr/>
        </p:nvPicPr>
        <p:blipFill rotWithShape="1">
          <a:blip r:embed="rId3">
            <a:alphaModFix/>
          </a:blip>
          <a:srcRect/>
          <a:stretch/>
        </p:blipFill>
        <p:spPr>
          <a:xfrm>
            <a:off x="10953957" y="49025"/>
            <a:ext cx="860674" cy="860675"/>
          </a:xfrm>
          <a:prstGeom prst="rect">
            <a:avLst/>
          </a:prstGeom>
          <a:noFill/>
          <a:ln>
            <a:noFill/>
          </a:ln>
        </p:spPr>
      </p:pic>
      <p:sp>
        <p:nvSpPr>
          <p:cNvPr id="491" name="Shape 491"/>
          <p:cNvSpPr txBox="1">
            <a:spLocks noGrp="1"/>
          </p:cNvSpPr>
          <p:nvPr>
            <p:ph type="title"/>
          </p:nvPr>
        </p:nvSpPr>
        <p:spPr>
          <a:xfrm>
            <a:off x="158758" y="230187"/>
            <a:ext cx="10795198" cy="61555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Developing a </a:t>
            </a:r>
            <a:r>
              <a:rPr lang="en-US" sz="2000" b="1" i="0" u="none" strike="noStrike" cap="none">
                <a:solidFill>
                  <a:schemeClr val="dk2"/>
                </a:solidFill>
                <a:latin typeface="Arial"/>
                <a:ea typeface="Arial"/>
                <a:cs typeface="Arial"/>
                <a:sym typeface="Arial"/>
              </a:rPr>
              <a:t>collaborative forecast process</a:t>
            </a:r>
            <a:r>
              <a:rPr lang="en-US" sz="2000" b="0" i="0" u="none" strike="noStrike" cap="none">
                <a:solidFill>
                  <a:schemeClr val="dk2"/>
                </a:solidFill>
                <a:latin typeface="Arial"/>
                <a:ea typeface="Arial"/>
                <a:cs typeface="Arial"/>
                <a:sym typeface="Arial"/>
              </a:rPr>
              <a:t> that results in a common operating picture is critical for improving IDSS</a:t>
            </a:r>
          </a:p>
        </p:txBody>
      </p:sp>
      <p:grpSp>
        <p:nvGrpSpPr>
          <p:cNvPr id="492" name="Shape 492"/>
          <p:cNvGrpSpPr/>
          <p:nvPr/>
        </p:nvGrpSpPr>
        <p:grpSpPr>
          <a:xfrm>
            <a:off x="158757" y="893316"/>
            <a:ext cx="11491891" cy="5516905"/>
            <a:chOff x="158757" y="893316"/>
            <a:chExt cx="11491891" cy="5516905"/>
          </a:xfrm>
        </p:grpSpPr>
        <p:sp>
          <p:nvSpPr>
            <p:cNvPr id="493" name="Shape 493"/>
            <p:cNvSpPr txBox="1"/>
            <p:nvPr/>
          </p:nvSpPr>
          <p:spPr>
            <a:xfrm>
              <a:off x="158757" y="1160129"/>
              <a:ext cx="5120638"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2000" b="0" i="0" u="none" strike="noStrike" cap="none">
                  <a:solidFill>
                    <a:schemeClr val="accent3"/>
                  </a:solidFill>
                  <a:latin typeface="Arial"/>
                  <a:ea typeface="Arial"/>
                  <a:cs typeface="Arial"/>
                  <a:sym typeface="Arial"/>
                </a:rPr>
                <a:t>From multiple forecasts…</a:t>
              </a:r>
            </a:p>
          </p:txBody>
        </p:sp>
        <p:sp>
          <p:nvSpPr>
            <p:cNvPr id="494" name="Shape 494"/>
            <p:cNvSpPr txBox="1"/>
            <p:nvPr/>
          </p:nvSpPr>
          <p:spPr>
            <a:xfrm>
              <a:off x="6517760" y="1160129"/>
              <a:ext cx="5120638" cy="307777"/>
            </a:xfrm>
            <a:prstGeom prst="rect">
              <a:avLst/>
            </a:prstGeom>
            <a:noFill/>
            <a:ln>
              <a:noFill/>
            </a:ln>
          </p:spPr>
          <p:txBody>
            <a:bodyPr lIns="91425"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2000" b="0" i="0" u="none" strike="noStrike" cap="none">
                  <a:solidFill>
                    <a:schemeClr val="accent3"/>
                  </a:solidFill>
                  <a:latin typeface="Arial"/>
                  <a:ea typeface="Arial"/>
                  <a:cs typeface="Arial"/>
                  <a:sym typeface="Arial"/>
                </a:rPr>
                <a:t>…to a common operating picture</a:t>
              </a:r>
            </a:p>
          </p:txBody>
        </p:sp>
        <p:sp>
          <p:nvSpPr>
            <p:cNvPr id="495" name="Shape 495"/>
            <p:cNvSpPr/>
            <p:nvPr/>
          </p:nvSpPr>
          <p:spPr>
            <a:xfrm>
              <a:off x="5557232" y="918195"/>
              <a:ext cx="694943" cy="692497"/>
            </a:xfrm>
            <a:prstGeom prst="chevron">
              <a:avLst>
                <a:gd name="adj" fmla="val 50000"/>
              </a:avLst>
            </a:prstGeom>
            <a:solidFill>
              <a:schemeClr val="accent2">
                <a:alpha val="87450"/>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496" name="Shape 496"/>
            <p:cNvSpPr/>
            <p:nvPr/>
          </p:nvSpPr>
          <p:spPr>
            <a:xfrm>
              <a:off x="10192417" y="1543504"/>
              <a:ext cx="1458232" cy="2305868"/>
            </a:xfrm>
            <a:prstGeom prst="rect">
              <a:avLst/>
            </a:prstGeom>
            <a:solidFill>
              <a:schemeClr val="lt1"/>
            </a:solidFill>
            <a:ln w="19050" cap="flat" cmpd="sng">
              <a:solidFill>
                <a:schemeClr val="accent2"/>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The goal is one event, one forecast – because multiple forecasts is no forecast at all</a:t>
              </a:r>
            </a:p>
          </p:txBody>
        </p:sp>
        <p:cxnSp>
          <p:nvCxnSpPr>
            <p:cNvPr id="497" name="Shape 497"/>
            <p:cNvCxnSpPr/>
            <p:nvPr/>
          </p:nvCxnSpPr>
          <p:spPr>
            <a:xfrm>
              <a:off x="5904705" y="1604886"/>
              <a:ext cx="0" cy="4805335"/>
            </a:xfrm>
            <a:prstGeom prst="straightConnector1">
              <a:avLst/>
            </a:prstGeom>
            <a:noFill/>
            <a:ln w="9525" cap="flat" cmpd="sng">
              <a:solidFill>
                <a:schemeClr val="accent2"/>
              </a:solidFill>
              <a:prstDash val="solid"/>
              <a:round/>
              <a:headEnd type="none" w="med" len="med"/>
              <a:tailEnd type="none" w="med" len="med"/>
            </a:ln>
          </p:spPr>
        </p:cxnSp>
        <p:sp>
          <p:nvSpPr>
            <p:cNvPr id="498" name="Shape 498"/>
            <p:cNvSpPr/>
            <p:nvPr/>
          </p:nvSpPr>
          <p:spPr>
            <a:xfrm>
              <a:off x="5557232" y="2355180"/>
              <a:ext cx="694943" cy="692497"/>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499" name="Shape 499"/>
            <p:cNvSpPr/>
            <p:nvPr/>
          </p:nvSpPr>
          <p:spPr>
            <a:xfrm>
              <a:off x="5557232" y="4882246"/>
              <a:ext cx="694943" cy="692497"/>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cxnSp>
          <p:nvCxnSpPr>
            <p:cNvPr id="500" name="Shape 500"/>
            <p:cNvCxnSpPr/>
            <p:nvPr/>
          </p:nvCxnSpPr>
          <p:spPr>
            <a:xfrm>
              <a:off x="158757" y="3963457"/>
              <a:ext cx="5120638" cy="0"/>
            </a:xfrm>
            <a:prstGeom prst="straightConnector1">
              <a:avLst/>
            </a:prstGeom>
            <a:noFill/>
            <a:ln w="9525" cap="flat" cmpd="sng">
              <a:solidFill>
                <a:schemeClr val="accent6"/>
              </a:solidFill>
              <a:prstDash val="dot"/>
              <a:round/>
              <a:headEnd type="none" w="med" len="med"/>
              <a:tailEnd type="none" w="med" len="med"/>
            </a:ln>
          </p:spPr>
        </p:cxnSp>
        <p:cxnSp>
          <p:nvCxnSpPr>
            <p:cNvPr id="501" name="Shape 501"/>
            <p:cNvCxnSpPr/>
            <p:nvPr/>
          </p:nvCxnSpPr>
          <p:spPr>
            <a:xfrm>
              <a:off x="6530010" y="3963457"/>
              <a:ext cx="5120638" cy="0"/>
            </a:xfrm>
            <a:prstGeom prst="straightConnector1">
              <a:avLst/>
            </a:prstGeom>
            <a:noFill/>
            <a:ln w="9525" cap="flat" cmpd="sng">
              <a:solidFill>
                <a:schemeClr val="accent6"/>
              </a:solidFill>
              <a:prstDash val="dot"/>
              <a:round/>
              <a:headEnd type="none" w="med" len="med"/>
              <a:tailEnd type="none" w="med" len="med"/>
            </a:ln>
          </p:spPr>
        </p:cxnSp>
        <p:sp>
          <p:nvSpPr>
            <p:cNvPr id="502" name="Shape 502"/>
            <p:cNvSpPr txBox="1"/>
            <p:nvPr/>
          </p:nvSpPr>
          <p:spPr>
            <a:xfrm>
              <a:off x="161316" y="893316"/>
              <a:ext cx="5120700" cy="2462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1" u="none" strike="noStrike" cap="none">
                  <a:solidFill>
                    <a:schemeClr val="accent6"/>
                  </a:solidFill>
                  <a:latin typeface="Arial"/>
                  <a:ea typeface="Arial"/>
                  <a:cs typeface="Arial"/>
                  <a:sym typeface="Arial"/>
                </a:rPr>
                <a:t>Diagnostic findings</a:t>
              </a:r>
            </a:p>
          </p:txBody>
        </p:sp>
        <p:sp>
          <p:nvSpPr>
            <p:cNvPr id="503" name="Shape 503"/>
            <p:cNvSpPr txBox="1"/>
            <p:nvPr/>
          </p:nvSpPr>
          <p:spPr>
            <a:xfrm>
              <a:off x="6517760" y="893316"/>
              <a:ext cx="5120638" cy="246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1" u="none" strike="noStrike" cap="none">
                  <a:solidFill>
                    <a:schemeClr val="accent6"/>
                  </a:solidFill>
                  <a:latin typeface="Arial"/>
                  <a:ea typeface="Arial"/>
                  <a:cs typeface="Arial"/>
                  <a:sym typeface="Arial"/>
                </a:rPr>
                <a:t>Vision</a:t>
              </a:r>
            </a:p>
          </p:txBody>
        </p:sp>
        <p:grpSp>
          <p:nvGrpSpPr>
            <p:cNvPr id="504" name="Shape 504"/>
            <p:cNvGrpSpPr/>
            <p:nvPr/>
          </p:nvGrpSpPr>
          <p:grpSpPr>
            <a:xfrm>
              <a:off x="1191866" y="1519229"/>
              <a:ext cx="3195716" cy="2364398"/>
              <a:chOff x="1191866" y="1514240"/>
              <a:chExt cx="3195716" cy="2364398"/>
            </a:xfrm>
          </p:grpSpPr>
          <p:pic>
            <p:nvPicPr>
              <p:cNvPr id="505" name="Shape 505"/>
              <p:cNvPicPr preferRelativeResize="0"/>
              <p:nvPr/>
            </p:nvPicPr>
            <p:blipFill rotWithShape="1">
              <a:blip r:embed="rId4">
                <a:alphaModFix/>
              </a:blip>
              <a:srcRect t="6567" r="50423"/>
              <a:stretch/>
            </p:blipFill>
            <p:spPr>
              <a:xfrm>
                <a:off x="1191866" y="1514240"/>
                <a:ext cx="3195716" cy="2364398"/>
              </a:xfrm>
              <a:prstGeom prst="rect">
                <a:avLst/>
              </a:prstGeom>
              <a:noFill/>
              <a:ln>
                <a:noFill/>
              </a:ln>
            </p:spPr>
          </p:pic>
          <p:sp>
            <p:nvSpPr>
              <p:cNvPr id="506" name="Shape 506"/>
              <p:cNvSpPr/>
              <p:nvPr/>
            </p:nvSpPr>
            <p:spPr>
              <a:xfrm>
                <a:off x="2131716" y="2422266"/>
                <a:ext cx="658008" cy="677582"/>
              </a:xfrm>
              <a:prstGeom prst="ellipse">
                <a:avLst/>
              </a:prstGeom>
              <a:noFill/>
              <a:ln w="28575" cap="flat" cmpd="sng">
                <a:solidFill>
                  <a:schemeClr val="accent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507" name="Shape 507"/>
              <p:cNvSpPr/>
              <p:nvPr/>
            </p:nvSpPr>
            <p:spPr>
              <a:xfrm>
                <a:off x="1483574" y="2426750"/>
                <a:ext cx="329004" cy="355788"/>
              </a:xfrm>
              <a:prstGeom prst="ellipse">
                <a:avLst/>
              </a:prstGeom>
              <a:noFill/>
              <a:ln w="28575" cap="flat" cmpd="sng">
                <a:solidFill>
                  <a:schemeClr val="accent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grpSp>
        <p:grpSp>
          <p:nvGrpSpPr>
            <p:cNvPr id="508" name="Shape 508"/>
            <p:cNvGrpSpPr/>
            <p:nvPr/>
          </p:nvGrpSpPr>
          <p:grpSpPr>
            <a:xfrm>
              <a:off x="6899256" y="1519228"/>
              <a:ext cx="3202689" cy="2364399"/>
              <a:chOff x="6899256" y="1524216"/>
              <a:chExt cx="3202689" cy="2364399"/>
            </a:xfrm>
          </p:grpSpPr>
          <p:pic>
            <p:nvPicPr>
              <p:cNvPr id="509" name="Shape 509"/>
              <p:cNvPicPr preferRelativeResize="0"/>
              <p:nvPr/>
            </p:nvPicPr>
            <p:blipFill rotWithShape="1">
              <a:blip r:embed="rId4">
                <a:alphaModFix/>
              </a:blip>
              <a:srcRect l="50316" t="6567"/>
              <a:stretch/>
            </p:blipFill>
            <p:spPr>
              <a:xfrm>
                <a:off x="6899256" y="1524216"/>
                <a:ext cx="3202689" cy="2364399"/>
              </a:xfrm>
              <a:prstGeom prst="rect">
                <a:avLst/>
              </a:prstGeom>
              <a:noFill/>
              <a:ln>
                <a:noFill/>
              </a:ln>
            </p:spPr>
          </p:pic>
          <p:sp>
            <p:nvSpPr>
              <p:cNvPr id="510" name="Shape 510"/>
              <p:cNvSpPr/>
              <p:nvPr/>
            </p:nvSpPr>
            <p:spPr>
              <a:xfrm>
                <a:off x="7832064" y="2434952"/>
                <a:ext cx="658008" cy="677582"/>
              </a:xfrm>
              <a:prstGeom prst="ellipse">
                <a:avLst/>
              </a:prstGeom>
              <a:noFill/>
              <a:ln w="28575" cap="flat" cmpd="sng">
                <a:solidFill>
                  <a:schemeClr val="accent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511" name="Shape 511"/>
              <p:cNvSpPr/>
              <p:nvPr/>
            </p:nvSpPr>
            <p:spPr>
              <a:xfrm>
                <a:off x="7183921" y="2439438"/>
                <a:ext cx="329004" cy="355788"/>
              </a:xfrm>
              <a:prstGeom prst="ellipse">
                <a:avLst/>
              </a:prstGeom>
              <a:noFill/>
              <a:ln w="28575" cap="flat" cmpd="sng">
                <a:solidFill>
                  <a:schemeClr val="accent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grpSp>
        <p:grpSp>
          <p:nvGrpSpPr>
            <p:cNvPr id="512" name="Shape 512"/>
            <p:cNvGrpSpPr/>
            <p:nvPr/>
          </p:nvGrpSpPr>
          <p:grpSpPr>
            <a:xfrm>
              <a:off x="158757" y="4085875"/>
              <a:ext cx="11479641" cy="2285241"/>
              <a:chOff x="158757" y="4085875"/>
              <a:chExt cx="11479641" cy="2285241"/>
            </a:xfrm>
          </p:grpSpPr>
          <p:sp>
            <p:nvSpPr>
              <p:cNvPr id="513" name="Shape 513"/>
              <p:cNvSpPr txBox="1"/>
              <p:nvPr/>
            </p:nvSpPr>
            <p:spPr>
              <a:xfrm>
                <a:off x="158757" y="4085875"/>
                <a:ext cx="5120638" cy="1823575"/>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WFOs, RFCs, and NCEP overlap at times resulting in </a:t>
                </a:r>
                <a:r>
                  <a:rPr lang="en-US" sz="1500" b="1" i="0" u="none" strike="noStrike" cap="none">
                    <a:solidFill>
                      <a:schemeClr val="accent3"/>
                    </a:solidFill>
                    <a:latin typeface="Arial"/>
                    <a:ea typeface="Arial"/>
                    <a:cs typeface="Arial"/>
                    <a:sym typeface="Arial"/>
                  </a:rPr>
                  <a:t>inconsistent forecasts and duplicated effort</a:t>
                </a:r>
              </a:p>
              <a:p>
                <a:pPr marL="194400" marR="0" lvl="1" indent="-194400" algn="l" rtl="0">
                  <a:lnSpc>
                    <a:spcPct val="100000"/>
                  </a:lnSpc>
                  <a:spcBef>
                    <a:spcPts val="45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Many forecasters </a:t>
                </a:r>
                <a:r>
                  <a:rPr lang="en-US" sz="1500" b="1" i="0" u="none" strike="noStrike" cap="none">
                    <a:solidFill>
                      <a:schemeClr val="accent3"/>
                    </a:solidFill>
                    <a:latin typeface="Arial"/>
                    <a:ea typeface="Arial"/>
                    <a:cs typeface="Arial"/>
                    <a:sym typeface="Arial"/>
                  </a:rPr>
                  <a:t>manually determine which models </a:t>
                </a:r>
                <a:br>
                  <a:rPr lang="en-US" sz="1500" b="1" i="0" u="none" strike="noStrike" cap="none">
                    <a:solidFill>
                      <a:schemeClr val="accent3"/>
                    </a:solidFill>
                    <a:latin typeface="Arial"/>
                    <a:ea typeface="Arial"/>
                    <a:cs typeface="Arial"/>
                    <a:sym typeface="Arial"/>
                  </a:rPr>
                </a:br>
                <a:r>
                  <a:rPr lang="en-US" sz="1500" b="1" i="0" u="none" strike="noStrike" cap="none">
                    <a:solidFill>
                      <a:schemeClr val="accent3"/>
                    </a:solidFill>
                    <a:latin typeface="Arial"/>
                    <a:ea typeface="Arial"/>
                    <a:cs typeface="Arial"/>
                    <a:sym typeface="Arial"/>
                  </a:rPr>
                  <a:t>to use</a:t>
                </a:r>
              </a:p>
              <a:p>
                <a:pPr marL="194400" marR="0" lvl="1" indent="-194400" algn="l" rtl="0">
                  <a:lnSpc>
                    <a:spcPct val="100000"/>
                  </a:lnSpc>
                  <a:spcBef>
                    <a:spcPts val="45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Forecasts </a:t>
                </a:r>
                <a:r>
                  <a:rPr lang="en-US" sz="1500" b="1" i="0" u="none" strike="noStrike" cap="none">
                    <a:solidFill>
                      <a:schemeClr val="accent3"/>
                    </a:solidFill>
                    <a:latin typeface="Arial"/>
                    <a:ea typeface="Arial"/>
                    <a:cs typeface="Arial"/>
                    <a:sym typeface="Arial"/>
                  </a:rPr>
                  <a:t>may contain “seams”</a:t>
                </a:r>
              </a:p>
              <a:p>
                <a:pPr marL="194400" marR="0" lvl="1" indent="-194400" algn="l" rtl="0">
                  <a:lnSpc>
                    <a:spcPct val="100000"/>
                  </a:lnSpc>
                  <a:spcBef>
                    <a:spcPts val="45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Each office is </a:t>
                </a:r>
                <a:r>
                  <a:rPr lang="en-US" sz="1500" b="1" i="0" u="none" strike="noStrike" cap="none">
                    <a:solidFill>
                      <a:schemeClr val="accent3"/>
                    </a:solidFill>
                    <a:latin typeface="Arial"/>
                    <a:ea typeface="Arial"/>
                    <a:cs typeface="Arial"/>
                    <a:sym typeface="Arial"/>
                  </a:rPr>
                  <a:t>not fully leveraging all the expertise NWS has to offer</a:t>
                </a:r>
              </a:p>
            </p:txBody>
          </p:sp>
          <p:sp>
            <p:nvSpPr>
              <p:cNvPr id="514" name="Shape 514"/>
              <p:cNvSpPr txBox="1"/>
              <p:nvPr/>
            </p:nvSpPr>
            <p:spPr>
              <a:xfrm>
                <a:off x="6517760" y="4085875"/>
                <a:ext cx="5120638" cy="2285241"/>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Clear roles and responsibilities for each field office</a:t>
                </a:r>
              </a:p>
              <a:p>
                <a:pPr marL="194400" marR="0" lvl="1" indent="-194400" algn="l" rtl="0">
                  <a:lnSpc>
                    <a:spcPct val="100000"/>
                  </a:lnSpc>
                  <a:spcBef>
                    <a:spcPts val="45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Common operating picture for the forecast produced at NCEP &amp; NWC, </a:t>
                </a:r>
                <a:r>
                  <a:rPr lang="en-US" sz="1500" b="1" i="0" u="none" strike="noStrike" cap="none">
                    <a:solidFill>
                      <a:schemeClr val="accent3"/>
                    </a:solidFill>
                    <a:latin typeface="Arial"/>
                    <a:ea typeface="Arial"/>
                    <a:cs typeface="Arial"/>
                    <a:sym typeface="Arial"/>
                  </a:rPr>
                  <a:t>based on the National Blend of Models and National Water Model, and increasingly probabilistic</a:t>
                </a:r>
              </a:p>
              <a:p>
                <a:pPr marL="194400" marR="0" lvl="1" indent="-194400" algn="l" rtl="0">
                  <a:lnSpc>
                    <a:spcPct val="100000"/>
                  </a:lnSpc>
                  <a:spcBef>
                    <a:spcPts val="45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Seamless forecast for partners, with </a:t>
                </a:r>
                <a:r>
                  <a:rPr lang="en-US" sz="1500" b="1" i="0" u="none" strike="noStrike" cap="none">
                    <a:solidFill>
                      <a:schemeClr val="accent3"/>
                    </a:solidFill>
                    <a:latin typeface="Arial"/>
                    <a:ea typeface="Arial"/>
                    <a:cs typeface="Arial"/>
                    <a:sym typeface="Arial"/>
                  </a:rPr>
                  <a:t>local detail incorporated where it matters most for IDSS</a:t>
                </a:r>
              </a:p>
              <a:p>
                <a:pPr marL="194400" marR="0" lvl="1" indent="-194400" algn="l" rtl="0">
                  <a:lnSpc>
                    <a:spcPct val="100000"/>
                  </a:lnSpc>
                  <a:spcBef>
                    <a:spcPts val="450"/>
                  </a:spcBef>
                  <a:spcAft>
                    <a:spcPts val="0"/>
                  </a:spcAft>
                  <a:buClr>
                    <a:schemeClr val="dk2"/>
                  </a:buClr>
                  <a:buSzPct val="125000"/>
                  <a:buFont typeface="Arial"/>
                  <a:buChar char="▪"/>
                </a:pPr>
                <a:r>
                  <a:rPr lang="en-US" sz="1500" b="1" i="0" u="none" strike="noStrike" cap="none">
                    <a:solidFill>
                      <a:schemeClr val="accent3"/>
                    </a:solidFill>
                    <a:latin typeface="Arial"/>
                    <a:ea typeface="Arial"/>
                    <a:cs typeface="Arial"/>
                    <a:sym typeface="Arial"/>
                  </a:rPr>
                  <a:t>Expertise across NWS layered on </a:t>
                </a:r>
                <a:r>
                  <a:rPr lang="en-US" sz="1500" b="0" i="0" u="none" strike="noStrike" cap="none">
                    <a:solidFill>
                      <a:schemeClr val="dk1"/>
                    </a:solidFill>
                    <a:latin typeface="Arial"/>
                    <a:ea typeface="Arial"/>
                    <a:cs typeface="Arial"/>
                    <a:sym typeface="Arial"/>
                  </a:rPr>
                  <a:t>to the forecast and message </a:t>
                </a: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p:nvPr/>
        </p:nvSpPr>
        <p:spPr>
          <a:xfrm>
            <a:off x="1495729" y="2155"/>
            <a:ext cx="1500" cy="1500"/>
          </a:xfrm>
          <a:prstGeom prst="rect">
            <a:avLst/>
          </a:prstGeom>
          <a:noFill/>
          <a:ln>
            <a:noFill/>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1" name="Shape 521"/>
          <p:cNvSpPr txBox="1">
            <a:spLocks noGrp="1"/>
          </p:cNvSpPr>
          <p:nvPr>
            <p:ph type="title"/>
          </p:nvPr>
        </p:nvSpPr>
        <p:spPr>
          <a:xfrm>
            <a:off x="158757" y="230187"/>
            <a:ext cx="11492099" cy="3078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Each idea contributes to flexibility needed to meet WRN needs</a:t>
            </a:r>
          </a:p>
        </p:txBody>
      </p:sp>
      <p:cxnSp>
        <p:nvCxnSpPr>
          <p:cNvPr id="522" name="Shape 522"/>
          <p:cNvCxnSpPr/>
          <p:nvPr/>
        </p:nvCxnSpPr>
        <p:spPr>
          <a:xfrm>
            <a:off x="2921041" y="2997200"/>
            <a:ext cx="381000" cy="0"/>
          </a:xfrm>
          <a:prstGeom prst="straightConnector1">
            <a:avLst/>
          </a:prstGeom>
          <a:noFill/>
          <a:ln w="9525" cap="flat" cmpd="sng">
            <a:solidFill>
              <a:srgbClr val="808080"/>
            </a:solidFill>
            <a:prstDash val="lgDash"/>
            <a:round/>
            <a:headEnd type="none" w="med" len="med"/>
            <a:tailEnd type="none" w="med" len="med"/>
          </a:ln>
        </p:spPr>
      </p:cxnSp>
      <p:cxnSp>
        <p:nvCxnSpPr>
          <p:cNvPr id="523" name="Shape 523"/>
          <p:cNvCxnSpPr/>
          <p:nvPr/>
        </p:nvCxnSpPr>
        <p:spPr>
          <a:xfrm>
            <a:off x="4260869" y="2463799"/>
            <a:ext cx="381000" cy="0"/>
          </a:xfrm>
          <a:prstGeom prst="straightConnector1">
            <a:avLst/>
          </a:prstGeom>
          <a:noFill/>
          <a:ln w="9525" cap="flat" cmpd="sng">
            <a:solidFill>
              <a:srgbClr val="808080"/>
            </a:solidFill>
            <a:prstDash val="lgDash"/>
            <a:round/>
            <a:headEnd type="none" w="med" len="med"/>
            <a:tailEnd type="none" w="med" len="med"/>
          </a:ln>
        </p:spPr>
      </p:cxnSp>
      <p:cxnSp>
        <p:nvCxnSpPr>
          <p:cNvPr id="524" name="Shape 524"/>
          <p:cNvCxnSpPr/>
          <p:nvPr/>
        </p:nvCxnSpPr>
        <p:spPr>
          <a:xfrm>
            <a:off x="5607048" y="2197100"/>
            <a:ext cx="381000" cy="0"/>
          </a:xfrm>
          <a:prstGeom prst="straightConnector1">
            <a:avLst/>
          </a:prstGeom>
          <a:noFill/>
          <a:ln w="9525" cap="flat" cmpd="sng">
            <a:solidFill>
              <a:srgbClr val="808080"/>
            </a:solidFill>
            <a:prstDash val="lgDash"/>
            <a:round/>
            <a:headEnd type="none" w="med" len="med"/>
            <a:tailEnd type="none" w="med" len="med"/>
          </a:ln>
        </p:spPr>
      </p:cxnSp>
      <p:cxnSp>
        <p:nvCxnSpPr>
          <p:cNvPr id="525" name="Shape 525"/>
          <p:cNvCxnSpPr/>
          <p:nvPr/>
        </p:nvCxnSpPr>
        <p:spPr>
          <a:xfrm>
            <a:off x="6946878" y="1524000"/>
            <a:ext cx="381000" cy="0"/>
          </a:xfrm>
          <a:prstGeom prst="straightConnector1">
            <a:avLst/>
          </a:prstGeom>
          <a:noFill/>
          <a:ln w="9525" cap="flat" cmpd="sng">
            <a:solidFill>
              <a:srgbClr val="808080"/>
            </a:solidFill>
            <a:prstDash val="lgDash"/>
            <a:round/>
            <a:headEnd type="none" w="med" len="med"/>
            <a:tailEnd type="none" w="med" len="med"/>
          </a:ln>
        </p:spPr>
      </p:cxnSp>
      <p:pic>
        <p:nvPicPr>
          <p:cNvPr id="526" name="Shape 526"/>
          <p:cNvPicPr preferRelativeResize="0"/>
          <p:nvPr/>
        </p:nvPicPr>
        <p:blipFill rotWithShape="1">
          <a:blip r:embed="rId3">
            <a:alphaModFix/>
          </a:blip>
          <a:srcRect/>
          <a:stretch/>
        </p:blipFill>
        <p:spPr>
          <a:xfrm>
            <a:off x="1663763" y="1257300"/>
            <a:ext cx="6921300" cy="2781600"/>
          </a:xfrm>
          <a:prstGeom prst="rect">
            <a:avLst/>
          </a:prstGeom>
          <a:noFill/>
          <a:ln>
            <a:noFill/>
          </a:ln>
        </p:spPr>
      </p:pic>
      <p:sp>
        <p:nvSpPr>
          <p:cNvPr id="527" name="Shape 527"/>
          <p:cNvSpPr/>
          <p:nvPr/>
        </p:nvSpPr>
        <p:spPr>
          <a:xfrm>
            <a:off x="7327872" y="4040187"/>
            <a:ext cx="828900" cy="6380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a:solidFill>
                  <a:schemeClr val="accent2"/>
                </a:solidFill>
                <a:latin typeface="Arial"/>
                <a:ea typeface="Arial"/>
                <a:cs typeface="Arial"/>
                <a:sym typeface="Arial"/>
              </a:rPr>
              <a:t>Flexibility unlocked</a:t>
            </a:r>
            <a:br>
              <a:rPr lang="en-US" sz="1400" b="1" i="0" u="none" strike="noStrike" cap="none">
                <a:solidFill>
                  <a:schemeClr val="accent2"/>
                </a:solidFill>
                <a:latin typeface="Arial"/>
                <a:ea typeface="Arial"/>
                <a:cs typeface="Arial"/>
                <a:sym typeface="Arial"/>
              </a:rPr>
            </a:br>
            <a:endParaRPr lang="en-US" sz="1400" b="1" i="0" u="none" strike="noStrike" cap="none">
              <a:solidFill>
                <a:schemeClr val="accent2"/>
              </a:solidFill>
              <a:latin typeface="Arial"/>
              <a:ea typeface="Arial"/>
              <a:cs typeface="Arial"/>
              <a:sym typeface="Arial"/>
            </a:endParaRPr>
          </a:p>
        </p:txBody>
      </p:sp>
      <p:sp>
        <p:nvSpPr>
          <p:cNvPr id="528" name="Shape 528"/>
          <p:cNvSpPr/>
          <p:nvPr/>
        </p:nvSpPr>
        <p:spPr>
          <a:xfrm>
            <a:off x="5988044" y="4040187"/>
            <a:ext cx="1234799" cy="8508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Met watch mutual aid for shift scheduling flexibility</a:t>
            </a:r>
          </a:p>
        </p:txBody>
      </p:sp>
      <p:sp>
        <p:nvSpPr>
          <p:cNvPr id="529" name="Shape 529"/>
          <p:cNvSpPr/>
          <p:nvPr/>
        </p:nvSpPr>
        <p:spPr>
          <a:xfrm>
            <a:off x="4561771" y="4040187"/>
            <a:ext cx="1235700" cy="2628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Autolaunchers</a:t>
            </a:r>
          </a:p>
        </p:txBody>
      </p:sp>
      <p:sp>
        <p:nvSpPr>
          <p:cNvPr id="530" name="Shape 530"/>
          <p:cNvSpPr/>
          <p:nvPr/>
        </p:nvSpPr>
        <p:spPr>
          <a:xfrm>
            <a:off x="1955857" y="4040187"/>
            <a:ext cx="1312799" cy="4254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Collaborative forecast process</a:t>
            </a:r>
          </a:p>
        </p:txBody>
      </p:sp>
      <p:sp>
        <p:nvSpPr>
          <p:cNvPr id="531" name="Shape 531"/>
          <p:cNvSpPr/>
          <p:nvPr/>
        </p:nvSpPr>
        <p:spPr>
          <a:xfrm>
            <a:off x="3302035" y="4040187"/>
            <a:ext cx="1174800" cy="4254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GS5-12 career progression</a:t>
            </a:r>
          </a:p>
        </p:txBody>
      </p:sp>
      <p:sp>
        <p:nvSpPr>
          <p:cNvPr id="532" name="Shape 532"/>
          <p:cNvSpPr/>
          <p:nvPr/>
        </p:nvSpPr>
        <p:spPr>
          <a:xfrm>
            <a:off x="158844" y="628891"/>
            <a:ext cx="11491499" cy="248999"/>
          </a:xfrm>
          <a:prstGeom prst="leftRightArrow">
            <a:avLst>
              <a:gd name="adj1" fmla="val 100000"/>
              <a:gd name="adj2" fmla="val 0"/>
            </a:avLst>
          </a:prstGeom>
          <a:noFill/>
          <a:ln>
            <a:noFill/>
          </a:ln>
        </p:spPr>
        <p:txBody>
          <a:bodyPr lIns="0" tIns="0" rIns="0" bIns="17900" anchor="b"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500" b="0" i="0" u="none" strike="noStrike" cap="none">
                <a:solidFill>
                  <a:schemeClr val="accent6"/>
                </a:solidFill>
                <a:latin typeface="Arial"/>
                <a:ea typeface="Arial"/>
                <a:cs typeface="Arial"/>
                <a:sym typeface="Arial"/>
              </a:rPr>
              <a:t>Relative amount of flexibility contributed by each “unlock”</a:t>
            </a:r>
          </a:p>
        </p:txBody>
      </p:sp>
      <p:pic>
        <p:nvPicPr>
          <p:cNvPr id="533" name="Shape 533"/>
          <p:cNvPicPr preferRelativeResize="0"/>
          <p:nvPr/>
        </p:nvPicPr>
        <p:blipFill rotWithShape="1">
          <a:blip r:embed="rId4">
            <a:alphaModFix/>
          </a:blip>
          <a:srcRect/>
          <a:stretch/>
        </p:blipFill>
        <p:spPr>
          <a:xfrm>
            <a:off x="497879" y="1194926"/>
            <a:ext cx="1802699" cy="2877600"/>
          </a:xfrm>
          <a:prstGeom prst="rect">
            <a:avLst/>
          </a:prstGeom>
          <a:noFill/>
          <a:ln>
            <a:noFill/>
          </a:ln>
        </p:spPr>
      </p:pic>
      <p:sp>
        <p:nvSpPr>
          <p:cNvPr id="534" name="Shape 534"/>
          <p:cNvSpPr/>
          <p:nvPr/>
        </p:nvSpPr>
        <p:spPr>
          <a:xfrm>
            <a:off x="796606" y="4047407"/>
            <a:ext cx="779999" cy="6410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a:solidFill>
                  <a:schemeClr val="accent4"/>
                </a:solidFill>
                <a:latin typeface="Arial"/>
                <a:ea typeface="Arial"/>
                <a:cs typeface="Arial"/>
                <a:sym typeface="Arial"/>
              </a:rPr>
              <a:t>Strategic staffing need</a:t>
            </a:r>
          </a:p>
        </p:txBody>
      </p:sp>
      <p:sp>
        <p:nvSpPr>
          <p:cNvPr id="535" name="Shape 535"/>
          <p:cNvSpPr/>
          <p:nvPr/>
        </p:nvSpPr>
        <p:spPr>
          <a:xfrm>
            <a:off x="158843" y="6508294"/>
            <a:ext cx="9952800" cy="123000"/>
          </a:xfrm>
          <a:prstGeom prst="rect">
            <a:avLst/>
          </a:prstGeom>
          <a:noFill/>
          <a:ln>
            <a:noFill/>
          </a:ln>
        </p:spPr>
        <p:txBody>
          <a:bodyPr lIns="0" tIns="0" rIns="0" bIns="0" anchor="b" anchorCtr="0">
            <a:noAutofit/>
          </a:bodyPr>
          <a:lstStyle/>
          <a:p>
            <a:pPr marL="495300" marR="0" lvl="0" indent="-495300"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OWA Strategic staffing team</a:t>
            </a:r>
          </a:p>
        </p:txBody>
      </p:sp>
      <p:pic>
        <p:nvPicPr>
          <p:cNvPr id="536" name="Shape 536"/>
          <p:cNvPicPr preferRelativeResize="0"/>
          <p:nvPr/>
        </p:nvPicPr>
        <p:blipFill rotWithShape="1">
          <a:blip r:embed="rId5">
            <a:alphaModFix/>
          </a:blip>
          <a:srcRect/>
          <a:stretch/>
        </p:blipFill>
        <p:spPr>
          <a:xfrm>
            <a:off x="10953871" y="49025"/>
            <a:ext cx="860399" cy="860399"/>
          </a:xfrm>
          <a:prstGeom prst="rect">
            <a:avLst/>
          </a:prstGeom>
          <a:noFill/>
          <a:ln>
            <a:noFill/>
          </a:ln>
        </p:spPr>
      </p:pic>
      <p:cxnSp>
        <p:nvCxnSpPr>
          <p:cNvPr id="537" name="Shape 537"/>
          <p:cNvCxnSpPr/>
          <p:nvPr/>
        </p:nvCxnSpPr>
        <p:spPr>
          <a:xfrm>
            <a:off x="816050" y="1538287"/>
            <a:ext cx="7491300" cy="0"/>
          </a:xfrm>
          <a:prstGeom prst="straightConnector1">
            <a:avLst/>
          </a:prstGeom>
          <a:noFill/>
          <a:ln w="12700" cap="flat" cmpd="sng">
            <a:solidFill>
              <a:schemeClr val="accent3"/>
            </a:solidFill>
            <a:prstDash val="dot"/>
            <a:round/>
            <a:headEnd type="none" w="med" len="med"/>
            <a:tailEnd type="none" w="med" len="med"/>
          </a:ln>
        </p:spPr>
      </p:cxnSp>
      <p:sp>
        <p:nvSpPr>
          <p:cNvPr id="538" name="Shape 538"/>
          <p:cNvSpPr txBox="1"/>
          <p:nvPr/>
        </p:nvSpPr>
        <p:spPr>
          <a:xfrm>
            <a:off x="8332743" y="1403350"/>
            <a:ext cx="848399" cy="2150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chemeClr val="accent6"/>
                </a:solidFill>
                <a:latin typeface="Arial"/>
                <a:ea typeface="Arial"/>
                <a:cs typeface="Arial"/>
                <a:sym typeface="Arial"/>
              </a:rPr>
              <a:t>100% met</a:t>
            </a:r>
          </a:p>
        </p:txBody>
      </p:sp>
      <p:sp>
        <p:nvSpPr>
          <p:cNvPr id="539" name="Shape 539"/>
          <p:cNvSpPr txBox="1"/>
          <p:nvPr/>
        </p:nvSpPr>
        <p:spPr>
          <a:xfrm>
            <a:off x="7386875" y="4609469"/>
            <a:ext cx="779399" cy="6461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2"/>
              </a:buClr>
              <a:buSzPct val="25000"/>
              <a:buFont typeface="Arial"/>
              <a:buNone/>
            </a:pPr>
            <a:r>
              <a:rPr lang="en-US" sz="1400" b="0" i="0" u="none" strike="noStrike" cap="none">
                <a:solidFill>
                  <a:srgbClr val="000000"/>
                </a:solidFill>
                <a:latin typeface="Arial"/>
                <a:ea typeface="Arial"/>
                <a:cs typeface="Arial"/>
                <a:sym typeface="Arial"/>
              </a:rPr>
              <a:t>Staffing level flexibility</a:t>
            </a:r>
          </a:p>
        </p:txBody>
      </p:sp>
      <p:sp>
        <p:nvSpPr>
          <p:cNvPr id="540" name="Shape 540"/>
          <p:cNvSpPr txBox="1"/>
          <p:nvPr/>
        </p:nvSpPr>
        <p:spPr>
          <a:xfrm>
            <a:off x="8166322" y="4641160"/>
            <a:ext cx="1017300" cy="4308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2"/>
              </a:buClr>
              <a:buSzPct val="25000"/>
              <a:buFont typeface="Arial"/>
              <a:buNone/>
            </a:pPr>
            <a:r>
              <a:rPr lang="en-US" sz="1400" b="0" i="0" u="none" strike="noStrike" cap="none">
                <a:solidFill>
                  <a:srgbClr val="000000"/>
                </a:solidFill>
                <a:latin typeface="Arial"/>
                <a:ea typeface="Arial"/>
                <a:cs typeface="Arial"/>
                <a:sym typeface="Arial"/>
              </a:rPr>
              <a:t>Strategic positioning</a:t>
            </a:r>
          </a:p>
        </p:txBody>
      </p:sp>
      <p:sp>
        <p:nvSpPr>
          <p:cNvPr id="541" name="Shape 541"/>
          <p:cNvSpPr/>
          <p:nvPr/>
        </p:nvSpPr>
        <p:spPr>
          <a:xfrm>
            <a:off x="9275060" y="1007987"/>
            <a:ext cx="2349899" cy="3294000"/>
          </a:xfrm>
          <a:prstGeom prst="rect">
            <a:avLst/>
          </a:prstGeom>
          <a:solidFill>
            <a:schemeClr val="lt1"/>
          </a:solidFill>
          <a:ln w="9525" cap="flat" cmpd="sng">
            <a:solidFill>
              <a:schemeClr val="accent2"/>
            </a:solidFill>
            <a:prstDash val="solid"/>
            <a:miter/>
            <a:headEnd type="none" w="med" len="med"/>
            <a:tailEnd type="none" w="med" len="med"/>
          </a:ln>
        </p:spPr>
        <p:txBody>
          <a:bodyPr lIns="107525" tIns="107525" rIns="107525" bIns="1075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1" i="0" u="none" strike="noStrike" cap="none">
                <a:solidFill>
                  <a:schemeClr val="accent3"/>
                </a:solidFill>
                <a:latin typeface="Arial"/>
                <a:ea typeface="Arial"/>
                <a:cs typeface="Arial"/>
                <a:sym typeface="Arial"/>
              </a:rPr>
              <a:t>If in the future all offices are still 24/7/365 with two people required per shift, NWS loses significant flexibility </a:t>
            </a:r>
            <a:r>
              <a:rPr lang="en-US" sz="2000" b="0" i="0" u="none" strike="noStrike" cap="none">
                <a:solidFill>
                  <a:schemeClr val="accent3"/>
                </a:solidFill>
                <a:latin typeface="Arial"/>
                <a:ea typeface="Arial"/>
                <a:cs typeface="Arial"/>
                <a:sym typeface="Arial"/>
              </a:rPr>
              <a:t>– and organizational health issues will not be addressed</a:t>
            </a:r>
          </a:p>
        </p:txBody>
      </p:sp>
      <p:cxnSp>
        <p:nvCxnSpPr>
          <p:cNvPr id="542" name="Shape 542"/>
          <p:cNvCxnSpPr/>
          <p:nvPr/>
        </p:nvCxnSpPr>
        <p:spPr>
          <a:xfrm rot="10800000">
            <a:off x="8704761" y="2465848"/>
            <a:ext cx="570299" cy="0"/>
          </a:xfrm>
          <a:prstGeom prst="straightConnector1">
            <a:avLst/>
          </a:prstGeom>
          <a:noFill/>
          <a:ln w="9525" cap="flat" cmpd="sng">
            <a:solidFill>
              <a:schemeClr val="accent2"/>
            </a:solidFill>
            <a:prstDash val="solid"/>
            <a:round/>
            <a:headEnd type="none" w="med" len="med"/>
            <a:tailEnd type="oval" w="med" len="med"/>
          </a:ln>
        </p:spPr>
      </p:cxnSp>
      <p:cxnSp>
        <p:nvCxnSpPr>
          <p:cNvPr id="543" name="Shape 543"/>
          <p:cNvCxnSpPr/>
          <p:nvPr/>
        </p:nvCxnSpPr>
        <p:spPr>
          <a:xfrm>
            <a:off x="8558165" y="1662898"/>
            <a:ext cx="0" cy="1197300"/>
          </a:xfrm>
          <a:prstGeom prst="straightConnector1">
            <a:avLst/>
          </a:prstGeom>
          <a:noFill/>
          <a:ln w="76200" cap="flat" cmpd="sng">
            <a:solidFill>
              <a:srgbClr val="F57755"/>
            </a:solidFill>
            <a:prstDash val="solid"/>
            <a:round/>
            <a:headEnd type="none" w="med" len="med"/>
            <a:tailEnd type="triangle" w="lg" len="lg"/>
          </a:ln>
        </p:spPr>
      </p:cxnSp>
      <p:sp>
        <p:nvSpPr>
          <p:cNvPr id="544" name="Shape 544"/>
          <p:cNvSpPr txBox="1"/>
          <p:nvPr/>
        </p:nvSpPr>
        <p:spPr>
          <a:xfrm>
            <a:off x="8280357" y="2891607"/>
            <a:ext cx="848399" cy="2150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a:solidFill>
                  <a:srgbClr val="C00000"/>
                </a:solidFill>
                <a:latin typeface="Arial"/>
                <a:ea typeface="Arial"/>
                <a:cs typeface="Arial"/>
                <a:sym typeface="Arial"/>
              </a:rPr>
              <a:t>~60% met</a:t>
            </a:r>
          </a:p>
        </p:txBody>
      </p:sp>
      <p:sp>
        <p:nvSpPr>
          <p:cNvPr id="545" name="Shape 545"/>
          <p:cNvSpPr/>
          <p:nvPr/>
        </p:nvSpPr>
        <p:spPr>
          <a:xfrm>
            <a:off x="1219986" y="5381510"/>
            <a:ext cx="307499" cy="307499"/>
          </a:xfrm>
          <a:prstGeom prst="ellipse">
            <a:avLst/>
          </a:prstGeom>
          <a:solidFill>
            <a:schemeClr val="accent4"/>
          </a:solidFill>
          <a:ln>
            <a:noFill/>
          </a:ln>
        </p:spPr>
        <p:txBody>
          <a:bodyPr lIns="3725" tIns="0" rIns="3725" bIns="0" anchor="ctr" anchorCtr="1">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FFFFFF"/>
                </a:solidFill>
                <a:latin typeface="Arial"/>
                <a:ea typeface="Arial"/>
                <a:cs typeface="Arial"/>
                <a:sym typeface="Arial"/>
              </a:rPr>
              <a:t>1</a:t>
            </a:r>
          </a:p>
        </p:txBody>
      </p:sp>
      <p:sp>
        <p:nvSpPr>
          <p:cNvPr id="546" name="Shape 546"/>
          <p:cNvSpPr/>
          <p:nvPr/>
        </p:nvSpPr>
        <p:spPr>
          <a:xfrm>
            <a:off x="2466153" y="5381510"/>
            <a:ext cx="307499" cy="307499"/>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FFFFFF"/>
                </a:solidFill>
                <a:latin typeface="Arial"/>
                <a:ea typeface="Arial"/>
                <a:cs typeface="Arial"/>
                <a:sym typeface="Arial"/>
              </a:rPr>
              <a:t>2</a:t>
            </a:r>
          </a:p>
        </p:txBody>
      </p:sp>
      <p:sp>
        <p:nvSpPr>
          <p:cNvPr id="547" name="Shape 547"/>
          <p:cNvSpPr/>
          <p:nvPr/>
        </p:nvSpPr>
        <p:spPr>
          <a:xfrm>
            <a:off x="3823444" y="5373573"/>
            <a:ext cx="307499" cy="307499"/>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FFFFFF"/>
                </a:solidFill>
                <a:latin typeface="Arial"/>
                <a:ea typeface="Arial"/>
                <a:cs typeface="Arial"/>
                <a:sym typeface="Arial"/>
              </a:rPr>
              <a:t>3</a:t>
            </a:r>
          </a:p>
        </p:txBody>
      </p:sp>
      <p:sp>
        <p:nvSpPr>
          <p:cNvPr id="548" name="Shape 548"/>
          <p:cNvSpPr/>
          <p:nvPr/>
        </p:nvSpPr>
        <p:spPr>
          <a:xfrm>
            <a:off x="5168035" y="5359285"/>
            <a:ext cx="307499" cy="307499"/>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FFFFFF"/>
                </a:solidFill>
                <a:latin typeface="Arial"/>
                <a:ea typeface="Arial"/>
                <a:cs typeface="Arial"/>
                <a:sym typeface="Arial"/>
              </a:rPr>
              <a:t>4</a:t>
            </a:r>
          </a:p>
        </p:txBody>
      </p:sp>
      <p:sp>
        <p:nvSpPr>
          <p:cNvPr id="549" name="Shape 549"/>
          <p:cNvSpPr/>
          <p:nvPr/>
        </p:nvSpPr>
        <p:spPr>
          <a:xfrm>
            <a:off x="6453891" y="5367221"/>
            <a:ext cx="307499" cy="307499"/>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FFFFFF"/>
                </a:solidFill>
                <a:latin typeface="Arial"/>
                <a:ea typeface="Arial"/>
                <a:cs typeface="Arial"/>
                <a:sym typeface="Arial"/>
              </a:rPr>
              <a:t>5</a:t>
            </a:r>
          </a:p>
        </p:txBody>
      </p:sp>
      <p:sp>
        <p:nvSpPr>
          <p:cNvPr id="550" name="Shape 550"/>
          <p:cNvSpPr/>
          <p:nvPr/>
        </p:nvSpPr>
        <p:spPr>
          <a:xfrm>
            <a:off x="7607985" y="5367221"/>
            <a:ext cx="307499" cy="307499"/>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FFFFFF"/>
                </a:solidFill>
                <a:latin typeface="Arial"/>
                <a:ea typeface="Arial"/>
                <a:cs typeface="Arial"/>
                <a:sym typeface="Arial"/>
              </a:rPr>
              <a:t>6</a:t>
            </a:r>
          </a:p>
        </p:txBody>
      </p:sp>
      <p:sp>
        <p:nvSpPr>
          <p:cNvPr id="551" name="Shape 551"/>
          <p:cNvSpPr/>
          <p:nvPr/>
        </p:nvSpPr>
        <p:spPr>
          <a:xfrm>
            <a:off x="8353415" y="5367221"/>
            <a:ext cx="307499" cy="307499"/>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a:solidFill>
                  <a:srgbClr val="FFFFFF"/>
                </a:solidFill>
                <a:latin typeface="Arial"/>
                <a:ea typeface="Arial"/>
                <a:cs typeface="Arial"/>
                <a:sym typeface="Arial"/>
              </a:rPr>
              <a:t>7</a:t>
            </a:r>
          </a:p>
        </p:txBody>
      </p:sp>
      <p:sp>
        <p:nvSpPr>
          <p:cNvPr id="552" name="Shape 552"/>
          <p:cNvSpPr/>
          <p:nvPr/>
        </p:nvSpPr>
        <p:spPr>
          <a:xfrm rot="5400000">
            <a:off x="4372717" y="3279780"/>
            <a:ext cx="296699" cy="5113199"/>
          </a:xfrm>
          <a:prstGeom prst="rightBrace">
            <a:avLst>
              <a:gd name="adj1" fmla="val 8333"/>
              <a:gd name="adj2" fmla="val 50000"/>
            </a:avLst>
          </a:prstGeom>
          <a:noFill/>
          <a:ln w="9525" cap="flat" cmpd="sng">
            <a:solidFill>
              <a:schemeClr val="accent6"/>
            </a:solidFill>
            <a:prstDash val="solid"/>
            <a:round/>
            <a:headEnd type="none" w="med" len="med"/>
            <a:tailEnd type="none" w="med" len="med"/>
          </a:ln>
        </p:spPr>
        <p:txBody>
          <a:bodyPr lIns="119475" tIns="59725" rIns="119475" bIns="5972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553" name="Shape 553"/>
          <p:cNvSpPr/>
          <p:nvPr/>
        </p:nvSpPr>
        <p:spPr>
          <a:xfrm rot="5400000">
            <a:off x="8006353" y="4970112"/>
            <a:ext cx="297300" cy="1754999"/>
          </a:xfrm>
          <a:prstGeom prst="rightBrace">
            <a:avLst>
              <a:gd name="adj1" fmla="val 8333"/>
              <a:gd name="adj2" fmla="val 50000"/>
            </a:avLst>
          </a:prstGeom>
          <a:noFill/>
          <a:ln w="9525" cap="flat" cmpd="sng">
            <a:solidFill>
              <a:schemeClr val="accent6"/>
            </a:solidFill>
            <a:prstDash val="solid"/>
            <a:round/>
            <a:headEnd type="none" w="med" len="med"/>
            <a:tailEnd type="none" w="med" len="med"/>
          </a:ln>
        </p:spPr>
        <p:txBody>
          <a:bodyPr lIns="119475" tIns="59725" rIns="119475" bIns="5972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554" name="Shape 554"/>
          <p:cNvSpPr txBox="1"/>
          <p:nvPr/>
        </p:nvSpPr>
        <p:spPr>
          <a:xfrm>
            <a:off x="1964511" y="6018096"/>
            <a:ext cx="4181700" cy="2768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2"/>
              </a:buClr>
              <a:buSzPct val="25000"/>
              <a:buFont typeface="Arial"/>
              <a:buNone/>
            </a:pPr>
            <a:r>
              <a:rPr lang="en-US" sz="1800" b="0" i="0" u="none" strike="noStrike" cap="none">
                <a:solidFill>
                  <a:schemeClr val="accent3"/>
                </a:solidFill>
                <a:latin typeface="Arial"/>
                <a:ea typeface="Arial"/>
                <a:cs typeface="Arial"/>
                <a:sym typeface="Arial"/>
              </a:rPr>
              <a:t>Functional changes provide flexibility</a:t>
            </a:r>
          </a:p>
        </p:txBody>
      </p:sp>
      <p:sp>
        <p:nvSpPr>
          <p:cNvPr id="555" name="Shape 555"/>
          <p:cNvSpPr txBox="1"/>
          <p:nvPr/>
        </p:nvSpPr>
        <p:spPr>
          <a:xfrm>
            <a:off x="7116296" y="5966487"/>
            <a:ext cx="2184899" cy="5537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2"/>
              </a:buClr>
              <a:buSzPct val="25000"/>
              <a:buFont typeface="Arial"/>
              <a:buNone/>
            </a:pPr>
            <a:r>
              <a:rPr lang="en-US" sz="1800" b="0" i="0" u="none" strike="noStrike" cap="none">
                <a:solidFill>
                  <a:schemeClr val="accent3"/>
                </a:solidFill>
                <a:latin typeface="Arial"/>
                <a:ea typeface="Arial"/>
                <a:cs typeface="Arial"/>
                <a:sym typeface="Arial"/>
              </a:rPr>
              <a:t>Form changes allow NWS to use flexibility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p:nvPr/>
        </p:nvSpPr>
        <p:spPr>
          <a:xfrm>
            <a:off x="1588" y="1588"/>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61" name="Shape 561">
            <a:hlinkClick r:id="rId3"/>
          </p:cNvPr>
          <p:cNvSpPr/>
          <p:nvPr/>
        </p:nvSpPr>
        <p:spPr>
          <a:xfrm>
            <a:off x="3376612" y="2749550"/>
            <a:ext cx="5195888" cy="407987"/>
          </a:xfrm>
          <a:prstGeom prst="rect">
            <a:avLst/>
          </a:prstGeom>
          <a:noFill/>
          <a:ln>
            <a:noFill/>
          </a:ln>
        </p:spPr>
        <p:txBody>
          <a:bodyPr lIns="80950" tIns="82550" rIns="0" bIns="809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Review the history of Evolve NWS</a:t>
            </a:r>
          </a:p>
        </p:txBody>
      </p:sp>
      <p:sp>
        <p:nvSpPr>
          <p:cNvPr id="562" name="Shape 562"/>
          <p:cNvSpPr/>
          <p:nvPr/>
        </p:nvSpPr>
        <p:spPr>
          <a:xfrm>
            <a:off x="3376612" y="3157538"/>
            <a:ext cx="5195888" cy="406399"/>
          </a:xfrm>
          <a:prstGeom prst="rect">
            <a:avLst/>
          </a:prstGeom>
          <a:solidFill>
            <a:schemeClr val="accent1"/>
          </a:solidFill>
          <a:ln w="9525" cap="flat" cmpd="sng">
            <a:solidFill>
              <a:srgbClr val="808080"/>
            </a:solidFill>
            <a:prstDash val="solid"/>
            <a:round/>
            <a:headEnd type="none" w="med" len="med"/>
            <a:tailEnd type="none" w="med" len="med"/>
          </a:ln>
        </p:spPr>
        <p:txBody>
          <a:bodyPr lIns="80950" tIns="80950" rIns="0" bIns="809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1" i="0" u="none" strike="noStrike" cap="none">
                <a:solidFill>
                  <a:schemeClr val="dk1"/>
                </a:solidFill>
                <a:latin typeface="Arial"/>
                <a:ea typeface="Arial"/>
                <a:cs typeface="Arial"/>
                <a:sym typeface="Arial"/>
              </a:rPr>
              <a:t>Review PMO activities supporting implementation</a:t>
            </a:r>
          </a:p>
        </p:txBody>
      </p:sp>
      <p:sp>
        <p:nvSpPr>
          <p:cNvPr id="563" name="Shape 563">
            <a:hlinkClick r:id="rId4"/>
          </p:cNvPr>
          <p:cNvSpPr/>
          <p:nvPr/>
        </p:nvSpPr>
        <p:spPr>
          <a:xfrm>
            <a:off x="3376612" y="3563937"/>
            <a:ext cx="5195888" cy="407987"/>
          </a:xfrm>
          <a:prstGeom prst="rect">
            <a:avLst/>
          </a:prstGeom>
          <a:noFill/>
          <a:ln>
            <a:noFill/>
          </a:ln>
        </p:spPr>
        <p:txBody>
          <a:bodyPr lIns="80950" tIns="80950" rIns="0" bIns="825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Discuss future working relationship</a:t>
            </a:r>
          </a:p>
        </p:txBody>
      </p:sp>
      <p:sp>
        <p:nvSpPr>
          <p:cNvPr id="564" name="Shape 564"/>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Contents – objectives for today’s discussion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158757" y="130610"/>
            <a:ext cx="11492099" cy="3078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Vision for Evolving the NWS: five objectives</a:t>
            </a:r>
          </a:p>
        </p:txBody>
      </p:sp>
      <p:grpSp>
        <p:nvGrpSpPr>
          <p:cNvPr id="570" name="Shape 570"/>
          <p:cNvGrpSpPr/>
          <p:nvPr/>
        </p:nvGrpSpPr>
        <p:grpSpPr>
          <a:xfrm>
            <a:off x="235590" y="1017076"/>
            <a:ext cx="11412355" cy="1005404"/>
            <a:chOff x="301730" y="386994"/>
            <a:chExt cx="11331899" cy="1340540"/>
          </a:xfrm>
        </p:grpSpPr>
        <p:sp>
          <p:nvSpPr>
            <p:cNvPr id="571" name="Shape 571"/>
            <p:cNvSpPr/>
            <p:nvPr/>
          </p:nvSpPr>
          <p:spPr>
            <a:xfrm>
              <a:off x="301730" y="386994"/>
              <a:ext cx="11331899" cy="1319100"/>
            </a:xfrm>
            <a:prstGeom prst="rect">
              <a:avLst/>
            </a:prstGeom>
            <a:solidFill>
              <a:schemeClr val="accent3"/>
            </a:solidFill>
            <a:ln w="19050" cap="flat" cmpd="sng">
              <a:solidFill>
                <a:schemeClr val="accent3"/>
              </a:solidFill>
              <a:prstDash val="solid"/>
              <a:round/>
              <a:headEnd type="none" w="med" len="med"/>
              <a:tailEnd type="none" w="med" len="med"/>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rgbClr val="000000"/>
                </a:solidFill>
                <a:latin typeface="Arial"/>
                <a:ea typeface="Arial"/>
                <a:cs typeface="Arial"/>
                <a:sym typeface="Arial"/>
              </a:endParaRPr>
            </a:p>
          </p:txBody>
        </p:sp>
        <p:sp>
          <p:nvSpPr>
            <p:cNvPr id="572" name="Shape 572"/>
            <p:cNvSpPr txBox="1"/>
            <p:nvPr/>
          </p:nvSpPr>
          <p:spPr>
            <a:xfrm>
              <a:off x="582585" y="434835"/>
              <a:ext cx="10908599" cy="1292700"/>
            </a:xfrm>
            <a:prstGeom prst="rect">
              <a:avLst/>
            </a:prstGeom>
            <a:noFill/>
            <a:ln>
              <a:noFill/>
            </a:ln>
          </p:spPr>
          <p:txBody>
            <a:bodyPr lIns="0" tIns="0" rIns="0" bIns="0" anchor="t" anchorCtr="0">
              <a:noAutofit/>
            </a:bodyPr>
            <a:lstStyle/>
            <a:p>
              <a:pPr marL="0" marR="0" lvl="1" indent="0" algn="ctr" rtl="0">
                <a:lnSpc>
                  <a:spcPct val="100000"/>
                </a:lnSpc>
                <a:spcBef>
                  <a:spcPts val="0"/>
                </a:spcBef>
                <a:spcAft>
                  <a:spcPts val="0"/>
                </a:spcAft>
                <a:buClr>
                  <a:srgbClr val="000000"/>
                </a:buClr>
                <a:buSzPct val="25000"/>
                <a:buFont typeface="Arial"/>
                <a:buNone/>
              </a:pPr>
              <a:r>
                <a:rPr lang="en-US" sz="1800" b="1" i="0" u="none" strike="noStrike" cap="none">
                  <a:solidFill>
                    <a:schemeClr val="lt1"/>
                  </a:solidFill>
                  <a:latin typeface="Arial"/>
                  <a:ea typeface="Arial"/>
                  <a:cs typeface="Arial"/>
                  <a:sym typeface="Arial"/>
                </a:rPr>
                <a:t>NWS Mission</a:t>
              </a:r>
            </a:p>
            <a:p>
              <a:pPr marL="0" marR="0" lvl="1" indent="0" algn="ctr" rtl="0">
                <a:lnSpc>
                  <a:spcPct val="100000"/>
                </a:lnSpc>
                <a:spcBef>
                  <a:spcPts val="900"/>
                </a:spcBef>
                <a:spcAft>
                  <a:spcPts val="0"/>
                </a:spcAft>
                <a:buClr>
                  <a:srgbClr val="000000"/>
                </a:buClr>
                <a:buSzPct val="25000"/>
                <a:buFont typeface="Arial"/>
                <a:buNone/>
              </a:pPr>
              <a:r>
                <a:rPr lang="en-US" sz="1800" b="0" i="0" u="none" strike="noStrike" cap="none">
                  <a:solidFill>
                    <a:schemeClr val="lt1"/>
                  </a:solidFill>
                  <a:latin typeface="Arial"/>
                  <a:ea typeface="Arial"/>
                  <a:cs typeface="Arial"/>
                  <a:sym typeface="Arial"/>
                </a:rPr>
                <a:t>To provide weather, water, and climate data, forecasts and warnings, for the protection of life and property and the enhancement of the national economy</a:t>
              </a:r>
            </a:p>
          </p:txBody>
        </p:sp>
      </p:grpSp>
      <p:sp>
        <p:nvSpPr>
          <p:cNvPr id="573" name="Shape 573"/>
          <p:cNvSpPr/>
          <p:nvPr/>
        </p:nvSpPr>
        <p:spPr>
          <a:xfrm>
            <a:off x="226298" y="3138941"/>
            <a:ext cx="11424299" cy="3155099"/>
          </a:xfrm>
          <a:prstGeom prst="rect">
            <a:avLst/>
          </a:prstGeom>
          <a:noFill/>
          <a:ln w="19050" cap="flat" cmpd="sng">
            <a:solidFill>
              <a:schemeClr val="accent1"/>
            </a:solidFill>
            <a:prstDash val="solid"/>
            <a:round/>
            <a:headEnd type="none" w="med" len="med"/>
            <a:tailEnd type="none" w="med" len="med"/>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rgbClr val="000000"/>
              </a:solidFill>
              <a:latin typeface="Arial"/>
              <a:ea typeface="Arial"/>
              <a:cs typeface="Arial"/>
              <a:sym typeface="Arial"/>
            </a:endParaRPr>
          </a:p>
        </p:txBody>
      </p:sp>
      <p:sp>
        <p:nvSpPr>
          <p:cNvPr id="574" name="Shape 574"/>
          <p:cNvSpPr txBox="1"/>
          <p:nvPr/>
        </p:nvSpPr>
        <p:spPr>
          <a:xfrm>
            <a:off x="402158" y="3202091"/>
            <a:ext cx="11056200" cy="3155099"/>
          </a:xfrm>
          <a:prstGeom prst="rect">
            <a:avLst/>
          </a:prstGeom>
          <a:noFill/>
          <a:ln>
            <a:noFill/>
          </a:ln>
        </p:spPr>
        <p:txBody>
          <a:bodyPr lIns="0" tIns="0" rIns="0" bIns="0" anchor="t" anchorCtr="0">
            <a:noAutofit/>
          </a:bodyPr>
          <a:lstStyle/>
          <a:p>
            <a:pPr marL="0" marR="0" lvl="1" indent="0" algn="l" rtl="0">
              <a:lnSpc>
                <a:spcPct val="100000"/>
              </a:lnSpc>
              <a:spcBef>
                <a:spcPts val="0"/>
              </a:spcBef>
              <a:spcAft>
                <a:spcPts val="0"/>
              </a:spcAft>
              <a:buClr>
                <a:srgbClr val="000000"/>
              </a:buClr>
              <a:buSzPct val="25000"/>
              <a:buFont typeface="Arial"/>
              <a:buNone/>
            </a:pPr>
            <a:r>
              <a:rPr lang="en-US" sz="1800" b="1" i="0" u="none" strike="noStrike" cap="none">
                <a:solidFill>
                  <a:schemeClr val="accent3"/>
                </a:solidFill>
                <a:latin typeface="Arial"/>
                <a:ea typeface="Arial"/>
                <a:cs typeface="Arial"/>
                <a:sym typeface="Arial"/>
              </a:rPr>
              <a:t>The NWS is evolving to better meet the mission through five objectives:</a:t>
            </a:r>
          </a:p>
          <a:p>
            <a:pPr marL="203200" marR="0" lvl="1" indent="-152400" algn="l" rtl="0">
              <a:lnSpc>
                <a:spcPct val="100000"/>
              </a:lnSpc>
              <a:spcBef>
                <a:spcPts val="900"/>
              </a:spcBef>
              <a:spcAft>
                <a:spcPts val="0"/>
              </a:spcAft>
              <a:buClr>
                <a:srgbClr val="000000"/>
              </a:buClr>
              <a:buSzPct val="100000"/>
              <a:buFont typeface="Arial"/>
              <a:buChar char="▪"/>
            </a:pPr>
            <a:r>
              <a:rPr lang="en-US" sz="1600" b="0" i="0" u="none" strike="noStrike" cap="none">
                <a:solidFill>
                  <a:schemeClr val="accent4"/>
                </a:solidFill>
                <a:latin typeface="Arial"/>
                <a:ea typeface="Arial"/>
                <a:cs typeface="Arial"/>
                <a:sym typeface="Arial"/>
              </a:rPr>
              <a:t>Better serving partners by </a:t>
            </a:r>
            <a:r>
              <a:rPr lang="en-US" sz="1600" b="1" i="0" u="none" strike="noStrike" cap="none">
                <a:solidFill>
                  <a:schemeClr val="accent4"/>
                </a:solidFill>
                <a:latin typeface="Arial"/>
                <a:ea typeface="Arial"/>
                <a:cs typeface="Arial"/>
                <a:sym typeface="Arial"/>
              </a:rPr>
              <a:t>enhancing quality and consistency of IDSS</a:t>
            </a:r>
            <a:r>
              <a:rPr lang="en-US" sz="1600" b="0" i="0" u="none" strike="noStrike" cap="none">
                <a:solidFill>
                  <a:schemeClr val="accent4"/>
                </a:solidFill>
                <a:latin typeface="Arial"/>
                <a:ea typeface="Arial"/>
                <a:cs typeface="Arial"/>
                <a:sym typeface="Arial"/>
              </a:rPr>
              <a:t> at all levels of the organization, in all current locations because analysis shows 94% of partners are local</a:t>
            </a:r>
          </a:p>
          <a:p>
            <a:pPr marL="203200" marR="0" lvl="1" indent="-152400" algn="l" rtl="0">
              <a:lnSpc>
                <a:spcPct val="100000"/>
              </a:lnSpc>
              <a:spcBef>
                <a:spcPts val="900"/>
              </a:spcBef>
              <a:spcAft>
                <a:spcPts val="0"/>
              </a:spcAft>
              <a:buClr>
                <a:srgbClr val="000000"/>
              </a:buClr>
              <a:buSzPct val="100000"/>
              <a:buFont typeface="Arial"/>
              <a:buChar char="▪"/>
            </a:pPr>
            <a:r>
              <a:rPr lang="en-US" sz="1600" b="0" i="0" u="none" strike="noStrike" cap="none">
                <a:solidFill>
                  <a:schemeClr val="accent4"/>
                </a:solidFill>
                <a:latin typeface="Arial"/>
                <a:ea typeface="Arial"/>
                <a:cs typeface="Arial"/>
                <a:sym typeface="Arial"/>
              </a:rPr>
              <a:t>Building a flexible and nimble </a:t>
            </a:r>
            <a:r>
              <a:rPr lang="en-US" sz="1600" b="1" i="0" u="none" strike="noStrike" cap="none">
                <a:solidFill>
                  <a:schemeClr val="accent4"/>
                </a:solidFill>
                <a:latin typeface="Arial"/>
                <a:ea typeface="Arial"/>
                <a:cs typeface="Arial"/>
                <a:sym typeface="Arial"/>
              </a:rPr>
              <a:t>workforce the NWS needs to deliver science-based services</a:t>
            </a:r>
            <a:r>
              <a:rPr lang="en-US" sz="1600" b="0" i="0" u="none" strike="noStrike" cap="none">
                <a:solidFill>
                  <a:schemeClr val="accent4"/>
                </a:solidFill>
                <a:latin typeface="Arial"/>
                <a:ea typeface="Arial"/>
                <a:cs typeface="Arial"/>
                <a:sym typeface="Arial"/>
              </a:rPr>
              <a:t>: both through enhancing skills today and hiring for tomorrow</a:t>
            </a:r>
          </a:p>
          <a:p>
            <a:pPr marL="203200" marR="0" lvl="1" indent="-152400" algn="l" rtl="0">
              <a:lnSpc>
                <a:spcPct val="100000"/>
              </a:lnSpc>
              <a:spcBef>
                <a:spcPts val="900"/>
              </a:spcBef>
              <a:spcAft>
                <a:spcPts val="0"/>
              </a:spcAft>
              <a:buClr>
                <a:srgbClr val="000000"/>
              </a:buClr>
              <a:buSzPct val="100000"/>
              <a:buFont typeface="Arial"/>
              <a:buChar char="▪"/>
            </a:pPr>
            <a:r>
              <a:rPr lang="en-US" sz="1600" b="0" i="0" u="none" strike="noStrike" cap="none">
                <a:solidFill>
                  <a:schemeClr val="accent4"/>
                </a:solidFill>
                <a:latin typeface="Arial"/>
                <a:ea typeface="Arial"/>
                <a:cs typeface="Arial"/>
                <a:sym typeface="Arial"/>
              </a:rPr>
              <a:t>Improving </a:t>
            </a:r>
            <a:r>
              <a:rPr lang="en-US" sz="1600" b="1" i="0" u="none" strike="noStrike" cap="none">
                <a:solidFill>
                  <a:schemeClr val="accent4"/>
                </a:solidFill>
                <a:latin typeface="Arial"/>
                <a:ea typeface="Arial"/>
                <a:cs typeface="Arial"/>
                <a:sym typeface="Arial"/>
              </a:rPr>
              <a:t>effectiveness of forecasting in support of IDSS through a collaborative process</a:t>
            </a:r>
            <a:r>
              <a:rPr lang="en-US" sz="1600" b="0" i="0" u="none" strike="noStrike" cap="none">
                <a:solidFill>
                  <a:schemeClr val="accent4"/>
                </a:solidFill>
                <a:latin typeface="Arial"/>
                <a:ea typeface="Arial"/>
                <a:cs typeface="Arial"/>
                <a:sym typeface="Arial"/>
              </a:rPr>
              <a:t> that makes the best use of technology, reduces duplication, and ensures consistency of the forecast</a:t>
            </a:r>
          </a:p>
          <a:p>
            <a:pPr marL="203200" marR="0" lvl="1" indent="-152400" algn="l" rtl="0">
              <a:lnSpc>
                <a:spcPct val="100000"/>
              </a:lnSpc>
              <a:spcBef>
                <a:spcPts val="900"/>
              </a:spcBef>
              <a:spcAft>
                <a:spcPts val="0"/>
              </a:spcAft>
              <a:buClr>
                <a:srgbClr val="000000"/>
              </a:buClr>
              <a:buSzPct val="100000"/>
              <a:buFont typeface="Arial"/>
              <a:buChar char="▪"/>
            </a:pPr>
            <a:r>
              <a:rPr lang="en-US" sz="1600" b="1" i="0" u="none" strike="noStrike" cap="none">
                <a:solidFill>
                  <a:srgbClr val="002060"/>
                </a:solidFill>
                <a:latin typeface="Arial"/>
                <a:ea typeface="Arial"/>
                <a:cs typeface="Arial"/>
                <a:sym typeface="Arial"/>
              </a:rPr>
              <a:t>Matching workforce to workload</a:t>
            </a:r>
            <a:r>
              <a:rPr lang="en-US" sz="1600" b="0" i="0" u="none" strike="noStrike" cap="none">
                <a:solidFill>
                  <a:srgbClr val="002060"/>
                </a:solidFill>
                <a:latin typeface="Arial"/>
                <a:ea typeface="Arial"/>
                <a:cs typeface="Arial"/>
                <a:sym typeface="Arial"/>
              </a:rPr>
              <a:t> across the organization and building a stronger organizational structure to better meet the needs of NWS partners</a:t>
            </a:r>
          </a:p>
          <a:p>
            <a:pPr marL="203200" marR="0" lvl="1" indent="-152400" algn="l" rtl="0">
              <a:lnSpc>
                <a:spcPct val="100000"/>
              </a:lnSpc>
              <a:spcBef>
                <a:spcPts val="900"/>
              </a:spcBef>
              <a:spcAft>
                <a:spcPts val="0"/>
              </a:spcAft>
              <a:buClr>
                <a:srgbClr val="000000"/>
              </a:buClr>
              <a:buSzPct val="100000"/>
              <a:buFont typeface="Arial"/>
              <a:buChar char="▪"/>
            </a:pPr>
            <a:r>
              <a:rPr lang="en-US" sz="1600" b="0" i="0" u="none" strike="noStrike" cap="none">
                <a:solidFill>
                  <a:srgbClr val="002060"/>
                </a:solidFill>
                <a:latin typeface="Arial"/>
                <a:ea typeface="Arial"/>
                <a:cs typeface="Arial"/>
                <a:sym typeface="Arial"/>
              </a:rPr>
              <a:t>Supporting the </a:t>
            </a:r>
            <a:r>
              <a:rPr lang="en-US" sz="1600" b="1" i="0" u="none" strike="noStrike" cap="none">
                <a:solidFill>
                  <a:srgbClr val="002060"/>
                </a:solidFill>
                <a:latin typeface="Arial"/>
                <a:ea typeface="Arial"/>
                <a:cs typeface="Arial"/>
                <a:sym typeface="Arial"/>
              </a:rPr>
              <a:t>innovation, science, technology</a:t>
            </a:r>
            <a:r>
              <a:rPr lang="en-US" sz="1600" b="0" i="0" u="none" strike="noStrike" cap="none">
                <a:solidFill>
                  <a:srgbClr val="002060"/>
                </a:solidFill>
                <a:latin typeface="Arial"/>
                <a:ea typeface="Arial"/>
                <a:cs typeface="Arial"/>
                <a:sym typeface="Arial"/>
              </a:rPr>
              <a:t>, and culture required for NWS to continue improving over time</a:t>
            </a:r>
          </a:p>
        </p:txBody>
      </p:sp>
      <p:sp>
        <p:nvSpPr>
          <p:cNvPr id="575" name="Shape 575"/>
          <p:cNvSpPr/>
          <p:nvPr/>
        </p:nvSpPr>
        <p:spPr>
          <a:xfrm>
            <a:off x="2763653" y="2127894"/>
            <a:ext cx="384599" cy="769500"/>
          </a:xfrm>
          <a:prstGeom prst="upArrow">
            <a:avLst>
              <a:gd name="adj1" fmla="val 50000"/>
              <a:gd name="adj2" fmla="val 50000"/>
            </a:avLst>
          </a:prstGeom>
          <a:solidFill>
            <a:schemeClr val="accent2"/>
          </a:solidFill>
          <a:ln>
            <a:noFill/>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6" name="Shape 576"/>
          <p:cNvSpPr/>
          <p:nvPr/>
        </p:nvSpPr>
        <p:spPr>
          <a:xfrm>
            <a:off x="248612" y="2132484"/>
            <a:ext cx="2172600" cy="769500"/>
          </a:xfrm>
          <a:prstGeom prst="rect">
            <a:avLst/>
          </a:prstGeom>
          <a:solidFill>
            <a:schemeClr val="accent2"/>
          </a:solidFill>
          <a:ln>
            <a:noFill/>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7" name="Shape 577"/>
          <p:cNvSpPr txBox="1"/>
          <p:nvPr/>
        </p:nvSpPr>
        <p:spPr>
          <a:xfrm>
            <a:off x="424241" y="2250618"/>
            <a:ext cx="1815900" cy="524100"/>
          </a:xfrm>
          <a:prstGeom prst="rect">
            <a:avLst/>
          </a:prstGeom>
          <a:noFill/>
          <a:ln>
            <a:noFill/>
          </a:ln>
        </p:spPr>
        <p:txBody>
          <a:bodyPr lIns="119475" tIns="119475" rIns="119475" bIns="119475"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800" b="1" i="0" u="none" strike="noStrike" cap="none">
                <a:solidFill>
                  <a:srgbClr val="FFFFFF"/>
                </a:solidFill>
                <a:latin typeface="Arial"/>
                <a:ea typeface="Arial"/>
                <a:cs typeface="Arial"/>
                <a:sym typeface="Arial"/>
              </a:rPr>
              <a:t>Why evolve?</a:t>
            </a:r>
          </a:p>
        </p:txBody>
      </p:sp>
      <p:sp>
        <p:nvSpPr>
          <p:cNvPr id="578" name="Shape 578"/>
          <p:cNvSpPr txBox="1"/>
          <p:nvPr/>
        </p:nvSpPr>
        <p:spPr>
          <a:xfrm>
            <a:off x="3048659" y="2062996"/>
            <a:ext cx="2474400" cy="1005299"/>
          </a:xfrm>
          <a:prstGeom prst="rect">
            <a:avLst/>
          </a:prstGeom>
          <a:noFill/>
          <a:ln>
            <a:noFill/>
          </a:ln>
        </p:spPr>
        <p:txBody>
          <a:bodyPr lIns="119475" tIns="119475" rIns="119475" bIns="119475" anchor="t" anchorCtr="0">
            <a:noAutofit/>
          </a:bodyPr>
          <a:lstStyle/>
          <a:p>
            <a:pPr marL="0" marR="0" lvl="0" indent="0" algn="l" rtl="0">
              <a:lnSpc>
                <a:spcPct val="100000"/>
              </a:lnSpc>
              <a:spcBef>
                <a:spcPts val="0"/>
              </a:spcBef>
              <a:spcAft>
                <a:spcPts val="0"/>
              </a:spcAft>
              <a:buClr>
                <a:schemeClr val="accent2"/>
              </a:buClr>
              <a:buSzPct val="25000"/>
              <a:buFont typeface="Arial"/>
              <a:buNone/>
            </a:pPr>
            <a:r>
              <a:rPr lang="en-US" sz="1600" b="1" i="0" u="none" strike="noStrike" cap="none">
                <a:solidFill>
                  <a:schemeClr val="accent2"/>
                </a:solidFill>
                <a:latin typeface="Arial"/>
                <a:ea typeface="Arial"/>
                <a:cs typeface="Arial"/>
                <a:sym typeface="Arial"/>
              </a:rPr>
              <a:t>Vulnerability </a:t>
            </a:r>
            <a:r>
              <a:rPr lang="en-US" sz="1600" b="0" i="0" u="none" strike="noStrike" cap="none">
                <a:solidFill>
                  <a:schemeClr val="accent2"/>
                </a:solidFill>
                <a:latin typeface="Arial"/>
                <a:ea typeface="Arial"/>
                <a:cs typeface="Arial"/>
                <a:sym typeface="Arial"/>
              </a:rPr>
              <a:t>of the American population to severe weather events</a:t>
            </a:r>
          </a:p>
        </p:txBody>
      </p:sp>
      <p:sp>
        <p:nvSpPr>
          <p:cNvPr id="579" name="Shape 579"/>
          <p:cNvSpPr/>
          <p:nvPr/>
        </p:nvSpPr>
        <p:spPr>
          <a:xfrm>
            <a:off x="5467262" y="2127894"/>
            <a:ext cx="384599" cy="769500"/>
          </a:xfrm>
          <a:prstGeom prst="upArrow">
            <a:avLst>
              <a:gd name="adj1" fmla="val 50000"/>
              <a:gd name="adj2" fmla="val 50000"/>
            </a:avLst>
          </a:prstGeom>
          <a:solidFill>
            <a:schemeClr val="accent2"/>
          </a:solidFill>
          <a:ln>
            <a:noFill/>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0" name="Shape 580"/>
          <p:cNvSpPr txBox="1"/>
          <p:nvPr/>
        </p:nvSpPr>
        <p:spPr>
          <a:xfrm>
            <a:off x="5752267" y="2062996"/>
            <a:ext cx="2474400" cy="1005299"/>
          </a:xfrm>
          <a:prstGeom prst="rect">
            <a:avLst/>
          </a:prstGeom>
          <a:noFill/>
          <a:ln>
            <a:noFill/>
          </a:ln>
        </p:spPr>
        <p:txBody>
          <a:bodyPr lIns="119475" tIns="119475" rIns="119475" bIns="119475" anchor="t" anchorCtr="0">
            <a:noAutofit/>
          </a:bodyPr>
          <a:lstStyle/>
          <a:p>
            <a:pPr marL="0" marR="0" lvl="0" indent="0" algn="l" rtl="0">
              <a:lnSpc>
                <a:spcPct val="100000"/>
              </a:lnSpc>
              <a:spcBef>
                <a:spcPts val="0"/>
              </a:spcBef>
              <a:spcAft>
                <a:spcPts val="0"/>
              </a:spcAft>
              <a:buClr>
                <a:schemeClr val="accent2"/>
              </a:buClr>
              <a:buSzPct val="25000"/>
              <a:buFont typeface="Arial"/>
              <a:buNone/>
            </a:pPr>
            <a:r>
              <a:rPr lang="en-US" sz="1600" b="1" i="0" u="none" strike="noStrike" cap="none">
                <a:solidFill>
                  <a:schemeClr val="accent2"/>
                </a:solidFill>
                <a:latin typeface="Arial"/>
                <a:ea typeface="Arial"/>
                <a:cs typeface="Arial"/>
                <a:sym typeface="Arial"/>
              </a:rPr>
              <a:t>Need for NWS services</a:t>
            </a:r>
            <a:r>
              <a:rPr lang="en-US" sz="1600" b="0" i="0" u="none" strike="noStrike" cap="none">
                <a:solidFill>
                  <a:schemeClr val="accent2"/>
                </a:solidFill>
                <a:latin typeface="Arial"/>
                <a:ea typeface="Arial"/>
                <a:cs typeface="Arial"/>
                <a:sym typeface="Arial"/>
              </a:rPr>
              <a:t> among deep core and core partners</a:t>
            </a:r>
          </a:p>
        </p:txBody>
      </p:sp>
      <p:sp>
        <p:nvSpPr>
          <p:cNvPr id="581" name="Shape 581"/>
          <p:cNvSpPr txBox="1"/>
          <p:nvPr/>
        </p:nvSpPr>
        <p:spPr>
          <a:xfrm>
            <a:off x="8797367" y="2062996"/>
            <a:ext cx="2474400" cy="1005299"/>
          </a:xfrm>
          <a:prstGeom prst="rect">
            <a:avLst/>
          </a:prstGeom>
          <a:noFill/>
          <a:ln>
            <a:noFill/>
          </a:ln>
        </p:spPr>
        <p:txBody>
          <a:bodyPr lIns="119475" tIns="119475" rIns="119475" bIns="119475" anchor="t" anchorCtr="0">
            <a:noAutofit/>
          </a:bodyPr>
          <a:lstStyle/>
          <a:p>
            <a:pPr marL="0" marR="0" lvl="0" indent="0" algn="l" rtl="0">
              <a:lnSpc>
                <a:spcPct val="100000"/>
              </a:lnSpc>
              <a:spcBef>
                <a:spcPts val="0"/>
              </a:spcBef>
              <a:spcAft>
                <a:spcPts val="0"/>
              </a:spcAft>
              <a:buClr>
                <a:schemeClr val="accent2"/>
              </a:buClr>
              <a:buSzPct val="25000"/>
              <a:buFont typeface="Arial"/>
              <a:buNone/>
            </a:pPr>
            <a:r>
              <a:rPr lang="en-US" sz="1600" b="0" i="0" u="none" strike="noStrike" cap="none">
                <a:solidFill>
                  <a:schemeClr val="accent2"/>
                </a:solidFill>
                <a:latin typeface="Arial"/>
                <a:ea typeface="Arial"/>
                <a:cs typeface="Arial"/>
                <a:sym typeface="Arial"/>
              </a:rPr>
              <a:t>Ongoing need</a:t>
            </a:r>
            <a:r>
              <a:rPr lang="en-US" sz="1600" b="1" i="0" u="none" strike="noStrike" cap="none">
                <a:solidFill>
                  <a:schemeClr val="accent2"/>
                </a:solidFill>
                <a:latin typeface="Arial"/>
                <a:ea typeface="Arial"/>
                <a:cs typeface="Arial"/>
                <a:sym typeface="Arial"/>
              </a:rPr>
              <a:t> </a:t>
            </a:r>
            <a:r>
              <a:rPr lang="en-US" sz="1600" b="0" i="0" u="none" strike="noStrike" cap="none">
                <a:solidFill>
                  <a:schemeClr val="accent2"/>
                </a:solidFill>
                <a:latin typeface="Arial"/>
                <a:ea typeface="Arial"/>
                <a:cs typeface="Arial"/>
                <a:sym typeface="Arial"/>
              </a:rPr>
              <a:t>to continue to </a:t>
            </a:r>
            <a:r>
              <a:rPr lang="en-US" sz="1600" b="1" i="0" u="none" strike="noStrike" cap="none">
                <a:solidFill>
                  <a:schemeClr val="accent2"/>
                </a:solidFill>
                <a:latin typeface="Arial"/>
                <a:ea typeface="Arial"/>
                <a:cs typeface="Arial"/>
                <a:sym typeface="Arial"/>
              </a:rPr>
              <a:t>meet the mission</a:t>
            </a:r>
            <a:r>
              <a:rPr lang="en-US" sz="1600" b="0" i="0" u="none" strike="noStrike" cap="none">
                <a:solidFill>
                  <a:schemeClr val="accent2"/>
                </a:solidFill>
                <a:latin typeface="Arial"/>
                <a:ea typeface="Arial"/>
                <a:cs typeface="Arial"/>
                <a:sym typeface="Arial"/>
              </a:rPr>
              <a:t> of the NWS</a:t>
            </a:r>
          </a:p>
        </p:txBody>
      </p:sp>
      <p:sp>
        <p:nvSpPr>
          <p:cNvPr id="582" name="Shape 582"/>
          <p:cNvSpPr/>
          <p:nvPr/>
        </p:nvSpPr>
        <p:spPr>
          <a:xfrm>
            <a:off x="8357859" y="2158392"/>
            <a:ext cx="474599" cy="384599"/>
          </a:xfrm>
          <a:prstGeom prst="uturnArrow">
            <a:avLst>
              <a:gd name="adj1" fmla="val 30394"/>
              <a:gd name="adj2" fmla="val 25000"/>
              <a:gd name="adj3" fmla="val 19379"/>
              <a:gd name="adj4" fmla="val 53609"/>
              <a:gd name="adj5" fmla="val 97299"/>
            </a:avLst>
          </a:prstGeom>
          <a:solidFill>
            <a:schemeClr val="accent2"/>
          </a:solidFill>
          <a:ln>
            <a:noFill/>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3" name="Shape 583"/>
          <p:cNvSpPr/>
          <p:nvPr/>
        </p:nvSpPr>
        <p:spPr>
          <a:xfrm rot="10800000">
            <a:off x="8326467" y="2543360"/>
            <a:ext cx="474599" cy="384599"/>
          </a:xfrm>
          <a:prstGeom prst="uturnArrow">
            <a:avLst>
              <a:gd name="adj1" fmla="val 30394"/>
              <a:gd name="adj2" fmla="val 25000"/>
              <a:gd name="adj3" fmla="val 19379"/>
              <a:gd name="adj4" fmla="val 53609"/>
              <a:gd name="adj5" fmla="val 100000"/>
            </a:avLst>
          </a:prstGeom>
          <a:solidFill>
            <a:schemeClr val="accent2"/>
          </a:solidFill>
          <a:ln>
            <a:noFill/>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p:nvPr/>
        </p:nvSpPr>
        <p:spPr>
          <a:xfrm>
            <a:off x="1588" y="1588"/>
            <a:ext cx="1500" cy="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89" name="Shape 589"/>
          <p:cNvSpPr/>
          <p:nvPr/>
        </p:nvSpPr>
        <p:spPr>
          <a:xfrm>
            <a:off x="0" y="1042166"/>
            <a:ext cx="6138899" cy="514499"/>
          </a:xfrm>
          <a:custGeom>
            <a:avLst/>
            <a:gdLst/>
            <a:ahLst/>
            <a:cxnLst/>
            <a:rect l="0" t="0" r="0" b="0"/>
            <a:pathLst>
              <a:path w="120000" h="120000" extrusionOk="0">
                <a:moveTo>
                  <a:pt x="0" y="0"/>
                </a:moveTo>
                <a:lnTo>
                  <a:pt x="115810" y="0"/>
                </a:lnTo>
                <a:lnTo>
                  <a:pt x="115810" y="30677"/>
                </a:lnTo>
                <a:lnTo>
                  <a:pt x="120000" y="60000"/>
                </a:lnTo>
                <a:lnTo>
                  <a:pt x="115810" y="89322"/>
                </a:lnTo>
                <a:lnTo>
                  <a:pt x="115810" y="120000"/>
                </a:lnTo>
                <a:lnTo>
                  <a:pt x="0" y="120000"/>
                </a:lnTo>
                <a:close/>
              </a:path>
            </a:pathLst>
          </a:custGeom>
          <a:solidFill>
            <a:schemeClr val="accent2">
              <a:alpha val="49411"/>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590" name="Shape 590"/>
          <p:cNvSpPr/>
          <p:nvPr/>
        </p:nvSpPr>
        <p:spPr>
          <a:xfrm>
            <a:off x="6024562" y="1042166"/>
            <a:ext cx="5924700" cy="514499"/>
          </a:xfrm>
          <a:custGeom>
            <a:avLst/>
            <a:gdLst/>
            <a:ahLst/>
            <a:cxnLst/>
            <a:rect l="0" t="0" r="0" b="0"/>
            <a:pathLst>
              <a:path w="120000" h="120000" extrusionOk="0">
                <a:moveTo>
                  <a:pt x="0" y="0"/>
                </a:moveTo>
                <a:lnTo>
                  <a:pt x="120000" y="0"/>
                </a:lnTo>
                <a:lnTo>
                  <a:pt x="120000" y="120000"/>
                </a:lnTo>
                <a:lnTo>
                  <a:pt x="0" y="120000"/>
                </a:lnTo>
                <a:lnTo>
                  <a:pt x="0" y="81828"/>
                </a:lnTo>
                <a:lnTo>
                  <a:pt x="3231" y="60000"/>
                </a:lnTo>
                <a:lnTo>
                  <a:pt x="0" y="38172"/>
                </a:lnTo>
                <a:close/>
              </a:path>
            </a:pathLst>
          </a:custGeom>
          <a:solidFill>
            <a:schemeClr val="accent3">
              <a:alpha val="49411"/>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591" name="Shape 591"/>
          <p:cNvSpPr txBox="1">
            <a:spLocks noGrp="1"/>
          </p:cNvSpPr>
          <p:nvPr>
            <p:ph type="title"/>
          </p:nvPr>
        </p:nvSpPr>
        <p:spPr>
          <a:xfrm>
            <a:off x="158757" y="130610"/>
            <a:ext cx="11492099" cy="3078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Why did we create a Program Management Office (PMO) and what does it do?</a:t>
            </a:r>
          </a:p>
        </p:txBody>
      </p:sp>
      <p:sp>
        <p:nvSpPr>
          <p:cNvPr id="592" name="Shape 592"/>
          <p:cNvSpPr txBox="1"/>
          <p:nvPr/>
        </p:nvSpPr>
        <p:spPr>
          <a:xfrm>
            <a:off x="158757" y="1160841"/>
            <a:ext cx="3602100" cy="2768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Why create a PMO? </a:t>
            </a:r>
          </a:p>
        </p:txBody>
      </p:sp>
      <p:sp>
        <p:nvSpPr>
          <p:cNvPr id="593" name="Shape 593"/>
          <p:cNvSpPr txBox="1"/>
          <p:nvPr/>
        </p:nvSpPr>
        <p:spPr>
          <a:xfrm>
            <a:off x="6249996" y="1160841"/>
            <a:ext cx="3602100" cy="2768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800" b="0" i="0" u="none" strike="noStrike" cap="none">
                <a:solidFill>
                  <a:schemeClr val="lt1"/>
                </a:solidFill>
                <a:latin typeface="Arial"/>
                <a:ea typeface="Arial"/>
                <a:cs typeface="Arial"/>
                <a:sym typeface="Arial"/>
              </a:rPr>
              <a:t>What is a PMO?</a:t>
            </a:r>
          </a:p>
        </p:txBody>
      </p:sp>
      <p:sp>
        <p:nvSpPr>
          <p:cNvPr id="594" name="Shape 594"/>
          <p:cNvSpPr txBox="1"/>
          <p:nvPr/>
        </p:nvSpPr>
        <p:spPr>
          <a:xfrm>
            <a:off x="158757" y="1786830"/>
            <a:ext cx="5299199" cy="12314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2000" b="0" i="1" u="none" strike="noStrike" cap="none">
                <a:solidFill>
                  <a:schemeClr val="accent3"/>
                </a:solidFill>
                <a:latin typeface="Arial"/>
                <a:ea typeface="Arial"/>
                <a:cs typeface="Arial"/>
                <a:sym typeface="Arial"/>
              </a:rPr>
              <a:t>The OWA diagnostic and the Organizational Health Index identified a need for a body to help coordinate change efforts across the organization</a:t>
            </a:r>
          </a:p>
        </p:txBody>
      </p:sp>
      <p:sp>
        <p:nvSpPr>
          <p:cNvPr id="595" name="Shape 595"/>
          <p:cNvSpPr txBox="1"/>
          <p:nvPr/>
        </p:nvSpPr>
        <p:spPr>
          <a:xfrm>
            <a:off x="6249996" y="1786830"/>
            <a:ext cx="5446800" cy="12314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2000" b="0" i="1" u="none" strike="noStrike" cap="none">
                <a:solidFill>
                  <a:schemeClr val="accent3"/>
                </a:solidFill>
                <a:latin typeface="Arial"/>
                <a:ea typeface="Arial"/>
                <a:cs typeface="Arial"/>
                <a:sym typeface="Arial"/>
              </a:rPr>
              <a:t>The NWS Program Management Office  coordinates, tracks, and supports all actionable ideas generated by the OWA to ensure they are further developed, resourced, and executed </a:t>
            </a:r>
          </a:p>
        </p:txBody>
      </p:sp>
      <p:cxnSp>
        <p:nvCxnSpPr>
          <p:cNvPr id="596" name="Shape 596"/>
          <p:cNvCxnSpPr/>
          <p:nvPr/>
        </p:nvCxnSpPr>
        <p:spPr>
          <a:xfrm>
            <a:off x="5976937" y="1640591"/>
            <a:ext cx="0" cy="4703400"/>
          </a:xfrm>
          <a:prstGeom prst="straightConnector1">
            <a:avLst/>
          </a:prstGeom>
          <a:noFill/>
          <a:ln w="19050" cap="flat" cmpd="sng">
            <a:solidFill>
              <a:schemeClr val="accent1"/>
            </a:solidFill>
            <a:prstDash val="dot"/>
            <a:round/>
            <a:headEnd type="none" w="med" len="med"/>
            <a:tailEnd type="none" w="med" len="med"/>
          </a:ln>
        </p:spPr>
      </p:cxnSp>
      <p:sp>
        <p:nvSpPr>
          <p:cNvPr id="597" name="Shape 597"/>
          <p:cNvSpPr txBox="1"/>
          <p:nvPr/>
        </p:nvSpPr>
        <p:spPr>
          <a:xfrm>
            <a:off x="158757" y="3317819"/>
            <a:ext cx="5299199" cy="1262100"/>
          </a:xfrm>
          <a:prstGeom prst="rect">
            <a:avLst/>
          </a:prstGeom>
          <a:noFill/>
          <a:ln>
            <a:noFill/>
          </a:ln>
        </p:spPr>
        <p:txBody>
          <a:bodyPr lIns="0" tIns="0" rIns="0" bIns="0" anchor="t" anchorCtr="0">
            <a:noAutofit/>
          </a:bodyPr>
          <a:lstStyle/>
          <a:p>
            <a:pPr marL="203200" marR="0" lvl="1" indent="-190500" algn="l" rtl="0">
              <a:lnSpc>
                <a:spcPct val="100000"/>
              </a:lnSpc>
              <a:spcBef>
                <a:spcPts val="0"/>
              </a:spcBef>
              <a:spcAft>
                <a:spcPts val="0"/>
              </a:spcAft>
              <a:buClr>
                <a:schemeClr val="dk1"/>
              </a:buClr>
              <a:buSzPct val="122221"/>
              <a:buFont typeface="Arial"/>
              <a:buChar char="▪"/>
            </a:pPr>
            <a:r>
              <a:rPr lang="en-US" sz="1800" b="0" i="0" u="none" strike="noStrike" cap="none">
                <a:solidFill>
                  <a:srgbClr val="000000"/>
                </a:solidFill>
                <a:latin typeface="Arial"/>
                <a:ea typeface="Arial"/>
                <a:cs typeface="Arial"/>
                <a:sym typeface="Arial"/>
              </a:rPr>
              <a:t>OWA “actionable ideas” often stretch across Regions and functions</a:t>
            </a:r>
          </a:p>
          <a:p>
            <a:pPr marL="203200" marR="0" lvl="1" indent="-190500" algn="l" rtl="0">
              <a:lnSpc>
                <a:spcPct val="100000"/>
              </a:lnSpc>
              <a:spcBef>
                <a:spcPts val="1200"/>
              </a:spcBef>
              <a:spcAft>
                <a:spcPts val="0"/>
              </a:spcAft>
              <a:buClr>
                <a:schemeClr val="dk1"/>
              </a:buClr>
              <a:buSzPct val="122221"/>
              <a:buFont typeface="Arial"/>
              <a:buChar char="▪"/>
            </a:pPr>
            <a:r>
              <a:rPr lang="en-US" sz="1800" b="0" i="0" u="none" strike="noStrike" cap="none">
                <a:solidFill>
                  <a:srgbClr val="000000"/>
                </a:solidFill>
                <a:latin typeface="Arial"/>
                <a:ea typeface="Arial"/>
                <a:cs typeface="Arial"/>
                <a:sym typeface="Arial"/>
              </a:rPr>
              <a:t>Ideas may require coordination across many different offices and portfolios</a:t>
            </a:r>
          </a:p>
        </p:txBody>
      </p:sp>
      <p:sp>
        <p:nvSpPr>
          <p:cNvPr id="598" name="Shape 598"/>
          <p:cNvSpPr txBox="1"/>
          <p:nvPr/>
        </p:nvSpPr>
        <p:spPr>
          <a:xfrm>
            <a:off x="6249996" y="3317819"/>
            <a:ext cx="5299199" cy="2800800"/>
          </a:xfrm>
          <a:prstGeom prst="rect">
            <a:avLst/>
          </a:prstGeom>
          <a:noFill/>
          <a:ln>
            <a:noFill/>
          </a:ln>
        </p:spPr>
        <p:txBody>
          <a:bodyPr lIns="0" tIns="0" rIns="0" bIns="0" anchor="t" anchorCtr="0">
            <a:noAutofit/>
          </a:bodyPr>
          <a:lstStyle/>
          <a:p>
            <a:pPr marL="203200" marR="0" lvl="1" indent="-190500" algn="l" rtl="0">
              <a:lnSpc>
                <a:spcPct val="100000"/>
              </a:lnSpc>
              <a:spcBef>
                <a:spcPts val="0"/>
              </a:spcBef>
              <a:spcAft>
                <a:spcPts val="0"/>
              </a:spcAft>
              <a:buClr>
                <a:schemeClr val="dk1"/>
              </a:buClr>
              <a:buSzPct val="122221"/>
              <a:buFont typeface="Arial"/>
              <a:buChar char="▪"/>
            </a:pPr>
            <a:r>
              <a:rPr lang="en-US" sz="1800" b="0" i="0" u="none" strike="noStrike" cap="none">
                <a:solidFill>
                  <a:srgbClr val="000000"/>
                </a:solidFill>
                <a:latin typeface="Arial"/>
                <a:ea typeface="Arial"/>
                <a:cs typeface="Arial"/>
                <a:sym typeface="Arial"/>
              </a:rPr>
              <a:t>PMO will include staff from both “sides” of the organization, including a robust field presence on initiative teams and within the advisory structure</a:t>
            </a:r>
          </a:p>
          <a:p>
            <a:pPr marL="203200" marR="0" lvl="1" indent="-190500" algn="l" rtl="0">
              <a:lnSpc>
                <a:spcPct val="100000"/>
              </a:lnSpc>
              <a:spcBef>
                <a:spcPts val="1200"/>
              </a:spcBef>
              <a:spcAft>
                <a:spcPts val="0"/>
              </a:spcAft>
              <a:buClr>
                <a:schemeClr val="dk1"/>
              </a:buClr>
              <a:buSzPct val="122221"/>
              <a:buFont typeface="Arial"/>
              <a:buChar char="▪"/>
            </a:pPr>
            <a:r>
              <a:rPr lang="en-US" sz="1800" b="0" i="0" u="none" strike="noStrike" cap="none">
                <a:solidFill>
                  <a:srgbClr val="000000"/>
                </a:solidFill>
                <a:latin typeface="Arial"/>
                <a:ea typeface="Arial"/>
                <a:cs typeface="Arial"/>
                <a:sym typeface="Arial"/>
              </a:rPr>
              <a:t>Executive champion for the PMO will be Kevin Cooley, with Grant Cooper as his “co-pilot” in the advisory chair position</a:t>
            </a:r>
          </a:p>
          <a:p>
            <a:pPr marL="203200" marR="0" lvl="1" indent="-190500" algn="l" rtl="0">
              <a:lnSpc>
                <a:spcPct val="100000"/>
              </a:lnSpc>
              <a:spcBef>
                <a:spcPts val="1200"/>
              </a:spcBef>
              <a:spcAft>
                <a:spcPts val="0"/>
              </a:spcAft>
              <a:buClr>
                <a:schemeClr val="dk1"/>
              </a:buClr>
              <a:buSzPct val="122221"/>
              <a:buFont typeface="Arial"/>
              <a:buChar char="▪"/>
            </a:pPr>
            <a:r>
              <a:rPr lang="en-US" sz="1800" b="0" i="0" u="none" strike="noStrike" cap="none">
                <a:solidFill>
                  <a:srgbClr val="000000"/>
                </a:solidFill>
                <a:latin typeface="Arial"/>
                <a:ea typeface="Arial"/>
                <a:cs typeface="Arial"/>
                <a:sym typeface="Arial"/>
              </a:rPr>
              <a:t>Full time project managers will be staffed to the PMO in order to support OWA initiatives as they move through testing to implementation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p:nvPr/>
        </p:nvSpPr>
        <p:spPr>
          <a:xfrm>
            <a:off x="2075" y="2075"/>
            <a:ext cx="2099" cy="2099"/>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604" name="Shape 604"/>
          <p:cNvSpPr txBox="1"/>
          <p:nvPr/>
        </p:nvSpPr>
        <p:spPr>
          <a:xfrm>
            <a:off x="3581412" y="5590762"/>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05" name="Shape 605"/>
          <p:cNvSpPr txBox="1"/>
          <p:nvPr/>
        </p:nvSpPr>
        <p:spPr>
          <a:xfrm>
            <a:off x="3527714" y="565714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06" name="Shape 606"/>
          <p:cNvSpPr txBox="1">
            <a:spLocks noGrp="1"/>
          </p:cNvSpPr>
          <p:nvPr>
            <p:ph type="title"/>
          </p:nvPr>
        </p:nvSpPr>
        <p:spPr>
          <a:xfrm>
            <a:off x="59182" y="130610"/>
            <a:ext cx="11492099" cy="307800"/>
          </a:xfrm>
          <a:prstGeom prst="rect">
            <a:avLst/>
          </a:prstGeom>
          <a:noFill/>
          <a:ln>
            <a:noFill/>
          </a:ln>
        </p:spPr>
        <p:txBody>
          <a:bodyPr lIns="91400" tIns="91400" rIns="91400" bIns="914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a:solidFill>
                  <a:srgbClr val="000000"/>
                </a:solidFill>
                <a:latin typeface="Arial"/>
                <a:ea typeface="Arial"/>
                <a:cs typeface="Arial"/>
                <a:sym typeface="Arial"/>
              </a:rPr>
              <a:t>PMO manages Evolve NWS</a:t>
            </a:r>
          </a:p>
        </p:txBody>
      </p:sp>
      <p:sp>
        <p:nvSpPr>
          <p:cNvPr id="607" name="Shape 607"/>
          <p:cNvSpPr/>
          <p:nvPr/>
        </p:nvSpPr>
        <p:spPr>
          <a:xfrm>
            <a:off x="155586" y="8410140"/>
            <a:ext cx="8968199" cy="199199"/>
          </a:xfrm>
          <a:prstGeom prst="rect">
            <a:avLst/>
          </a:prstGeom>
          <a:noFill/>
          <a:ln>
            <a:noFill/>
          </a:ln>
        </p:spPr>
        <p:txBody>
          <a:bodyPr lIns="0" tIns="0" rIns="0" bIns="0" anchor="ctr" anchorCtr="0">
            <a:noAutofit/>
          </a:bodyPr>
          <a:lstStyle/>
          <a:p>
            <a:pPr marL="800100" marR="0" lvl="0" indent="-800100" algn="l" rtl="0">
              <a:lnSpc>
                <a:spcPct val="100000"/>
              </a:lnSpc>
              <a:spcBef>
                <a:spcPts val="0"/>
              </a:spcBef>
              <a:spcAft>
                <a:spcPts val="0"/>
              </a:spcAft>
              <a:buClr>
                <a:srgbClr val="000000"/>
              </a:buClr>
              <a:buSzPct val="25000"/>
              <a:buFont typeface="Arial"/>
              <a:buNone/>
            </a:pPr>
            <a:r>
              <a:rPr lang="en-US" sz="1300" b="0" i="0" u="none" strike="noStrike" cap="none">
                <a:solidFill>
                  <a:srgbClr val="000000"/>
                </a:solidFill>
                <a:latin typeface="Arial"/>
                <a:ea typeface="Arial"/>
                <a:cs typeface="Arial"/>
                <a:sym typeface="Arial"/>
              </a:rPr>
              <a:t>SOURCE: </a:t>
            </a:r>
          </a:p>
        </p:txBody>
      </p:sp>
      <p:sp>
        <p:nvSpPr>
          <p:cNvPr id="608" name="Shape 608"/>
          <p:cNvSpPr txBox="1"/>
          <p:nvPr/>
        </p:nvSpPr>
        <p:spPr>
          <a:xfrm>
            <a:off x="5081250" y="753124"/>
            <a:ext cx="2302798" cy="690000"/>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Office of the</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Assistant Administrator</a:t>
            </a:r>
          </a:p>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For Weather Services</a:t>
            </a:r>
          </a:p>
        </p:txBody>
      </p:sp>
      <p:sp>
        <p:nvSpPr>
          <p:cNvPr id="609" name="Shape 609"/>
          <p:cNvSpPr txBox="1"/>
          <p:nvPr/>
        </p:nvSpPr>
        <p:spPr>
          <a:xfrm>
            <a:off x="4004851" y="1591965"/>
            <a:ext cx="1354499" cy="3203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OPPSD</a:t>
            </a:r>
          </a:p>
        </p:txBody>
      </p:sp>
      <p:cxnSp>
        <p:nvCxnSpPr>
          <p:cNvPr id="610" name="Shape 610"/>
          <p:cNvCxnSpPr>
            <a:stCxn id="608" idx="2"/>
          </p:cNvCxnSpPr>
          <p:nvPr/>
        </p:nvCxnSpPr>
        <p:spPr>
          <a:xfrm rot="-5400000" flipH="1">
            <a:off x="6971249" y="704524"/>
            <a:ext cx="148500" cy="1625700"/>
          </a:xfrm>
          <a:prstGeom prst="bentConnector3">
            <a:avLst>
              <a:gd name="adj1" fmla="val 50027"/>
            </a:avLst>
          </a:prstGeom>
          <a:noFill/>
          <a:ln w="9525" cap="flat" cmpd="sng">
            <a:solidFill>
              <a:srgbClr val="808080"/>
            </a:solidFill>
            <a:prstDash val="solid"/>
            <a:round/>
            <a:headEnd type="none" w="med" len="med"/>
            <a:tailEnd type="none" w="med" len="med"/>
          </a:ln>
        </p:spPr>
      </p:cxnSp>
      <p:cxnSp>
        <p:nvCxnSpPr>
          <p:cNvPr id="611" name="Shape 611"/>
          <p:cNvCxnSpPr>
            <a:stCxn id="608" idx="2"/>
            <a:endCxn id="609" idx="0"/>
          </p:cNvCxnSpPr>
          <p:nvPr/>
        </p:nvCxnSpPr>
        <p:spPr>
          <a:xfrm rot="5400000">
            <a:off x="5383049" y="742324"/>
            <a:ext cx="148800" cy="1550400"/>
          </a:xfrm>
          <a:prstGeom prst="bentConnector3">
            <a:avLst>
              <a:gd name="adj1" fmla="val 50028"/>
            </a:avLst>
          </a:prstGeom>
          <a:noFill/>
          <a:ln w="9525" cap="flat" cmpd="sng">
            <a:solidFill>
              <a:srgbClr val="808080"/>
            </a:solidFill>
            <a:prstDash val="solid"/>
            <a:round/>
            <a:headEnd type="none" w="med" len="med"/>
            <a:tailEnd type="none" w="med" len="med"/>
          </a:ln>
        </p:spPr>
      </p:cxnSp>
      <p:cxnSp>
        <p:nvCxnSpPr>
          <p:cNvPr id="612" name="Shape 612"/>
          <p:cNvCxnSpPr>
            <a:stCxn id="609" idx="2"/>
          </p:cNvCxnSpPr>
          <p:nvPr/>
        </p:nvCxnSpPr>
        <p:spPr>
          <a:xfrm rot="-5400000" flipH="1">
            <a:off x="4490251" y="2104215"/>
            <a:ext cx="384600" cy="900"/>
          </a:xfrm>
          <a:prstGeom prst="bentConnector3">
            <a:avLst>
              <a:gd name="adj1" fmla="val 49979"/>
            </a:avLst>
          </a:prstGeom>
          <a:noFill/>
          <a:ln w="9525" cap="flat" cmpd="sng">
            <a:solidFill>
              <a:srgbClr val="808080"/>
            </a:solidFill>
            <a:prstDash val="solid"/>
            <a:round/>
            <a:headEnd type="none" w="med" len="med"/>
            <a:tailEnd type="none" w="med" len="med"/>
          </a:ln>
        </p:spPr>
      </p:cxnSp>
      <p:sp>
        <p:nvSpPr>
          <p:cNvPr id="613" name="Shape 613"/>
          <p:cNvSpPr txBox="1"/>
          <p:nvPr/>
        </p:nvSpPr>
        <p:spPr>
          <a:xfrm>
            <a:off x="4004851" y="2043494"/>
            <a:ext cx="1354499" cy="3203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PMO</a:t>
            </a:r>
          </a:p>
        </p:txBody>
      </p:sp>
      <p:sp>
        <p:nvSpPr>
          <p:cNvPr id="614" name="Shape 614"/>
          <p:cNvSpPr txBox="1"/>
          <p:nvPr/>
        </p:nvSpPr>
        <p:spPr>
          <a:xfrm>
            <a:off x="7180989" y="1591965"/>
            <a:ext cx="1354499" cy="3203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COO</a:t>
            </a:r>
            <a:r>
              <a:rPr lang="en-US" sz="1300" b="1" i="0" u="none" strike="noStrike" cap="none" baseline="30000">
                <a:solidFill>
                  <a:srgbClr val="FFFFFF"/>
                </a:solidFill>
                <a:latin typeface="Arial"/>
                <a:ea typeface="Arial"/>
                <a:cs typeface="Arial"/>
                <a:sym typeface="Arial"/>
              </a:rPr>
              <a:t>1</a:t>
            </a:r>
          </a:p>
        </p:txBody>
      </p:sp>
      <p:sp>
        <p:nvSpPr>
          <p:cNvPr id="615" name="Shape 615"/>
          <p:cNvSpPr txBox="1"/>
          <p:nvPr/>
        </p:nvSpPr>
        <p:spPr>
          <a:xfrm>
            <a:off x="324725" y="1517976"/>
            <a:ext cx="2776799" cy="824699"/>
          </a:xfrm>
          <a:prstGeom prst="rect">
            <a:avLst/>
          </a:prstGeom>
          <a:noFill/>
          <a:ln w="19050" cap="flat" cmpd="sng">
            <a:solidFill>
              <a:schemeClr val="accent2"/>
            </a:solidFill>
            <a:prstDash val="solid"/>
            <a:round/>
            <a:headEnd type="none" w="med" len="med"/>
            <a:tailEnd type="none" w="med" len="med"/>
          </a:ln>
        </p:spPr>
        <p:txBody>
          <a:bodyPr lIns="99575" tIns="99575" rIns="99575" bIns="99575" anchor="t" anchorCtr="0">
            <a:noAutofit/>
          </a:bodyPr>
          <a:lstStyle/>
          <a:p>
            <a:pPr marL="0" marR="0" lvl="0" indent="0" algn="l" rtl="0">
              <a:lnSpc>
                <a:spcPct val="100000"/>
              </a:lnSpc>
              <a:spcBef>
                <a:spcPts val="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616" name="Shape 616"/>
          <p:cNvSpPr txBox="1"/>
          <p:nvPr/>
        </p:nvSpPr>
        <p:spPr>
          <a:xfrm>
            <a:off x="444104" y="1657335"/>
            <a:ext cx="2538000" cy="5733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chemeClr val="accent3"/>
                </a:solidFill>
                <a:latin typeface="Arial"/>
                <a:ea typeface="Arial"/>
                <a:cs typeface="Arial"/>
                <a:sym typeface="Arial"/>
              </a:rPr>
              <a:t>The PMO sits under the Office of Programming and Planning for Service Delivery</a:t>
            </a:r>
          </a:p>
        </p:txBody>
      </p:sp>
      <p:sp>
        <p:nvSpPr>
          <p:cNvPr id="617" name="Shape 617"/>
          <p:cNvSpPr/>
          <p:nvPr/>
        </p:nvSpPr>
        <p:spPr>
          <a:xfrm rot="10800000">
            <a:off x="3496124" y="2498264"/>
            <a:ext cx="5880599" cy="154800"/>
          </a:xfrm>
          <a:prstGeom prst="triangle">
            <a:avLst>
              <a:gd name="adj" fmla="val 50000"/>
            </a:avLst>
          </a:prstGeom>
          <a:solidFill>
            <a:schemeClr val="accent1"/>
          </a:solidFill>
          <a:ln w="9525" cap="flat" cmpd="sng">
            <a:solidFill>
              <a:srgbClr val="FFFFFF"/>
            </a:solidFill>
            <a:prstDash val="solid"/>
            <a:miter/>
            <a:headEnd type="none" w="med" len="med"/>
            <a:tailEnd type="none" w="med" len="med"/>
          </a:ln>
        </p:spPr>
        <p:txBody>
          <a:bodyPr lIns="119475" tIns="59725" rIns="119475" bIns="59725"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618" name="Shape 618"/>
          <p:cNvSpPr txBox="1"/>
          <p:nvPr/>
        </p:nvSpPr>
        <p:spPr>
          <a:xfrm>
            <a:off x="155586" y="2618672"/>
            <a:ext cx="3163798" cy="738299"/>
          </a:xfrm>
          <a:prstGeom prst="rect">
            <a:avLst/>
          </a:prstGeom>
          <a:noFill/>
          <a:ln w="19050" cap="flat" cmpd="sng">
            <a:solidFill>
              <a:schemeClr val="accent2"/>
            </a:solidFill>
            <a:prstDash val="solid"/>
            <a:round/>
            <a:headEnd type="none" w="med" len="med"/>
            <a:tailEnd type="none" w="med" len="med"/>
          </a:ln>
        </p:spPr>
        <p:txBody>
          <a:bodyPr lIns="99575" tIns="99575" rIns="99575" bIns="99575" anchor="t" anchorCtr="0">
            <a:noAutofit/>
          </a:bodyPr>
          <a:lstStyle/>
          <a:p>
            <a:pPr marL="0" marR="0" lvl="0" indent="0" algn="l" rtl="0">
              <a:lnSpc>
                <a:spcPct val="100000"/>
              </a:lnSpc>
              <a:spcBef>
                <a:spcPts val="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619" name="Shape 619"/>
          <p:cNvSpPr txBox="1"/>
          <p:nvPr/>
        </p:nvSpPr>
        <p:spPr>
          <a:xfrm>
            <a:off x="267098" y="2671358"/>
            <a:ext cx="3051900" cy="5733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chemeClr val="accent3"/>
                </a:solidFill>
                <a:latin typeface="Arial"/>
                <a:ea typeface="Arial"/>
                <a:cs typeface="Arial"/>
                <a:sym typeface="Arial"/>
              </a:rPr>
              <a:t>Responsibility for the execution of Evolve rests with the Executive Sponsor, OPPSD Director Kevin Cooley</a:t>
            </a:r>
          </a:p>
        </p:txBody>
      </p:sp>
      <p:sp>
        <p:nvSpPr>
          <p:cNvPr id="620" name="Shape 620"/>
          <p:cNvSpPr txBox="1"/>
          <p:nvPr/>
        </p:nvSpPr>
        <p:spPr>
          <a:xfrm>
            <a:off x="5732882" y="2761580"/>
            <a:ext cx="1154399" cy="5120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Executive Sponsor</a:t>
            </a:r>
          </a:p>
        </p:txBody>
      </p:sp>
      <p:sp>
        <p:nvSpPr>
          <p:cNvPr id="621" name="Shape 621"/>
          <p:cNvSpPr txBox="1"/>
          <p:nvPr/>
        </p:nvSpPr>
        <p:spPr>
          <a:xfrm>
            <a:off x="8032550" y="2761580"/>
            <a:ext cx="1154399" cy="5120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Advisory chair</a:t>
            </a:r>
          </a:p>
        </p:txBody>
      </p:sp>
      <p:cxnSp>
        <p:nvCxnSpPr>
          <p:cNvPr id="622" name="Shape 622"/>
          <p:cNvCxnSpPr/>
          <p:nvPr/>
        </p:nvCxnSpPr>
        <p:spPr>
          <a:xfrm rot="10800000">
            <a:off x="6887450" y="3581564"/>
            <a:ext cx="1145100" cy="0"/>
          </a:xfrm>
          <a:prstGeom prst="straightConnector1">
            <a:avLst/>
          </a:prstGeom>
          <a:noFill/>
          <a:ln w="19050" cap="flat" cmpd="sng">
            <a:solidFill>
              <a:srgbClr val="808080"/>
            </a:solidFill>
            <a:prstDash val="dash"/>
            <a:round/>
            <a:headEnd type="none" w="med" len="med"/>
            <a:tailEnd type="none" w="med" len="med"/>
          </a:ln>
        </p:spPr>
      </p:cxnSp>
      <p:cxnSp>
        <p:nvCxnSpPr>
          <p:cNvPr id="623" name="Shape 623"/>
          <p:cNvCxnSpPr>
            <a:stCxn id="621" idx="1"/>
            <a:endCxn id="620" idx="3"/>
          </p:cNvCxnSpPr>
          <p:nvPr/>
        </p:nvCxnSpPr>
        <p:spPr>
          <a:xfrm rot="10800000">
            <a:off x="6887150" y="3017630"/>
            <a:ext cx="1145400" cy="0"/>
          </a:xfrm>
          <a:prstGeom prst="straightConnector1">
            <a:avLst/>
          </a:prstGeom>
          <a:noFill/>
          <a:ln w="19050" cap="flat" cmpd="sng">
            <a:solidFill>
              <a:srgbClr val="808080"/>
            </a:solidFill>
            <a:prstDash val="dash"/>
            <a:round/>
            <a:headEnd type="none" w="med" len="med"/>
            <a:tailEnd type="none" w="med" len="med"/>
          </a:ln>
        </p:spPr>
      </p:cxnSp>
      <p:sp>
        <p:nvSpPr>
          <p:cNvPr id="624" name="Shape 624"/>
          <p:cNvSpPr txBox="1"/>
          <p:nvPr/>
        </p:nvSpPr>
        <p:spPr>
          <a:xfrm>
            <a:off x="5732882" y="3325550"/>
            <a:ext cx="1154399" cy="5120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PMO director</a:t>
            </a:r>
          </a:p>
        </p:txBody>
      </p:sp>
      <p:sp>
        <p:nvSpPr>
          <p:cNvPr id="625" name="Shape 625"/>
          <p:cNvSpPr txBox="1"/>
          <p:nvPr/>
        </p:nvSpPr>
        <p:spPr>
          <a:xfrm>
            <a:off x="5732882" y="3872462"/>
            <a:ext cx="1154399" cy="5120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Deputy</a:t>
            </a:r>
          </a:p>
        </p:txBody>
      </p:sp>
      <p:sp>
        <p:nvSpPr>
          <p:cNvPr id="626" name="Shape 626"/>
          <p:cNvSpPr txBox="1"/>
          <p:nvPr/>
        </p:nvSpPr>
        <p:spPr>
          <a:xfrm>
            <a:off x="9317145" y="2618674"/>
            <a:ext cx="2475600" cy="1124100"/>
          </a:xfrm>
          <a:prstGeom prst="rect">
            <a:avLst/>
          </a:prstGeom>
          <a:noFill/>
          <a:ln w="19050" cap="flat" cmpd="sng">
            <a:solidFill>
              <a:schemeClr val="accent2"/>
            </a:solidFill>
            <a:prstDash val="solid"/>
            <a:round/>
            <a:headEnd type="none" w="med" len="med"/>
            <a:tailEnd type="none" w="med" len="med"/>
          </a:ln>
        </p:spPr>
        <p:txBody>
          <a:bodyPr lIns="99575" tIns="99575" rIns="99575" bIns="99575" anchor="t" anchorCtr="0">
            <a:noAutofit/>
          </a:bodyPr>
          <a:lstStyle/>
          <a:p>
            <a:pPr marL="0" marR="0" lvl="0" indent="0" algn="l" rtl="0">
              <a:lnSpc>
                <a:spcPct val="100000"/>
              </a:lnSpc>
              <a:spcBef>
                <a:spcPts val="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627" name="Shape 627"/>
          <p:cNvSpPr txBox="1"/>
          <p:nvPr/>
        </p:nvSpPr>
        <p:spPr>
          <a:xfrm>
            <a:off x="9395425" y="2671358"/>
            <a:ext cx="2263200" cy="9555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chemeClr val="accent3"/>
                </a:solidFill>
                <a:latin typeface="Arial"/>
                <a:ea typeface="Arial"/>
                <a:cs typeface="Arial"/>
                <a:sym typeface="Arial"/>
              </a:rPr>
              <a:t>The PMO is supported by an advisory structure, lead by a field SES and including a board of respected field leaders </a:t>
            </a:r>
          </a:p>
        </p:txBody>
      </p:sp>
      <p:sp>
        <p:nvSpPr>
          <p:cNvPr id="628" name="Shape 628"/>
          <p:cNvSpPr txBox="1"/>
          <p:nvPr/>
        </p:nvSpPr>
        <p:spPr>
          <a:xfrm>
            <a:off x="8032550" y="3325550"/>
            <a:ext cx="1154399" cy="5120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Advisory Board</a:t>
            </a:r>
          </a:p>
        </p:txBody>
      </p:sp>
      <p:cxnSp>
        <p:nvCxnSpPr>
          <p:cNvPr id="629" name="Shape 629"/>
          <p:cNvCxnSpPr>
            <a:stCxn id="624" idx="0"/>
            <a:endCxn id="620" idx="2"/>
          </p:cNvCxnSpPr>
          <p:nvPr/>
        </p:nvCxnSpPr>
        <p:spPr>
          <a:xfrm rot="10800000">
            <a:off x="6310082" y="3273650"/>
            <a:ext cx="0" cy="51900"/>
          </a:xfrm>
          <a:prstGeom prst="straightConnector1">
            <a:avLst/>
          </a:prstGeom>
          <a:noFill/>
          <a:ln w="19050" cap="flat" cmpd="sng">
            <a:solidFill>
              <a:srgbClr val="808080"/>
            </a:solidFill>
            <a:prstDash val="solid"/>
            <a:round/>
            <a:headEnd type="none" w="med" len="med"/>
            <a:tailEnd type="none" w="med" len="med"/>
          </a:ln>
        </p:spPr>
      </p:cxnSp>
      <p:cxnSp>
        <p:nvCxnSpPr>
          <p:cNvPr id="630" name="Shape 630"/>
          <p:cNvCxnSpPr>
            <a:stCxn id="625" idx="0"/>
            <a:endCxn id="624" idx="2"/>
          </p:cNvCxnSpPr>
          <p:nvPr/>
        </p:nvCxnSpPr>
        <p:spPr>
          <a:xfrm rot="10800000">
            <a:off x="6310082" y="3837662"/>
            <a:ext cx="0" cy="34800"/>
          </a:xfrm>
          <a:prstGeom prst="straightConnector1">
            <a:avLst/>
          </a:prstGeom>
          <a:noFill/>
          <a:ln w="19050" cap="flat" cmpd="sng">
            <a:solidFill>
              <a:srgbClr val="808080"/>
            </a:solidFill>
            <a:prstDash val="solid"/>
            <a:round/>
            <a:headEnd type="none" w="med" len="med"/>
            <a:tailEnd type="none" w="med" len="med"/>
          </a:ln>
        </p:spPr>
      </p:cxnSp>
      <p:cxnSp>
        <p:nvCxnSpPr>
          <p:cNvPr id="631" name="Shape 631"/>
          <p:cNvCxnSpPr>
            <a:stCxn id="621" idx="2"/>
            <a:endCxn id="628" idx="0"/>
          </p:cNvCxnSpPr>
          <p:nvPr/>
        </p:nvCxnSpPr>
        <p:spPr>
          <a:xfrm>
            <a:off x="8609750" y="3273680"/>
            <a:ext cx="0" cy="51899"/>
          </a:xfrm>
          <a:prstGeom prst="straightConnector1">
            <a:avLst/>
          </a:prstGeom>
          <a:noFill/>
          <a:ln w="19050" cap="flat" cmpd="sng">
            <a:solidFill>
              <a:srgbClr val="808080"/>
            </a:solidFill>
            <a:prstDash val="solid"/>
            <a:round/>
            <a:headEnd type="none" w="med" len="med"/>
            <a:tailEnd type="none" w="med" len="med"/>
          </a:ln>
        </p:spPr>
      </p:cxnSp>
      <p:sp>
        <p:nvSpPr>
          <p:cNvPr id="632" name="Shape 632"/>
          <p:cNvSpPr txBox="1"/>
          <p:nvPr/>
        </p:nvSpPr>
        <p:spPr>
          <a:xfrm>
            <a:off x="4499705" y="3431180"/>
            <a:ext cx="1154399" cy="5120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Support functions</a:t>
            </a:r>
          </a:p>
        </p:txBody>
      </p:sp>
      <p:sp>
        <p:nvSpPr>
          <p:cNvPr id="633" name="Shape 633"/>
          <p:cNvSpPr txBox="1"/>
          <p:nvPr/>
        </p:nvSpPr>
        <p:spPr>
          <a:xfrm>
            <a:off x="4264110" y="4012955"/>
            <a:ext cx="1390200" cy="667499"/>
          </a:xfrm>
          <a:prstGeom prst="rect">
            <a:avLst/>
          </a:prstGeom>
          <a:solidFill>
            <a:schemeClr val="accent2"/>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rgbClr val="FFFFFF"/>
                </a:solidFill>
                <a:latin typeface="Arial"/>
                <a:ea typeface="Arial"/>
                <a:cs typeface="Arial"/>
                <a:sym typeface="Arial"/>
              </a:rPr>
              <a:t>NWS liaisons (comms, LMR)</a:t>
            </a:r>
          </a:p>
        </p:txBody>
      </p:sp>
      <p:cxnSp>
        <p:nvCxnSpPr>
          <p:cNvPr id="634" name="Shape 634"/>
          <p:cNvCxnSpPr>
            <a:stCxn id="632" idx="3"/>
            <a:endCxn id="625" idx="1"/>
          </p:cNvCxnSpPr>
          <p:nvPr/>
        </p:nvCxnSpPr>
        <p:spPr>
          <a:xfrm>
            <a:off x="5654105" y="3687230"/>
            <a:ext cx="78900" cy="441300"/>
          </a:xfrm>
          <a:prstGeom prst="bentConnector3">
            <a:avLst>
              <a:gd name="adj1" fmla="val 49956"/>
            </a:avLst>
          </a:prstGeom>
          <a:noFill/>
          <a:ln w="9525" cap="flat" cmpd="sng">
            <a:solidFill>
              <a:srgbClr val="808080"/>
            </a:solidFill>
            <a:prstDash val="solid"/>
            <a:round/>
            <a:headEnd type="none" w="med" len="med"/>
            <a:tailEnd type="none" w="med" len="med"/>
          </a:ln>
        </p:spPr>
      </p:cxnSp>
      <p:cxnSp>
        <p:nvCxnSpPr>
          <p:cNvPr id="635" name="Shape 635"/>
          <p:cNvCxnSpPr>
            <a:stCxn id="633" idx="3"/>
            <a:endCxn id="625" idx="1"/>
          </p:cNvCxnSpPr>
          <p:nvPr/>
        </p:nvCxnSpPr>
        <p:spPr>
          <a:xfrm rot="10800000" flipH="1">
            <a:off x="5654310" y="4128605"/>
            <a:ext cx="78600" cy="218100"/>
          </a:xfrm>
          <a:prstGeom prst="bentConnector3">
            <a:avLst>
              <a:gd name="adj1" fmla="val 49956"/>
            </a:avLst>
          </a:prstGeom>
          <a:noFill/>
          <a:ln w="9525" cap="flat" cmpd="sng">
            <a:solidFill>
              <a:srgbClr val="808080"/>
            </a:solidFill>
            <a:prstDash val="solid"/>
            <a:round/>
            <a:headEnd type="none" w="med" len="med"/>
            <a:tailEnd type="none" w="med" len="med"/>
          </a:ln>
        </p:spPr>
      </p:cxnSp>
      <p:sp>
        <p:nvSpPr>
          <p:cNvPr id="636" name="Shape 636"/>
          <p:cNvSpPr txBox="1"/>
          <p:nvPr/>
        </p:nvSpPr>
        <p:spPr>
          <a:xfrm>
            <a:off x="155586" y="3632737"/>
            <a:ext cx="3163798" cy="896999"/>
          </a:xfrm>
          <a:prstGeom prst="rect">
            <a:avLst/>
          </a:prstGeom>
          <a:noFill/>
          <a:ln w="19050" cap="flat" cmpd="sng">
            <a:solidFill>
              <a:schemeClr val="accent2"/>
            </a:solidFill>
            <a:prstDash val="solid"/>
            <a:round/>
            <a:headEnd type="none" w="med" len="med"/>
            <a:tailEnd type="none" w="med" len="med"/>
          </a:ln>
        </p:spPr>
        <p:txBody>
          <a:bodyPr lIns="99575" tIns="99575" rIns="99575" bIns="99575" anchor="t" anchorCtr="0">
            <a:noAutofit/>
          </a:bodyPr>
          <a:lstStyle/>
          <a:p>
            <a:pPr marL="0" marR="0" lvl="0" indent="0" algn="l" rtl="0">
              <a:lnSpc>
                <a:spcPct val="100000"/>
              </a:lnSpc>
              <a:spcBef>
                <a:spcPts val="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637" name="Shape 637"/>
          <p:cNvSpPr txBox="1"/>
          <p:nvPr/>
        </p:nvSpPr>
        <p:spPr>
          <a:xfrm>
            <a:off x="267098" y="3685423"/>
            <a:ext cx="2891999" cy="7641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chemeClr val="accent3"/>
                </a:solidFill>
                <a:latin typeface="Arial"/>
                <a:ea typeface="Arial"/>
                <a:cs typeface="Arial"/>
                <a:sym typeface="Arial"/>
              </a:rPr>
              <a:t>The PMO works closely with internal stakeholders such as communications, labor relations, risk management, social science, etc</a:t>
            </a:r>
          </a:p>
        </p:txBody>
      </p:sp>
      <p:sp>
        <p:nvSpPr>
          <p:cNvPr id="638" name="Shape 638"/>
          <p:cNvSpPr txBox="1"/>
          <p:nvPr/>
        </p:nvSpPr>
        <p:spPr>
          <a:xfrm>
            <a:off x="3453132" y="486942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Science &amp; technology</a:t>
            </a:r>
          </a:p>
        </p:txBody>
      </p:sp>
      <p:sp>
        <p:nvSpPr>
          <p:cNvPr id="639" name="Shape 639"/>
          <p:cNvSpPr txBox="1"/>
          <p:nvPr/>
        </p:nvSpPr>
        <p:spPr>
          <a:xfrm>
            <a:off x="4769051" y="486942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Forecast process</a:t>
            </a:r>
          </a:p>
        </p:txBody>
      </p:sp>
      <p:sp>
        <p:nvSpPr>
          <p:cNvPr id="640" name="Shape 640"/>
          <p:cNvSpPr txBox="1"/>
          <p:nvPr/>
        </p:nvSpPr>
        <p:spPr>
          <a:xfrm>
            <a:off x="6084971" y="486942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Operating model</a:t>
            </a:r>
          </a:p>
        </p:txBody>
      </p:sp>
      <p:sp>
        <p:nvSpPr>
          <p:cNvPr id="641" name="Shape 641"/>
          <p:cNvSpPr txBox="1"/>
          <p:nvPr/>
        </p:nvSpPr>
        <p:spPr>
          <a:xfrm>
            <a:off x="7400892" y="486942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Workforce</a:t>
            </a:r>
          </a:p>
        </p:txBody>
      </p:sp>
      <p:sp>
        <p:nvSpPr>
          <p:cNvPr id="642" name="Shape 642"/>
          <p:cNvSpPr txBox="1"/>
          <p:nvPr/>
        </p:nvSpPr>
        <p:spPr>
          <a:xfrm>
            <a:off x="8716813" y="486942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IDSS</a:t>
            </a:r>
          </a:p>
        </p:txBody>
      </p:sp>
      <p:sp>
        <p:nvSpPr>
          <p:cNvPr id="643" name="Shape 643"/>
          <p:cNvSpPr txBox="1"/>
          <p:nvPr/>
        </p:nvSpPr>
        <p:spPr>
          <a:xfrm>
            <a:off x="155586" y="4718314"/>
            <a:ext cx="3163798" cy="896999"/>
          </a:xfrm>
          <a:prstGeom prst="rect">
            <a:avLst/>
          </a:prstGeom>
          <a:noFill/>
          <a:ln w="19050" cap="flat" cmpd="sng">
            <a:solidFill>
              <a:schemeClr val="accent2"/>
            </a:solidFill>
            <a:prstDash val="solid"/>
            <a:round/>
            <a:headEnd type="none" w="med" len="med"/>
            <a:tailEnd type="none" w="med" len="med"/>
          </a:ln>
        </p:spPr>
        <p:txBody>
          <a:bodyPr lIns="99575" tIns="99575" rIns="99575" bIns="99575" anchor="t" anchorCtr="0">
            <a:noAutofit/>
          </a:bodyPr>
          <a:lstStyle/>
          <a:p>
            <a:pPr marL="0" marR="0" lvl="0" indent="0" algn="l" rtl="0">
              <a:lnSpc>
                <a:spcPct val="100000"/>
              </a:lnSpc>
              <a:spcBef>
                <a:spcPts val="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644" name="Shape 644"/>
          <p:cNvSpPr txBox="1"/>
          <p:nvPr/>
        </p:nvSpPr>
        <p:spPr>
          <a:xfrm>
            <a:off x="248618" y="4771001"/>
            <a:ext cx="3042898" cy="7641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chemeClr val="accent3"/>
                </a:solidFill>
                <a:latin typeface="Arial"/>
                <a:ea typeface="Arial"/>
                <a:cs typeface="Arial"/>
                <a:sym typeface="Arial"/>
              </a:rPr>
              <a:t>PMO-led initiatives are divided among Objective Leads, who are responsible for ensuring their initiatives deliver on a key strategic objective of Evolve</a:t>
            </a:r>
          </a:p>
        </p:txBody>
      </p:sp>
      <p:sp>
        <p:nvSpPr>
          <p:cNvPr id="645" name="Shape 645"/>
          <p:cNvSpPr txBox="1"/>
          <p:nvPr/>
        </p:nvSpPr>
        <p:spPr>
          <a:xfrm>
            <a:off x="155586" y="5668078"/>
            <a:ext cx="3163798" cy="896999"/>
          </a:xfrm>
          <a:prstGeom prst="rect">
            <a:avLst/>
          </a:prstGeom>
          <a:noFill/>
          <a:ln w="19050" cap="flat" cmpd="sng">
            <a:solidFill>
              <a:schemeClr val="accent2"/>
            </a:solidFill>
            <a:prstDash val="solid"/>
            <a:round/>
            <a:headEnd type="none" w="med" len="med"/>
            <a:tailEnd type="none" w="med" len="med"/>
          </a:ln>
        </p:spPr>
        <p:txBody>
          <a:bodyPr lIns="99575" tIns="99575" rIns="99575" bIns="99575" anchor="t" anchorCtr="0">
            <a:noAutofit/>
          </a:bodyPr>
          <a:lstStyle/>
          <a:p>
            <a:pPr marL="0" marR="0" lvl="0" indent="0" algn="l" rtl="0">
              <a:lnSpc>
                <a:spcPct val="100000"/>
              </a:lnSpc>
              <a:spcBef>
                <a:spcPts val="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646" name="Shape 646"/>
          <p:cNvSpPr txBox="1"/>
          <p:nvPr/>
        </p:nvSpPr>
        <p:spPr>
          <a:xfrm>
            <a:off x="248618" y="5720762"/>
            <a:ext cx="3042898" cy="7641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chemeClr val="accent3"/>
                </a:solidFill>
                <a:latin typeface="Arial"/>
                <a:ea typeface="Arial"/>
                <a:cs typeface="Arial"/>
                <a:sym typeface="Arial"/>
              </a:rPr>
              <a:t>Initiative teams are composed of a mix of field and HQ personnel, and are supported by the PMO in rigorous planning and structuring of their task</a:t>
            </a:r>
          </a:p>
        </p:txBody>
      </p:sp>
      <p:sp>
        <p:nvSpPr>
          <p:cNvPr id="647" name="Shape 647"/>
          <p:cNvSpPr txBox="1"/>
          <p:nvPr/>
        </p:nvSpPr>
        <p:spPr>
          <a:xfrm>
            <a:off x="3453132" y="5733335"/>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Initiative teams</a:t>
            </a:r>
          </a:p>
        </p:txBody>
      </p:sp>
      <p:sp>
        <p:nvSpPr>
          <p:cNvPr id="648" name="Shape 648"/>
          <p:cNvSpPr txBox="1"/>
          <p:nvPr/>
        </p:nvSpPr>
        <p:spPr>
          <a:xfrm>
            <a:off x="4830658" y="5590762"/>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49" name="Shape 649"/>
          <p:cNvSpPr txBox="1"/>
          <p:nvPr/>
        </p:nvSpPr>
        <p:spPr>
          <a:xfrm>
            <a:off x="4776958" y="565714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50" name="Shape 650"/>
          <p:cNvSpPr txBox="1"/>
          <p:nvPr/>
        </p:nvSpPr>
        <p:spPr>
          <a:xfrm>
            <a:off x="4702378" y="5733335"/>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Initiative teams</a:t>
            </a:r>
          </a:p>
        </p:txBody>
      </p:sp>
      <p:sp>
        <p:nvSpPr>
          <p:cNvPr id="651" name="Shape 651"/>
          <p:cNvSpPr txBox="1"/>
          <p:nvPr/>
        </p:nvSpPr>
        <p:spPr>
          <a:xfrm>
            <a:off x="6093153" y="5590762"/>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52" name="Shape 652"/>
          <p:cNvSpPr txBox="1"/>
          <p:nvPr/>
        </p:nvSpPr>
        <p:spPr>
          <a:xfrm>
            <a:off x="6039453" y="565714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53" name="Shape 653"/>
          <p:cNvSpPr txBox="1"/>
          <p:nvPr/>
        </p:nvSpPr>
        <p:spPr>
          <a:xfrm>
            <a:off x="5964873" y="5733335"/>
            <a:ext cx="1154398"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Initiative teams</a:t>
            </a:r>
          </a:p>
        </p:txBody>
      </p:sp>
      <p:sp>
        <p:nvSpPr>
          <p:cNvPr id="654" name="Shape 654"/>
          <p:cNvSpPr txBox="1"/>
          <p:nvPr/>
        </p:nvSpPr>
        <p:spPr>
          <a:xfrm>
            <a:off x="7421282" y="5590762"/>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55" name="Shape 655"/>
          <p:cNvSpPr txBox="1"/>
          <p:nvPr/>
        </p:nvSpPr>
        <p:spPr>
          <a:xfrm>
            <a:off x="7367584" y="565714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56" name="Shape 656"/>
          <p:cNvSpPr txBox="1"/>
          <p:nvPr/>
        </p:nvSpPr>
        <p:spPr>
          <a:xfrm>
            <a:off x="7293003" y="5733335"/>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Initiative teams</a:t>
            </a:r>
          </a:p>
        </p:txBody>
      </p:sp>
      <p:sp>
        <p:nvSpPr>
          <p:cNvPr id="657" name="Shape 657"/>
          <p:cNvSpPr txBox="1"/>
          <p:nvPr/>
        </p:nvSpPr>
        <p:spPr>
          <a:xfrm>
            <a:off x="8749413" y="5590762"/>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58" name="Shape 658"/>
          <p:cNvSpPr txBox="1"/>
          <p:nvPr/>
        </p:nvSpPr>
        <p:spPr>
          <a:xfrm>
            <a:off x="8695714" y="5657148"/>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Font typeface="Arial"/>
              <a:buNone/>
            </a:pPr>
            <a:endParaRPr sz="1300" b="1" i="0" u="none" strike="noStrike" cap="none">
              <a:solidFill>
                <a:schemeClr val="accent3"/>
              </a:solidFill>
              <a:latin typeface="Arial"/>
              <a:ea typeface="Arial"/>
              <a:cs typeface="Arial"/>
              <a:sym typeface="Arial"/>
            </a:endParaRPr>
          </a:p>
        </p:txBody>
      </p:sp>
      <p:sp>
        <p:nvSpPr>
          <p:cNvPr id="659" name="Shape 659"/>
          <p:cNvSpPr txBox="1"/>
          <p:nvPr/>
        </p:nvSpPr>
        <p:spPr>
          <a:xfrm>
            <a:off x="8621132" y="5733335"/>
            <a:ext cx="1154399" cy="512099"/>
          </a:xfrm>
          <a:prstGeom prst="rect">
            <a:avLst/>
          </a:prstGeom>
          <a:solidFill>
            <a:srgbClr val="C8EFFE"/>
          </a:solidFill>
          <a:ln w="12700" cap="flat" cmpd="sng">
            <a:solidFill>
              <a:srgbClr val="FFFFFF"/>
            </a:solidFill>
            <a:prstDash val="solid"/>
            <a:miter/>
            <a:headEnd type="none" w="med" len="med"/>
            <a:tailEnd type="none" w="med" len="med"/>
          </a:ln>
        </p:spPr>
        <p:txBody>
          <a:bodyPr lIns="59725" tIns="59725" rIns="59725" bIns="59725" anchor="ctr" anchorCtr="0">
            <a:noAutofit/>
          </a:bodyPr>
          <a:lstStyle/>
          <a:p>
            <a:pPr marL="0" marR="0" lvl="0" indent="0" algn="ctr" rtl="0">
              <a:lnSpc>
                <a:spcPct val="100000"/>
              </a:lnSpc>
              <a:spcBef>
                <a:spcPts val="0"/>
              </a:spcBef>
              <a:spcAft>
                <a:spcPts val="0"/>
              </a:spcAft>
              <a:buClr>
                <a:srgbClr val="002960"/>
              </a:buClr>
              <a:buSzPct val="25000"/>
              <a:buFont typeface="Arial"/>
              <a:buNone/>
            </a:pPr>
            <a:r>
              <a:rPr lang="en-US" sz="1300" b="1" i="0" u="none" strike="noStrike" cap="none">
                <a:solidFill>
                  <a:schemeClr val="accent3"/>
                </a:solidFill>
                <a:latin typeface="Arial"/>
                <a:ea typeface="Arial"/>
                <a:cs typeface="Arial"/>
                <a:sym typeface="Arial"/>
              </a:rPr>
              <a:t>Initiative teams</a:t>
            </a:r>
          </a:p>
        </p:txBody>
      </p:sp>
      <p:cxnSp>
        <p:nvCxnSpPr>
          <p:cNvPr id="660" name="Shape 660"/>
          <p:cNvCxnSpPr>
            <a:stCxn id="638" idx="2"/>
            <a:endCxn id="647" idx="0"/>
          </p:cNvCxnSpPr>
          <p:nvPr/>
        </p:nvCxnSpPr>
        <p:spPr>
          <a:xfrm>
            <a:off x="4030332" y="5381528"/>
            <a:ext cx="0" cy="351900"/>
          </a:xfrm>
          <a:prstGeom prst="straightConnector1">
            <a:avLst/>
          </a:prstGeom>
          <a:noFill/>
          <a:ln w="12700" cap="flat" cmpd="sng">
            <a:solidFill>
              <a:srgbClr val="808080"/>
            </a:solidFill>
            <a:prstDash val="solid"/>
            <a:round/>
            <a:headEnd type="none" w="med" len="med"/>
            <a:tailEnd type="none" w="med" len="med"/>
          </a:ln>
        </p:spPr>
      </p:cxnSp>
      <p:cxnSp>
        <p:nvCxnSpPr>
          <p:cNvPr id="661" name="Shape 661"/>
          <p:cNvCxnSpPr/>
          <p:nvPr/>
        </p:nvCxnSpPr>
        <p:spPr>
          <a:xfrm>
            <a:off x="5279601" y="5381457"/>
            <a:ext cx="0" cy="351899"/>
          </a:xfrm>
          <a:prstGeom prst="straightConnector1">
            <a:avLst/>
          </a:prstGeom>
          <a:noFill/>
          <a:ln w="12700" cap="flat" cmpd="sng">
            <a:solidFill>
              <a:srgbClr val="808080"/>
            </a:solidFill>
            <a:prstDash val="solid"/>
            <a:round/>
            <a:headEnd type="none" w="med" len="med"/>
            <a:tailEnd type="none" w="med" len="med"/>
          </a:ln>
        </p:spPr>
      </p:cxnSp>
      <p:cxnSp>
        <p:nvCxnSpPr>
          <p:cNvPr id="662" name="Shape 662"/>
          <p:cNvCxnSpPr/>
          <p:nvPr/>
        </p:nvCxnSpPr>
        <p:spPr>
          <a:xfrm>
            <a:off x="6710896" y="5381457"/>
            <a:ext cx="0" cy="351899"/>
          </a:xfrm>
          <a:prstGeom prst="straightConnector1">
            <a:avLst/>
          </a:prstGeom>
          <a:noFill/>
          <a:ln w="12700" cap="flat" cmpd="sng">
            <a:solidFill>
              <a:srgbClr val="808080"/>
            </a:solidFill>
            <a:prstDash val="solid"/>
            <a:round/>
            <a:headEnd type="none" w="med" len="med"/>
            <a:tailEnd type="none" w="med" len="med"/>
          </a:ln>
        </p:spPr>
      </p:cxnSp>
      <p:cxnSp>
        <p:nvCxnSpPr>
          <p:cNvPr id="663" name="Shape 663"/>
          <p:cNvCxnSpPr/>
          <p:nvPr/>
        </p:nvCxnSpPr>
        <p:spPr>
          <a:xfrm>
            <a:off x="7993507" y="5381457"/>
            <a:ext cx="0" cy="351899"/>
          </a:xfrm>
          <a:prstGeom prst="straightConnector1">
            <a:avLst/>
          </a:prstGeom>
          <a:noFill/>
          <a:ln w="12700" cap="flat" cmpd="sng">
            <a:solidFill>
              <a:srgbClr val="808080"/>
            </a:solidFill>
            <a:prstDash val="solid"/>
            <a:round/>
            <a:headEnd type="none" w="med" len="med"/>
            <a:tailEnd type="none" w="med" len="med"/>
          </a:ln>
        </p:spPr>
      </p:cxnSp>
      <p:cxnSp>
        <p:nvCxnSpPr>
          <p:cNvPr id="664" name="Shape 664"/>
          <p:cNvCxnSpPr/>
          <p:nvPr/>
        </p:nvCxnSpPr>
        <p:spPr>
          <a:xfrm>
            <a:off x="9375336" y="5381457"/>
            <a:ext cx="0" cy="351899"/>
          </a:xfrm>
          <a:prstGeom prst="straightConnector1">
            <a:avLst/>
          </a:prstGeom>
          <a:noFill/>
          <a:ln w="12700" cap="flat" cmpd="sng">
            <a:solidFill>
              <a:srgbClr val="808080"/>
            </a:solidFill>
            <a:prstDash val="solid"/>
            <a:round/>
            <a:headEnd type="none" w="med" len="med"/>
            <a:tailEnd type="none" w="med" len="med"/>
          </a:ln>
        </p:spPr>
      </p:cxnSp>
      <p:cxnSp>
        <p:nvCxnSpPr>
          <p:cNvPr id="665" name="Shape 665"/>
          <p:cNvCxnSpPr>
            <a:stCxn id="625" idx="2"/>
            <a:endCxn id="642" idx="0"/>
          </p:cNvCxnSpPr>
          <p:nvPr/>
        </p:nvCxnSpPr>
        <p:spPr>
          <a:xfrm rot="-5400000" flipH="1">
            <a:off x="7559582" y="3135062"/>
            <a:ext cx="484800" cy="2983800"/>
          </a:xfrm>
          <a:prstGeom prst="bentConnector3">
            <a:avLst>
              <a:gd name="adj1" fmla="val 73954"/>
            </a:avLst>
          </a:prstGeom>
          <a:noFill/>
          <a:ln w="9525" cap="flat" cmpd="sng">
            <a:solidFill>
              <a:srgbClr val="808080"/>
            </a:solidFill>
            <a:prstDash val="solid"/>
            <a:round/>
            <a:headEnd type="none" w="med" len="med"/>
            <a:tailEnd type="none" w="med" len="med"/>
          </a:ln>
        </p:spPr>
      </p:cxnSp>
      <p:cxnSp>
        <p:nvCxnSpPr>
          <p:cNvPr id="666" name="Shape 666"/>
          <p:cNvCxnSpPr>
            <a:stCxn id="625" idx="2"/>
            <a:endCxn id="641" idx="0"/>
          </p:cNvCxnSpPr>
          <p:nvPr/>
        </p:nvCxnSpPr>
        <p:spPr>
          <a:xfrm rot="-5400000" flipH="1">
            <a:off x="6901682" y="3792962"/>
            <a:ext cx="484800" cy="1668000"/>
          </a:xfrm>
          <a:prstGeom prst="bentConnector3">
            <a:avLst>
              <a:gd name="adj1" fmla="val 74525"/>
            </a:avLst>
          </a:prstGeom>
          <a:noFill/>
          <a:ln w="9525" cap="flat" cmpd="sng">
            <a:solidFill>
              <a:srgbClr val="808080"/>
            </a:solidFill>
            <a:prstDash val="solid"/>
            <a:round/>
            <a:headEnd type="none" w="med" len="med"/>
            <a:tailEnd type="none" w="med" len="med"/>
          </a:ln>
        </p:spPr>
      </p:cxnSp>
      <p:cxnSp>
        <p:nvCxnSpPr>
          <p:cNvPr id="667" name="Shape 667"/>
          <p:cNvCxnSpPr>
            <a:stCxn id="625" idx="2"/>
            <a:endCxn id="640" idx="0"/>
          </p:cNvCxnSpPr>
          <p:nvPr/>
        </p:nvCxnSpPr>
        <p:spPr>
          <a:xfrm rot="-5400000" flipH="1">
            <a:off x="6243782" y="4450862"/>
            <a:ext cx="484800" cy="352200"/>
          </a:xfrm>
          <a:prstGeom prst="bentConnector3">
            <a:avLst>
              <a:gd name="adj1" fmla="val 74525"/>
            </a:avLst>
          </a:prstGeom>
          <a:noFill/>
          <a:ln w="9525" cap="flat" cmpd="sng">
            <a:solidFill>
              <a:srgbClr val="808080"/>
            </a:solidFill>
            <a:prstDash val="solid"/>
            <a:round/>
            <a:headEnd type="none" w="med" len="med"/>
            <a:tailEnd type="none" w="med" len="med"/>
          </a:ln>
        </p:spPr>
      </p:cxnSp>
      <p:cxnSp>
        <p:nvCxnSpPr>
          <p:cNvPr id="668" name="Shape 668"/>
          <p:cNvCxnSpPr>
            <a:stCxn id="625" idx="2"/>
            <a:endCxn id="639" idx="0"/>
          </p:cNvCxnSpPr>
          <p:nvPr/>
        </p:nvCxnSpPr>
        <p:spPr>
          <a:xfrm rot="5400000">
            <a:off x="5585732" y="4145012"/>
            <a:ext cx="484800" cy="963900"/>
          </a:xfrm>
          <a:prstGeom prst="bentConnector3">
            <a:avLst>
              <a:gd name="adj1" fmla="val 73955"/>
            </a:avLst>
          </a:prstGeom>
          <a:noFill/>
          <a:ln w="9525" cap="flat" cmpd="sng">
            <a:solidFill>
              <a:srgbClr val="808080"/>
            </a:solidFill>
            <a:prstDash val="solid"/>
            <a:round/>
            <a:headEnd type="none" w="med" len="med"/>
            <a:tailEnd type="none" w="med" len="med"/>
          </a:ln>
        </p:spPr>
      </p:cxnSp>
      <p:cxnSp>
        <p:nvCxnSpPr>
          <p:cNvPr id="669" name="Shape 669"/>
          <p:cNvCxnSpPr>
            <a:stCxn id="625" idx="2"/>
            <a:endCxn id="638" idx="0"/>
          </p:cNvCxnSpPr>
          <p:nvPr/>
        </p:nvCxnSpPr>
        <p:spPr>
          <a:xfrm rot="5400000">
            <a:off x="4927832" y="3487112"/>
            <a:ext cx="484800" cy="2279700"/>
          </a:xfrm>
          <a:prstGeom prst="bentConnector3">
            <a:avLst>
              <a:gd name="adj1" fmla="val 73955"/>
            </a:avLst>
          </a:prstGeom>
          <a:noFill/>
          <a:ln w="9525" cap="flat" cmpd="sng">
            <a:solidFill>
              <a:srgbClr val="808080"/>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158757" y="130610"/>
            <a:ext cx="11492099" cy="3078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How teams work in the PMO? </a:t>
            </a:r>
          </a:p>
        </p:txBody>
      </p:sp>
      <p:sp>
        <p:nvSpPr>
          <p:cNvPr id="675" name="Shape 675"/>
          <p:cNvSpPr/>
          <p:nvPr/>
        </p:nvSpPr>
        <p:spPr>
          <a:xfrm>
            <a:off x="0" y="1042166"/>
            <a:ext cx="6138899" cy="514499"/>
          </a:xfrm>
          <a:custGeom>
            <a:avLst/>
            <a:gdLst/>
            <a:ahLst/>
            <a:cxnLst/>
            <a:rect l="0" t="0" r="0" b="0"/>
            <a:pathLst>
              <a:path w="120000" h="120000" extrusionOk="0">
                <a:moveTo>
                  <a:pt x="0" y="0"/>
                </a:moveTo>
                <a:lnTo>
                  <a:pt x="115810" y="0"/>
                </a:lnTo>
                <a:lnTo>
                  <a:pt x="115810" y="30677"/>
                </a:lnTo>
                <a:lnTo>
                  <a:pt x="120000" y="60000"/>
                </a:lnTo>
                <a:lnTo>
                  <a:pt x="115810" y="89322"/>
                </a:lnTo>
                <a:lnTo>
                  <a:pt x="115810" y="120000"/>
                </a:lnTo>
                <a:lnTo>
                  <a:pt x="0" y="120000"/>
                </a:lnTo>
                <a:close/>
              </a:path>
            </a:pathLst>
          </a:custGeom>
          <a:solidFill>
            <a:schemeClr val="accent2">
              <a:alpha val="49411"/>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676" name="Shape 676"/>
          <p:cNvSpPr/>
          <p:nvPr/>
        </p:nvSpPr>
        <p:spPr>
          <a:xfrm>
            <a:off x="6024562" y="1042166"/>
            <a:ext cx="5924700" cy="514499"/>
          </a:xfrm>
          <a:custGeom>
            <a:avLst/>
            <a:gdLst/>
            <a:ahLst/>
            <a:cxnLst/>
            <a:rect l="0" t="0" r="0" b="0"/>
            <a:pathLst>
              <a:path w="120000" h="120000" extrusionOk="0">
                <a:moveTo>
                  <a:pt x="0" y="0"/>
                </a:moveTo>
                <a:lnTo>
                  <a:pt x="120000" y="0"/>
                </a:lnTo>
                <a:lnTo>
                  <a:pt x="120000" y="120000"/>
                </a:lnTo>
                <a:lnTo>
                  <a:pt x="0" y="120000"/>
                </a:lnTo>
                <a:lnTo>
                  <a:pt x="0" y="81828"/>
                </a:lnTo>
                <a:lnTo>
                  <a:pt x="3231" y="60000"/>
                </a:lnTo>
                <a:lnTo>
                  <a:pt x="0" y="38172"/>
                </a:lnTo>
                <a:close/>
              </a:path>
            </a:pathLst>
          </a:custGeom>
          <a:solidFill>
            <a:schemeClr val="accent3">
              <a:alpha val="49411"/>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677" name="Shape 677"/>
          <p:cNvSpPr txBox="1"/>
          <p:nvPr/>
        </p:nvSpPr>
        <p:spPr>
          <a:xfrm>
            <a:off x="158771" y="1177416"/>
            <a:ext cx="4259400" cy="2768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Operations &amp; Workforce Analysis</a:t>
            </a:r>
          </a:p>
        </p:txBody>
      </p:sp>
      <p:sp>
        <p:nvSpPr>
          <p:cNvPr id="678" name="Shape 678"/>
          <p:cNvSpPr txBox="1"/>
          <p:nvPr/>
        </p:nvSpPr>
        <p:spPr>
          <a:xfrm>
            <a:off x="6249996" y="1160841"/>
            <a:ext cx="3602100" cy="2768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800" b="0" i="0" u="none" strike="noStrike" cap="none">
                <a:solidFill>
                  <a:schemeClr val="lt1"/>
                </a:solidFill>
                <a:latin typeface="Arial"/>
                <a:ea typeface="Arial"/>
                <a:cs typeface="Arial"/>
                <a:sym typeface="Arial"/>
              </a:rPr>
              <a:t>Evolve NWS</a:t>
            </a:r>
          </a:p>
        </p:txBody>
      </p:sp>
      <p:cxnSp>
        <p:nvCxnSpPr>
          <p:cNvPr id="679" name="Shape 679"/>
          <p:cNvCxnSpPr/>
          <p:nvPr/>
        </p:nvCxnSpPr>
        <p:spPr>
          <a:xfrm>
            <a:off x="5976937" y="1640591"/>
            <a:ext cx="0" cy="4703400"/>
          </a:xfrm>
          <a:prstGeom prst="straightConnector1">
            <a:avLst/>
          </a:prstGeom>
          <a:noFill/>
          <a:ln w="19050" cap="flat" cmpd="sng">
            <a:solidFill>
              <a:schemeClr val="accent1"/>
            </a:solidFill>
            <a:prstDash val="dot"/>
            <a:round/>
            <a:headEnd type="none" w="med" len="med"/>
            <a:tailEnd type="none" w="med" len="med"/>
          </a:ln>
        </p:spPr>
      </p:cxnSp>
      <p:sp>
        <p:nvSpPr>
          <p:cNvPr id="680" name="Shape 680"/>
          <p:cNvSpPr txBox="1"/>
          <p:nvPr/>
        </p:nvSpPr>
        <p:spPr>
          <a:xfrm>
            <a:off x="158756" y="2093683"/>
            <a:ext cx="5708699" cy="9231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65BD"/>
              </a:buClr>
              <a:buSzPct val="25000"/>
              <a:buFont typeface="Arial"/>
              <a:buNone/>
            </a:pPr>
            <a:r>
              <a:rPr lang="en-US" sz="1400" b="1" i="0" u="none" strike="noStrike" cap="none">
                <a:solidFill>
                  <a:srgbClr val="0065BD"/>
                </a:solidFill>
                <a:latin typeface="Arial"/>
                <a:ea typeface="Arial"/>
                <a:cs typeface="Arial"/>
                <a:sym typeface="Arial"/>
              </a:rPr>
              <a:t>OWA teams </a:t>
            </a:r>
            <a:r>
              <a:rPr lang="en-US" sz="1400" b="0" i="0" u="none" strike="noStrike" cap="none">
                <a:solidFill>
                  <a:srgbClr val="0065BD"/>
                </a:solidFill>
                <a:latin typeface="Arial"/>
                <a:ea typeface="Arial"/>
                <a:cs typeface="Arial"/>
                <a:sym typeface="Arial"/>
              </a:rPr>
              <a:t>identified </a:t>
            </a:r>
            <a:r>
              <a:rPr lang="en-US" sz="1400" b="1" i="0" u="none" strike="noStrike" cap="none">
                <a:solidFill>
                  <a:srgbClr val="0065BD"/>
                </a:solidFill>
                <a:latin typeface="Arial"/>
                <a:ea typeface="Arial"/>
                <a:cs typeface="Arial"/>
                <a:sym typeface="Arial"/>
              </a:rPr>
              <a:t>40+ “actionable ideas”</a:t>
            </a:r>
            <a:r>
              <a:rPr lang="en-US" sz="1400" b="0" i="0" u="none" strike="noStrike" cap="none">
                <a:solidFill>
                  <a:srgbClr val="0065BD"/>
                </a:solidFill>
                <a:latin typeface="Arial"/>
                <a:ea typeface="Arial"/>
                <a:cs typeface="Arial"/>
                <a:sym typeface="Arial"/>
              </a:rPr>
              <a:t> – concrete ideas the NWS could explore, test, and implement to improve forecast production and better support partners in protecting lives and property</a:t>
            </a:r>
          </a:p>
        </p:txBody>
      </p:sp>
      <p:sp>
        <p:nvSpPr>
          <p:cNvPr id="681" name="Shape 681"/>
          <p:cNvSpPr txBox="1"/>
          <p:nvPr/>
        </p:nvSpPr>
        <p:spPr>
          <a:xfrm>
            <a:off x="6138862" y="2093683"/>
            <a:ext cx="5699100" cy="10131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65BD"/>
              </a:buClr>
              <a:buSzPct val="25000"/>
              <a:buFont typeface="Arial"/>
              <a:buNone/>
            </a:pPr>
            <a:r>
              <a:rPr lang="en-US" sz="1400" b="1" i="0" u="none" strike="noStrike" cap="none">
                <a:solidFill>
                  <a:srgbClr val="0065BD"/>
                </a:solidFill>
                <a:latin typeface="Arial"/>
                <a:ea typeface="Arial"/>
                <a:cs typeface="Arial"/>
                <a:sym typeface="Arial"/>
              </a:rPr>
              <a:t>The PMO leadership team</a:t>
            </a:r>
            <a:r>
              <a:rPr lang="en-US" sz="1400" b="0" i="0" u="none" strike="noStrike" cap="none">
                <a:solidFill>
                  <a:srgbClr val="0065BD"/>
                </a:solidFill>
                <a:latin typeface="Arial"/>
                <a:ea typeface="Arial"/>
                <a:cs typeface="Arial"/>
                <a:sym typeface="Arial"/>
              </a:rPr>
              <a:t> reviewed, sorted, and synthesized these ideas into </a:t>
            </a:r>
            <a:r>
              <a:rPr lang="en-US" sz="1400" b="1" i="0" u="none" strike="noStrike" cap="none">
                <a:solidFill>
                  <a:srgbClr val="0065BD"/>
                </a:solidFill>
                <a:latin typeface="Arial"/>
                <a:ea typeface="Arial"/>
                <a:cs typeface="Arial"/>
                <a:sym typeface="Arial"/>
              </a:rPr>
              <a:t>40+ potential initiatives</a:t>
            </a:r>
          </a:p>
          <a:p>
            <a:pPr marL="0" marR="0" lvl="0" indent="0" algn="l" rtl="0">
              <a:lnSpc>
                <a:spcPct val="100000"/>
              </a:lnSpc>
              <a:spcBef>
                <a:spcPts val="700"/>
              </a:spcBef>
              <a:spcAft>
                <a:spcPts val="0"/>
              </a:spcAft>
              <a:buClr>
                <a:srgbClr val="0065BD"/>
              </a:buClr>
              <a:buSzPct val="25000"/>
              <a:buFont typeface="Arial"/>
              <a:buNone/>
            </a:pPr>
            <a:r>
              <a:rPr lang="en-US" sz="1400" b="0" i="0" u="none" strike="noStrike" cap="none">
                <a:solidFill>
                  <a:srgbClr val="0065BD"/>
                </a:solidFill>
                <a:latin typeface="Arial"/>
                <a:ea typeface="Arial"/>
                <a:cs typeface="Arial"/>
                <a:sym typeface="Arial"/>
              </a:rPr>
              <a:t>These initiatives have been </a:t>
            </a:r>
            <a:r>
              <a:rPr lang="en-US" sz="1400" b="1" i="0" u="none" strike="noStrike" cap="none">
                <a:solidFill>
                  <a:srgbClr val="0065BD"/>
                </a:solidFill>
                <a:latin typeface="Arial"/>
                <a:ea typeface="Arial"/>
                <a:cs typeface="Arial"/>
                <a:sym typeface="Arial"/>
              </a:rPr>
              <a:t>grouped</a:t>
            </a:r>
            <a:r>
              <a:rPr lang="en-US" sz="1400" b="0" i="0" u="none" strike="noStrike" cap="none">
                <a:solidFill>
                  <a:srgbClr val="0065BD"/>
                </a:solidFill>
                <a:latin typeface="Arial"/>
                <a:ea typeface="Arial"/>
                <a:cs typeface="Arial"/>
                <a:sym typeface="Arial"/>
              </a:rPr>
              <a:t> into projects, </a:t>
            </a:r>
            <a:r>
              <a:rPr lang="en-US" sz="1400" b="1" i="0" u="none" strike="noStrike" cap="none">
                <a:solidFill>
                  <a:srgbClr val="0065BD"/>
                </a:solidFill>
                <a:latin typeface="Arial"/>
                <a:ea typeface="Arial"/>
                <a:cs typeface="Arial"/>
                <a:sym typeface="Arial"/>
              </a:rPr>
              <a:t>prioritized</a:t>
            </a:r>
            <a:r>
              <a:rPr lang="en-US" sz="1400" b="0" i="0" u="none" strike="noStrike" cap="none">
                <a:solidFill>
                  <a:srgbClr val="0065BD"/>
                </a:solidFill>
                <a:latin typeface="Arial"/>
                <a:ea typeface="Arial"/>
                <a:cs typeface="Arial"/>
                <a:sym typeface="Arial"/>
              </a:rPr>
              <a:t>, and each has a </a:t>
            </a:r>
            <a:r>
              <a:rPr lang="en-US" sz="1400" b="1" i="0" u="none" strike="noStrike" cap="none">
                <a:solidFill>
                  <a:srgbClr val="0065BD"/>
                </a:solidFill>
                <a:latin typeface="Arial"/>
                <a:ea typeface="Arial"/>
                <a:cs typeface="Arial"/>
                <a:sym typeface="Arial"/>
              </a:rPr>
              <a:t>dedicated team </a:t>
            </a:r>
            <a:r>
              <a:rPr lang="en-US" sz="1400" b="0" i="0" u="none" strike="noStrike" cap="none">
                <a:solidFill>
                  <a:srgbClr val="0065BD"/>
                </a:solidFill>
                <a:latin typeface="Arial"/>
                <a:ea typeface="Arial"/>
                <a:cs typeface="Arial"/>
                <a:sym typeface="Arial"/>
              </a:rPr>
              <a:t>staffed against them </a:t>
            </a:r>
          </a:p>
        </p:txBody>
      </p:sp>
      <p:grpSp>
        <p:nvGrpSpPr>
          <p:cNvPr id="682" name="Shape 682"/>
          <p:cNvGrpSpPr/>
          <p:nvPr/>
        </p:nvGrpSpPr>
        <p:grpSpPr>
          <a:xfrm>
            <a:off x="158741" y="3176217"/>
            <a:ext cx="11678113" cy="398398"/>
            <a:chOff x="158756" y="3320487"/>
            <a:chExt cx="11679282" cy="398399"/>
          </a:xfrm>
        </p:grpSpPr>
        <p:sp>
          <p:nvSpPr>
            <p:cNvPr id="683" name="Shape 683"/>
            <p:cNvSpPr/>
            <p:nvPr/>
          </p:nvSpPr>
          <p:spPr>
            <a:xfrm>
              <a:off x="158756" y="3320487"/>
              <a:ext cx="5708699" cy="398399"/>
            </a:xfrm>
            <a:prstGeom prst="rect">
              <a:avLst/>
            </a:prstGeom>
            <a:solidFill>
              <a:schemeClr val="accent1">
                <a:alpha val="49411"/>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684" name="Shape 684"/>
            <p:cNvSpPr/>
            <p:nvPr/>
          </p:nvSpPr>
          <p:spPr>
            <a:xfrm>
              <a:off x="6129339" y="3320487"/>
              <a:ext cx="5708699" cy="398399"/>
            </a:xfrm>
            <a:prstGeom prst="rect">
              <a:avLst/>
            </a:prstGeom>
            <a:solidFill>
              <a:schemeClr val="accent1">
                <a:alpha val="49411"/>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685" name="Shape 685"/>
            <p:cNvSpPr txBox="1"/>
            <p:nvPr/>
          </p:nvSpPr>
          <p:spPr>
            <a:xfrm>
              <a:off x="238777" y="3404219"/>
              <a:ext cx="3602100" cy="2306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0" i="1" u="none" strike="noStrike" cap="none">
                  <a:solidFill>
                    <a:schemeClr val="accent4"/>
                  </a:solidFill>
                  <a:latin typeface="Arial"/>
                  <a:ea typeface="Arial"/>
                  <a:cs typeface="Arial"/>
                  <a:sym typeface="Arial"/>
                </a:rPr>
                <a:t>Team structures</a:t>
              </a:r>
            </a:p>
          </p:txBody>
        </p:sp>
        <p:sp>
          <p:nvSpPr>
            <p:cNvPr id="686" name="Shape 686"/>
            <p:cNvSpPr txBox="1"/>
            <p:nvPr/>
          </p:nvSpPr>
          <p:spPr>
            <a:xfrm>
              <a:off x="6221421" y="3404219"/>
              <a:ext cx="3602100" cy="2306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0" i="1" u="none" strike="noStrike" cap="none">
                  <a:solidFill>
                    <a:schemeClr val="accent4"/>
                  </a:solidFill>
                  <a:latin typeface="Arial"/>
                  <a:ea typeface="Arial"/>
                  <a:cs typeface="Arial"/>
                  <a:sym typeface="Arial"/>
                </a:rPr>
                <a:t>Team structures</a:t>
              </a:r>
            </a:p>
          </p:txBody>
        </p:sp>
      </p:grpSp>
      <p:grpSp>
        <p:nvGrpSpPr>
          <p:cNvPr id="687" name="Shape 687"/>
          <p:cNvGrpSpPr/>
          <p:nvPr/>
        </p:nvGrpSpPr>
        <p:grpSpPr>
          <a:xfrm>
            <a:off x="158741" y="1625951"/>
            <a:ext cx="11678113" cy="398399"/>
            <a:chOff x="158756" y="1665516"/>
            <a:chExt cx="11679282" cy="398399"/>
          </a:xfrm>
        </p:grpSpPr>
        <p:sp>
          <p:nvSpPr>
            <p:cNvPr id="688" name="Shape 688"/>
            <p:cNvSpPr/>
            <p:nvPr/>
          </p:nvSpPr>
          <p:spPr>
            <a:xfrm>
              <a:off x="158756" y="1665516"/>
              <a:ext cx="5708699" cy="398399"/>
            </a:xfrm>
            <a:prstGeom prst="rect">
              <a:avLst/>
            </a:prstGeom>
            <a:solidFill>
              <a:schemeClr val="accent1">
                <a:alpha val="49411"/>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689" name="Shape 689"/>
            <p:cNvSpPr/>
            <p:nvPr/>
          </p:nvSpPr>
          <p:spPr>
            <a:xfrm>
              <a:off x="6129339" y="1665516"/>
              <a:ext cx="5708699" cy="398399"/>
            </a:xfrm>
            <a:prstGeom prst="rect">
              <a:avLst/>
            </a:prstGeom>
            <a:solidFill>
              <a:schemeClr val="accent1">
                <a:alpha val="49411"/>
              </a:schemeClr>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690" name="Shape 690"/>
            <p:cNvSpPr txBox="1"/>
            <p:nvPr/>
          </p:nvSpPr>
          <p:spPr>
            <a:xfrm>
              <a:off x="238777" y="1749249"/>
              <a:ext cx="3602100" cy="2306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0" i="1" u="none" strike="noStrike" cap="none">
                  <a:solidFill>
                    <a:schemeClr val="accent4"/>
                  </a:solidFill>
                  <a:latin typeface="Arial"/>
                  <a:ea typeface="Arial"/>
                  <a:cs typeface="Arial"/>
                  <a:sym typeface="Arial"/>
                </a:rPr>
                <a:t>Actionable ideas</a:t>
              </a:r>
            </a:p>
          </p:txBody>
        </p:sp>
        <p:sp>
          <p:nvSpPr>
            <p:cNvPr id="691" name="Shape 691"/>
            <p:cNvSpPr txBox="1"/>
            <p:nvPr/>
          </p:nvSpPr>
          <p:spPr>
            <a:xfrm>
              <a:off x="6221421" y="1749249"/>
              <a:ext cx="3602100" cy="2306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0" i="1" u="none" strike="noStrike" cap="none">
                  <a:solidFill>
                    <a:schemeClr val="accent4"/>
                  </a:solidFill>
                  <a:latin typeface="Arial"/>
                  <a:ea typeface="Arial"/>
                  <a:cs typeface="Arial"/>
                  <a:sym typeface="Arial"/>
                </a:rPr>
                <a:t>Evolve initiatives</a:t>
              </a:r>
            </a:p>
          </p:txBody>
        </p:sp>
      </p:grpSp>
      <p:sp>
        <p:nvSpPr>
          <p:cNvPr id="692" name="Shape 692"/>
          <p:cNvSpPr txBox="1"/>
          <p:nvPr/>
        </p:nvSpPr>
        <p:spPr>
          <a:xfrm>
            <a:off x="158756" y="3643948"/>
            <a:ext cx="5708699" cy="4616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OWA teams were comprised of many different people, and were focused on idea generation across a broad content area</a:t>
            </a:r>
          </a:p>
        </p:txBody>
      </p:sp>
      <p:sp>
        <p:nvSpPr>
          <p:cNvPr id="693" name="Shape 693"/>
          <p:cNvSpPr txBox="1"/>
          <p:nvPr/>
        </p:nvSpPr>
        <p:spPr>
          <a:xfrm>
            <a:off x="6138862" y="3643948"/>
            <a:ext cx="5699100" cy="6924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Evolve teams are generally smaller, and focused on detailed development, testing, and execution of a particular idea generated by the OWA process</a:t>
            </a:r>
          </a:p>
        </p:txBody>
      </p:sp>
      <p:sp>
        <p:nvSpPr>
          <p:cNvPr id="694" name="Shape 694"/>
          <p:cNvSpPr/>
          <p:nvPr/>
        </p:nvSpPr>
        <p:spPr>
          <a:xfrm>
            <a:off x="650877" y="5510916"/>
            <a:ext cx="446399" cy="4494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95" name="Shape 695"/>
          <p:cNvSpPr/>
          <p:nvPr/>
        </p:nvSpPr>
        <p:spPr>
          <a:xfrm>
            <a:off x="1185625" y="5510916"/>
            <a:ext cx="446400" cy="4494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96" name="Shape 696"/>
          <p:cNvSpPr/>
          <p:nvPr/>
        </p:nvSpPr>
        <p:spPr>
          <a:xfrm>
            <a:off x="2789876" y="5510916"/>
            <a:ext cx="446400" cy="4494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97" name="Shape 697"/>
          <p:cNvSpPr/>
          <p:nvPr/>
        </p:nvSpPr>
        <p:spPr>
          <a:xfrm>
            <a:off x="3324626" y="5510916"/>
            <a:ext cx="446400" cy="4494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98" name="Shape 698"/>
          <p:cNvSpPr/>
          <p:nvPr/>
        </p:nvSpPr>
        <p:spPr>
          <a:xfrm>
            <a:off x="3859378" y="5510916"/>
            <a:ext cx="446400" cy="4494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99" name="Shape 699"/>
          <p:cNvSpPr/>
          <p:nvPr/>
        </p:nvSpPr>
        <p:spPr>
          <a:xfrm>
            <a:off x="1720376" y="5510916"/>
            <a:ext cx="446400" cy="4494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00" name="Shape 700"/>
          <p:cNvSpPr/>
          <p:nvPr/>
        </p:nvSpPr>
        <p:spPr>
          <a:xfrm>
            <a:off x="4394126" y="5510916"/>
            <a:ext cx="446400" cy="4494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01" name="Shape 701"/>
          <p:cNvSpPr/>
          <p:nvPr/>
        </p:nvSpPr>
        <p:spPr>
          <a:xfrm>
            <a:off x="2255125" y="5510916"/>
            <a:ext cx="446400" cy="4494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02" name="Shape 702"/>
          <p:cNvSpPr/>
          <p:nvPr/>
        </p:nvSpPr>
        <p:spPr>
          <a:xfrm>
            <a:off x="4928878" y="5510916"/>
            <a:ext cx="446400" cy="4494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703" name="Shape 703"/>
          <p:cNvGrpSpPr/>
          <p:nvPr/>
        </p:nvGrpSpPr>
        <p:grpSpPr>
          <a:xfrm>
            <a:off x="962200" y="4234102"/>
            <a:ext cx="4259663" cy="1285142"/>
            <a:chOff x="733425" y="4448175"/>
            <a:chExt cx="4556276" cy="1374924"/>
          </a:xfrm>
        </p:grpSpPr>
        <p:sp>
          <p:nvSpPr>
            <p:cNvPr id="704" name="Shape 704"/>
            <p:cNvSpPr/>
            <p:nvPr/>
          </p:nvSpPr>
          <p:spPr>
            <a:xfrm>
              <a:off x="736602" y="4448175"/>
              <a:ext cx="4553099" cy="942900"/>
            </a:xfrm>
            <a:prstGeom prst="ellipse">
              <a:avLst/>
            </a:pr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05" name="Shape 705"/>
            <p:cNvSpPr/>
            <p:nvPr/>
          </p:nvSpPr>
          <p:spPr>
            <a:xfrm>
              <a:off x="733425" y="5067300"/>
              <a:ext cx="609599" cy="704999"/>
            </a:xfrm>
            <a:custGeom>
              <a:avLst/>
              <a:gdLst/>
              <a:ahLst/>
              <a:cxnLst/>
              <a:rect l="0" t="0" r="0" b="0"/>
              <a:pathLst>
                <a:path w="120000" h="120000" extrusionOk="0">
                  <a:moveTo>
                    <a:pt x="88125" y="0"/>
                  </a:moveTo>
                  <a:lnTo>
                    <a:pt x="0" y="120000"/>
                  </a:lnTo>
                  <a:lnTo>
                    <a:pt x="120000" y="6486"/>
                  </a:lnTo>
                  <a:lnTo>
                    <a:pt x="88125" y="0"/>
                  </a:ln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06" name="Shape 706"/>
            <p:cNvSpPr/>
            <p:nvPr/>
          </p:nvSpPr>
          <p:spPr>
            <a:xfrm>
              <a:off x="1343025" y="5087937"/>
              <a:ext cx="609599" cy="704999"/>
            </a:xfrm>
            <a:custGeom>
              <a:avLst/>
              <a:gdLst/>
              <a:ahLst/>
              <a:cxnLst/>
              <a:rect l="0" t="0" r="0" b="0"/>
              <a:pathLst>
                <a:path w="120000" h="120000" extrusionOk="0">
                  <a:moveTo>
                    <a:pt x="88125" y="0"/>
                  </a:moveTo>
                  <a:lnTo>
                    <a:pt x="0" y="120000"/>
                  </a:lnTo>
                  <a:lnTo>
                    <a:pt x="120000" y="6486"/>
                  </a:lnTo>
                  <a:lnTo>
                    <a:pt x="88125" y="0"/>
                  </a:ln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07" name="Shape 707"/>
            <p:cNvSpPr/>
            <p:nvPr/>
          </p:nvSpPr>
          <p:spPr>
            <a:xfrm>
              <a:off x="1887424" y="5118100"/>
              <a:ext cx="609599" cy="704999"/>
            </a:xfrm>
            <a:custGeom>
              <a:avLst/>
              <a:gdLst/>
              <a:ahLst/>
              <a:cxnLst/>
              <a:rect l="0" t="0" r="0" b="0"/>
              <a:pathLst>
                <a:path w="120000" h="120000" extrusionOk="0">
                  <a:moveTo>
                    <a:pt x="88125" y="0"/>
                  </a:moveTo>
                  <a:lnTo>
                    <a:pt x="0" y="120000"/>
                  </a:lnTo>
                  <a:lnTo>
                    <a:pt x="120000" y="6486"/>
                  </a:lnTo>
                  <a:lnTo>
                    <a:pt x="88125" y="0"/>
                  </a:ln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08" name="Shape 708"/>
            <p:cNvSpPr/>
            <p:nvPr/>
          </p:nvSpPr>
          <p:spPr>
            <a:xfrm>
              <a:off x="2423365" y="5087937"/>
              <a:ext cx="609599" cy="704999"/>
            </a:xfrm>
            <a:custGeom>
              <a:avLst/>
              <a:gdLst/>
              <a:ahLst/>
              <a:cxnLst/>
              <a:rect l="0" t="0" r="0" b="0"/>
              <a:pathLst>
                <a:path w="120000" h="120000" extrusionOk="0">
                  <a:moveTo>
                    <a:pt x="88125" y="0"/>
                  </a:moveTo>
                  <a:lnTo>
                    <a:pt x="0" y="120000"/>
                  </a:lnTo>
                  <a:lnTo>
                    <a:pt x="120000" y="6486"/>
                  </a:lnTo>
                  <a:lnTo>
                    <a:pt x="88125" y="0"/>
                  </a:ln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09" name="Shape 709"/>
            <p:cNvSpPr/>
            <p:nvPr/>
          </p:nvSpPr>
          <p:spPr>
            <a:xfrm flipH="1">
              <a:off x="4499305" y="5087937"/>
              <a:ext cx="609599" cy="704999"/>
            </a:xfrm>
            <a:custGeom>
              <a:avLst/>
              <a:gdLst/>
              <a:ahLst/>
              <a:cxnLst/>
              <a:rect l="0" t="0" r="0" b="0"/>
              <a:pathLst>
                <a:path w="120000" h="120000" extrusionOk="0">
                  <a:moveTo>
                    <a:pt x="88125" y="0"/>
                  </a:moveTo>
                  <a:lnTo>
                    <a:pt x="0" y="120000"/>
                  </a:lnTo>
                  <a:lnTo>
                    <a:pt x="120000" y="6486"/>
                  </a:lnTo>
                  <a:lnTo>
                    <a:pt x="88125" y="0"/>
                  </a:ln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10" name="Shape 710"/>
            <p:cNvSpPr/>
            <p:nvPr/>
          </p:nvSpPr>
          <p:spPr>
            <a:xfrm flipH="1">
              <a:off x="3943142" y="5087937"/>
              <a:ext cx="609599" cy="704999"/>
            </a:xfrm>
            <a:custGeom>
              <a:avLst/>
              <a:gdLst/>
              <a:ahLst/>
              <a:cxnLst/>
              <a:rect l="0" t="0" r="0" b="0"/>
              <a:pathLst>
                <a:path w="120000" h="120000" extrusionOk="0">
                  <a:moveTo>
                    <a:pt x="88125" y="0"/>
                  </a:moveTo>
                  <a:lnTo>
                    <a:pt x="0" y="120000"/>
                  </a:lnTo>
                  <a:lnTo>
                    <a:pt x="120000" y="6486"/>
                  </a:lnTo>
                  <a:lnTo>
                    <a:pt x="88125" y="0"/>
                  </a:ln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11" name="Shape 711"/>
            <p:cNvSpPr/>
            <p:nvPr/>
          </p:nvSpPr>
          <p:spPr>
            <a:xfrm flipH="1">
              <a:off x="3342594" y="5087937"/>
              <a:ext cx="609599" cy="704999"/>
            </a:xfrm>
            <a:custGeom>
              <a:avLst/>
              <a:gdLst/>
              <a:ahLst/>
              <a:cxnLst/>
              <a:rect l="0" t="0" r="0" b="0"/>
              <a:pathLst>
                <a:path w="120000" h="120000" extrusionOk="0">
                  <a:moveTo>
                    <a:pt x="88125" y="0"/>
                  </a:moveTo>
                  <a:lnTo>
                    <a:pt x="0" y="120000"/>
                  </a:lnTo>
                  <a:lnTo>
                    <a:pt x="120000" y="6486"/>
                  </a:lnTo>
                  <a:lnTo>
                    <a:pt x="88125" y="0"/>
                  </a:ln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12" name="Shape 712"/>
            <p:cNvSpPr/>
            <p:nvPr/>
          </p:nvSpPr>
          <p:spPr>
            <a:xfrm>
              <a:off x="3162300" y="5251450"/>
              <a:ext cx="266699" cy="514499"/>
            </a:xfrm>
            <a:custGeom>
              <a:avLst/>
              <a:gdLst/>
              <a:ahLst/>
              <a:cxnLst/>
              <a:rect l="0" t="0" r="0" b="0"/>
              <a:pathLst>
                <a:path w="120000" h="120000" extrusionOk="0">
                  <a:moveTo>
                    <a:pt x="0" y="0"/>
                  </a:moveTo>
                  <a:lnTo>
                    <a:pt x="120000" y="120000"/>
                  </a:lnTo>
                  <a:lnTo>
                    <a:pt x="71428" y="0"/>
                  </a:lnTo>
                  <a:lnTo>
                    <a:pt x="0" y="0"/>
                  </a:ln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13" name="Shape 713"/>
            <p:cNvSpPr/>
            <p:nvPr/>
          </p:nvSpPr>
          <p:spPr>
            <a:xfrm flipH="1">
              <a:off x="2884600" y="5251450"/>
              <a:ext cx="266699" cy="514499"/>
            </a:xfrm>
            <a:custGeom>
              <a:avLst/>
              <a:gdLst/>
              <a:ahLst/>
              <a:cxnLst/>
              <a:rect l="0" t="0" r="0" b="0"/>
              <a:pathLst>
                <a:path w="120000" h="120000" extrusionOk="0">
                  <a:moveTo>
                    <a:pt x="0" y="0"/>
                  </a:moveTo>
                  <a:lnTo>
                    <a:pt x="120000" y="120000"/>
                  </a:lnTo>
                  <a:lnTo>
                    <a:pt x="71428" y="0"/>
                  </a:lnTo>
                  <a:lnTo>
                    <a:pt x="0" y="0"/>
                  </a:ln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nvGrpSpPr>
            <p:cNvPr id="714" name="Shape 714"/>
            <p:cNvGrpSpPr/>
            <p:nvPr/>
          </p:nvGrpSpPr>
          <p:grpSpPr>
            <a:xfrm>
              <a:off x="1425132" y="4709473"/>
              <a:ext cx="358316" cy="382384"/>
              <a:chOff x="6254751" y="3557587"/>
              <a:chExt cx="969998" cy="1035150"/>
            </a:xfrm>
          </p:grpSpPr>
          <p:sp>
            <p:nvSpPr>
              <p:cNvPr id="715" name="Shape 715"/>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16" name="Shape 716"/>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17" name="Shape 717"/>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18" name="Shape 718"/>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19" name="Shape 719"/>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20" name="Shape 720"/>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21" name="Shape 721"/>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22" name="Shape 722"/>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23" name="Shape 723"/>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24" name="Shape 724"/>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25" name="Shape 725"/>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726" name="Shape 726"/>
            <p:cNvGrpSpPr/>
            <p:nvPr/>
          </p:nvGrpSpPr>
          <p:grpSpPr>
            <a:xfrm>
              <a:off x="2079761" y="4529854"/>
              <a:ext cx="358316" cy="382384"/>
              <a:chOff x="6254751" y="3557587"/>
              <a:chExt cx="969998" cy="1035150"/>
            </a:xfrm>
          </p:grpSpPr>
          <p:sp>
            <p:nvSpPr>
              <p:cNvPr id="727" name="Shape 727"/>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28" name="Shape 728"/>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29" name="Shape 729"/>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30" name="Shape 730"/>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31" name="Shape 731"/>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32" name="Shape 732"/>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33" name="Shape 733"/>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34" name="Shape 734"/>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35" name="Shape 735"/>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36" name="Shape 736"/>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37" name="Shape 737"/>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738" name="Shape 738"/>
            <p:cNvGrpSpPr/>
            <p:nvPr/>
          </p:nvGrpSpPr>
          <p:grpSpPr>
            <a:xfrm>
              <a:off x="2414664" y="4761480"/>
              <a:ext cx="501585" cy="535275"/>
              <a:chOff x="6254751" y="3557587"/>
              <a:chExt cx="969998" cy="1035150"/>
            </a:xfrm>
          </p:grpSpPr>
          <p:sp>
            <p:nvSpPr>
              <p:cNvPr id="739" name="Shape 739"/>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0" name="Shape 740"/>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1" name="Shape 741"/>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2" name="Shape 742"/>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3" name="Shape 743"/>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4" name="Shape 744"/>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5" name="Shape 745"/>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6" name="Shape 746"/>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7" name="Shape 747"/>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8" name="Shape 748"/>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49" name="Shape 749"/>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750" name="Shape 750"/>
            <p:cNvGrpSpPr/>
            <p:nvPr/>
          </p:nvGrpSpPr>
          <p:grpSpPr>
            <a:xfrm>
              <a:off x="1831724" y="4856656"/>
              <a:ext cx="358316" cy="382384"/>
              <a:chOff x="6254751" y="3557587"/>
              <a:chExt cx="969998" cy="1035150"/>
            </a:xfrm>
          </p:grpSpPr>
          <p:sp>
            <p:nvSpPr>
              <p:cNvPr id="751" name="Shape 751"/>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52" name="Shape 752"/>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53" name="Shape 753"/>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54" name="Shape 754"/>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55" name="Shape 755"/>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56" name="Shape 756"/>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57" name="Shape 757"/>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58" name="Shape 758"/>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59" name="Shape 759"/>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60" name="Shape 760"/>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61" name="Shape 761"/>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762" name="Shape 762"/>
            <p:cNvGrpSpPr/>
            <p:nvPr/>
          </p:nvGrpSpPr>
          <p:grpSpPr>
            <a:xfrm>
              <a:off x="3017665" y="4488302"/>
              <a:ext cx="358316" cy="382384"/>
              <a:chOff x="6254751" y="3557587"/>
              <a:chExt cx="969998" cy="1035150"/>
            </a:xfrm>
          </p:grpSpPr>
          <p:sp>
            <p:nvSpPr>
              <p:cNvPr id="763" name="Shape 763"/>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64" name="Shape 764"/>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65" name="Shape 765"/>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66" name="Shape 766"/>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67" name="Shape 767"/>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68" name="Shape 768"/>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69" name="Shape 769"/>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70" name="Shape 770"/>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71" name="Shape 771"/>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72" name="Shape 772"/>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73" name="Shape 773"/>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774" name="Shape 774"/>
            <p:cNvGrpSpPr/>
            <p:nvPr/>
          </p:nvGrpSpPr>
          <p:grpSpPr>
            <a:xfrm>
              <a:off x="3159264" y="4905325"/>
              <a:ext cx="358316" cy="382384"/>
              <a:chOff x="6254751" y="3557587"/>
              <a:chExt cx="969998" cy="1035150"/>
            </a:xfrm>
          </p:grpSpPr>
          <p:sp>
            <p:nvSpPr>
              <p:cNvPr id="775" name="Shape 775"/>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76" name="Shape 776"/>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77" name="Shape 777"/>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78" name="Shape 778"/>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79" name="Shape 779"/>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80" name="Shape 780"/>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81" name="Shape 781"/>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82" name="Shape 782"/>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83" name="Shape 783"/>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84" name="Shape 784"/>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85" name="Shape 785"/>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786" name="Shape 786"/>
            <p:cNvGrpSpPr/>
            <p:nvPr/>
          </p:nvGrpSpPr>
          <p:grpSpPr>
            <a:xfrm>
              <a:off x="3566602" y="4529854"/>
              <a:ext cx="358316" cy="382384"/>
              <a:chOff x="6254751" y="3557587"/>
              <a:chExt cx="969998" cy="1035150"/>
            </a:xfrm>
          </p:grpSpPr>
          <p:sp>
            <p:nvSpPr>
              <p:cNvPr id="787" name="Shape 787"/>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88" name="Shape 788"/>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89" name="Shape 789"/>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90" name="Shape 790"/>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91" name="Shape 791"/>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92" name="Shape 792"/>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93" name="Shape 793"/>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94" name="Shape 794"/>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95" name="Shape 795"/>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96" name="Shape 796"/>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97" name="Shape 797"/>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798" name="Shape 798"/>
            <p:cNvGrpSpPr/>
            <p:nvPr/>
          </p:nvGrpSpPr>
          <p:grpSpPr>
            <a:xfrm>
              <a:off x="4142760" y="4571670"/>
              <a:ext cx="358316" cy="382384"/>
              <a:chOff x="6254751" y="3557587"/>
              <a:chExt cx="969998" cy="1035150"/>
            </a:xfrm>
          </p:grpSpPr>
          <p:sp>
            <p:nvSpPr>
              <p:cNvPr id="799" name="Shape 799"/>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0" name="Shape 800"/>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1" name="Shape 801"/>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2" name="Shape 802"/>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3" name="Shape 803"/>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4" name="Shape 804"/>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5" name="Shape 805"/>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6" name="Shape 806"/>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7" name="Shape 807"/>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8" name="Shape 808"/>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09" name="Shape 809"/>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810" name="Shape 810"/>
            <p:cNvGrpSpPr/>
            <p:nvPr/>
          </p:nvGrpSpPr>
          <p:grpSpPr>
            <a:xfrm>
              <a:off x="3825361" y="4857000"/>
              <a:ext cx="358316" cy="382384"/>
              <a:chOff x="6254751" y="3557587"/>
              <a:chExt cx="969998" cy="1035150"/>
            </a:xfrm>
          </p:grpSpPr>
          <p:sp>
            <p:nvSpPr>
              <p:cNvPr id="811" name="Shape 811"/>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12" name="Shape 812"/>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13" name="Shape 813"/>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14" name="Shape 814"/>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15" name="Shape 815"/>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16" name="Shape 816"/>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17" name="Shape 817"/>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18" name="Shape 818"/>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19" name="Shape 819"/>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20" name="Shape 820"/>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21" name="Shape 821"/>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grpSp>
        <p:nvGrpSpPr>
          <p:cNvPr id="822" name="Shape 822"/>
          <p:cNvGrpSpPr/>
          <p:nvPr/>
        </p:nvGrpSpPr>
        <p:grpSpPr>
          <a:xfrm>
            <a:off x="6155152" y="5324169"/>
            <a:ext cx="1515749" cy="449100"/>
            <a:chOff x="6311592" y="5267019"/>
            <a:chExt cx="1515900" cy="449100"/>
          </a:xfrm>
        </p:grpSpPr>
        <p:sp>
          <p:nvSpPr>
            <p:cNvPr id="823" name="Shape 823"/>
            <p:cNvSpPr/>
            <p:nvPr/>
          </p:nvSpPr>
          <p:spPr>
            <a:xfrm>
              <a:off x="6311592" y="5267019"/>
              <a:ext cx="446400" cy="4491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24" name="Shape 824"/>
            <p:cNvSpPr/>
            <p:nvPr/>
          </p:nvSpPr>
          <p:spPr>
            <a:xfrm>
              <a:off x="6846342" y="5267019"/>
              <a:ext cx="446400" cy="4491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25" name="Shape 825"/>
            <p:cNvSpPr/>
            <p:nvPr/>
          </p:nvSpPr>
          <p:spPr>
            <a:xfrm>
              <a:off x="7381092" y="5267019"/>
              <a:ext cx="446400" cy="4491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826" name="Shape 826"/>
          <p:cNvSpPr/>
          <p:nvPr/>
        </p:nvSpPr>
        <p:spPr>
          <a:xfrm>
            <a:off x="6138862" y="4395525"/>
            <a:ext cx="1549798" cy="841200"/>
          </a:xfrm>
          <a:custGeom>
            <a:avLst/>
            <a:gdLst/>
            <a:ahLst/>
            <a:cxnLst/>
            <a:rect l="0" t="0" r="0" b="0"/>
            <a:pathLst>
              <a:path w="120000" h="120000" extrusionOk="0">
                <a:moveTo>
                  <a:pt x="60000" y="0"/>
                </a:moveTo>
                <a:cubicBezTo>
                  <a:pt x="93137" y="0"/>
                  <a:pt x="120000" y="22650"/>
                  <a:pt x="120000" y="50591"/>
                </a:cubicBezTo>
                <a:cubicBezTo>
                  <a:pt x="120000" y="75040"/>
                  <a:pt x="99433" y="95438"/>
                  <a:pt x="72092" y="100155"/>
                </a:cubicBezTo>
                <a:lnTo>
                  <a:pt x="64276" y="100820"/>
                </a:lnTo>
                <a:lnTo>
                  <a:pt x="60000" y="120000"/>
                </a:lnTo>
                <a:lnTo>
                  <a:pt x="55723" y="100820"/>
                </a:lnTo>
                <a:lnTo>
                  <a:pt x="47907" y="100155"/>
                </a:lnTo>
                <a:cubicBezTo>
                  <a:pt x="20566" y="95438"/>
                  <a:pt x="0" y="75040"/>
                  <a:pt x="0" y="50591"/>
                </a:cubicBezTo>
                <a:cubicBezTo>
                  <a:pt x="0" y="22650"/>
                  <a:pt x="26862" y="0"/>
                  <a:pt x="60000" y="0"/>
                </a:cubicBez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nvGrpSpPr>
          <p:cNvPr id="827" name="Shape 827"/>
          <p:cNvGrpSpPr/>
          <p:nvPr/>
        </p:nvGrpSpPr>
        <p:grpSpPr>
          <a:xfrm>
            <a:off x="8131183" y="5324169"/>
            <a:ext cx="1515748" cy="449100"/>
            <a:chOff x="8273581" y="5267019"/>
            <a:chExt cx="1515900" cy="449100"/>
          </a:xfrm>
        </p:grpSpPr>
        <p:sp>
          <p:nvSpPr>
            <p:cNvPr id="828" name="Shape 828"/>
            <p:cNvSpPr/>
            <p:nvPr/>
          </p:nvSpPr>
          <p:spPr>
            <a:xfrm>
              <a:off x="8273581" y="5267019"/>
              <a:ext cx="446400" cy="4491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29" name="Shape 829"/>
            <p:cNvSpPr/>
            <p:nvPr/>
          </p:nvSpPr>
          <p:spPr>
            <a:xfrm>
              <a:off x="8808328" y="5267019"/>
              <a:ext cx="446400" cy="4491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30" name="Shape 830"/>
            <p:cNvSpPr/>
            <p:nvPr/>
          </p:nvSpPr>
          <p:spPr>
            <a:xfrm>
              <a:off x="9343081" y="5267019"/>
              <a:ext cx="446400" cy="4491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831" name="Shape 831"/>
          <p:cNvSpPr/>
          <p:nvPr/>
        </p:nvSpPr>
        <p:spPr>
          <a:xfrm>
            <a:off x="8115089" y="4395525"/>
            <a:ext cx="1549800" cy="841200"/>
          </a:xfrm>
          <a:custGeom>
            <a:avLst/>
            <a:gdLst/>
            <a:ahLst/>
            <a:cxnLst/>
            <a:rect l="0" t="0" r="0" b="0"/>
            <a:pathLst>
              <a:path w="120000" h="120000" extrusionOk="0">
                <a:moveTo>
                  <a:pt x="60000" y="0"/>
                </a:moveTo>
                <a:cubicBezTo>
                  <a:pt x="93137" y="0"/>
                  <a:pt x="120000" y="22650"/>
                  <a:pt x="120000" y="50591"/>
                </a:cubicBezTo>
                <a:cubicBezTo>
                  <a:pt x="120000" y="75040"/>
                  <a:pt x="99433" y="95438"/>
                  <a:pt x="72092" y="100155"/>
                </a:cubicBezTo>
                <a:lnTo>
                  <a:pt x="64276" y="100820"/>
                </a:lnTo>
                <a:lnTo>
                  <a:pt x="60000" y="120000"/>
                </a:lnTo>
                <a:lnTo>
                  <a:pt x="55723" y="100820"/>
                </a:lnTo>
                <a:lnTo>
                  <a:pt x="47907" y="100155"/>
                </a:lnTo>
                <a:cubicBezTo>
                  <a:pt x="20566" y="95438"/>
                  <a:pt x="0" y="75040"/>
                  <a:pt x="0" y="50591"/>
                </a:cubicBezTo>
                <a:cubicBezTo>
                  <a:pt x="0" y="22650"/>
                  <a:pt x="26862" y="0"/>
                  <a:pt x="60000" y="0"/>
                </a:cubicBez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nvGrpSpPr>
          <p:cNvPr id="832" name="Shape 832"/>
          <p:cNvGrpSpPr/>
          <p:nvPr/>
        </p:nvGrpSpPr>
        <p:grpSpPr>
          <a:xfrm>
            <a:off x="10107225" y="5324169"/>
            <a:ext cx="1515748" cy="449100"/>
            <a:chOff x="10134750" y="5267019"/>
            <a:chExt cx="1515900" cy="449100"/>
          </a:xfrm>
        </p:grpSpPr>
        <p:sp>
          <p:nvSpPr>
            <p:cNvPr id="833" name="Shape 833"/>
            <p:cNvSpPr/>
            <p:nvPr/>
          </p:nvSpPr>
          <p:spPr>
            <a:xfrm>
              <a:off x="10134750" y="5267019"/>
              <a:ext cx="446400" cy="4491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34" name="Shape 834"/>
            <p:cNvSpPr/>
            <p:nvPr/>
          </p:nvSpPr>
          <p:spPr>
            <a:xfrm>
              <a:off x="10669499" y="5267019"/>
              <a:ext cx="446400" cy="4491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35" name="Shape 835"/>
            <p:cNvSpPr/>
            <p:nvPr/>
          </p:nvSpPr>
          <p:spPr>
            <a:xfrm>
              <a:off x="11204250" y="5267019"/>
              <a:ext cx="446400" cy="449100"/>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accent2"/>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836" name="Shape 836"/>
          <p:cNvSpPr/>
          <p:nvPr/>
        </p:nvSpPr>
        <p:spPr>
          <a:xfrm>
            <a:off x="10091317" y="4395525"/>
            <a:ext cx="1549800" cy="841200"/>
          </a:xfrm>
          <a:custGeom>
            <a:avLst/>
            <a:gdLst/>
            <a:ahLst/>
            <a:cxnLst/>
            <a:rect l="0" t="0" r="0" b="0"/>
            <a:pathLst>
              <a:path w="120000" h="120000" extrusionOk="0">
                <a:moveTo>
                  <a:pt x="60000" y="0"/>
                </a:moveTo>
                <a:cubicBezTo>
                  <a:pt x="93137" y="0"/>
                  <a:pt x="120000" y="22650"/>
                  <a:pt x="120000" y="50591"/>
                </a:cubicBezTo>
                <a:cubicBezTo>
                  <a:pt x="120000" y="75040"/>
                  <a:pt x="99433" y="95438"/>
                  <a:pt x="72092" y="100155"/>
                </a:cubicBezTo>
                <a:lnTo>
                  <a:pt x="64276" y="100820"/>
                </a:lnTo>
                <a:lnTo>
                  <a:pt x="60000" y="120000"/>
                </a:lnTo>
                <a:lnTo>
                  <a:pt x="55723" y="100820"/>
                </a:lnTo>
                <a:lnTo>
                  <a:pt x="47907" y="100155"/>
                </a:lnTo>
                <a:cubicBezTo>
                  <a:pt x="20566" y="95438"/>
                  <a:pt x="0" y="75040"/>
                  <a:pt x="0" y="50591"/>
                </a:cubicBezTo>
                <a:cubicBezTo>
                  <a:pt x="0" y="22650"/>
                  <a:pt x="26862" y="0"/>
                  <a:pt x="60000" y="0"/>
                </a:cubicBezTo>
                <a:close/>
              </a:path>
            </a:pathLst>
          </a:custGeom>
          <a:solidFill>
            <a:schemeClr val="accent2"/>
          </a:solidFill>
          <a:ln>
            <a:noFill/>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nvGrpSpPr>
          <p:cNvPr id="837" name="Shape 837"/>
          <p:cNvGrpSpPr/>
          <p:nvPr/>
        </p:nvGrpSpPr>
        <p:grpSpPr>
          <a:xfrm>
            <a:off x="6679496" y="4447061"/>
            <a:ext cx="468896" cy="500391"/>
            <a:chOff x="6254751" y="3557587"/>
            <a:chExt cx="969998" cy="1035150"/>
          </a:xfrm>
        </p:grpSpPr>
        <p:sp>
          <p:nvSpPr>
            <p:cNvPr id="838" name="Shape 838"/>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39" name="Shape 839"/>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40" name="Shape 840"/>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41" name="Shape 841"/>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42" name="Shape 842"/>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43" name="Shape 843"/>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44" name="Shape 844"/>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45" name="Shape 845"/>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46" name="Shape 846"/>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47" name="Shape 847"/>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48" name="Shape 848"/>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849" name="Shape 849"/>
          <p:cNvGrpSpPr/>
          <p:nvPr/>
        </p:nvGrpSpPr>
        <p:grpSpPr>
          <a:xfrm>
            <a:off x="8655723" y="4447061"/>
            <a:ext cx="468896" cy="500391"/>
            <a:chOff x="6254751" y="3557587"/>
            <a:chExt cx="969998" cy="1035150"/>
          </a:xfrm>
        </p:grpSpPr>
        <p:sp>
          <p:nvSpPr>
            <p:cNvPr id="850" name="Shape 850"/>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51" name="Shape 851"/>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52" name="Shape 852"/>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53" name="Shape 853"/>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54" name="Shape 854"/>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55" name="Shape 855"/>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56" name="Shape 856"/>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57" name="Shape 857"/>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58" name="Shape 858"/>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59" name="Shape 859"/>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60" name="Shape 860"/>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grpSp>
        <p:nvGrpSpPr>
          <p:cNvPr id="861" name="Shape 861"/>
          <p:cNvGrpSpPr/>
          <p:nvPr/>
        </p:nvGrpSpPr>
        <p:grpSpPr>
          <a:xfrm>
            <a:off x="10631952" y="4447061"/>
            <a:ext cx="468896" cy="500391"/>
            <a:chOff x="6254751" y="3557587"/>
            <a:chExt cx="969998" cy="1035150"/>
          </a:xfrm>
        </p:grpSpPr>
        <p:sp>
          <p:nvSpPr>
            <p:cNvPr id="862" name="Shape 862"/>
            <p:cNvSpPr/>
            <p:nvPr/>
          </p:nvSpPr>
          <p:spPr>
            <a:xfrm>
              <a:off x="6254751" y="4003675"/>
              <a:ext cx="158700" cy="63599"/>
            </a:xfrm>
            <a:custGeom>
              <a:avLst/>
              <a:gdLst/>
              <a:ahLst/>
              <a:cxnLst/>
              <a:rect l="0" t="0" r="0" b="0"/>
              <a:pathLst>
                <a:path w="120000" h="120000" extrusionOk="0">
                  <a:moveTo>
                    <a:pt x="119999" y="60000"/>
                  </a:moveTo>
                  <a:cubicBezTo>
                    <a:pt x="119999" y="27272"/>
                    <a:pt x="109285" y="0"/>
                    <a:pt x="96428" y="0"/>
                  </a:cubicBezTo>
                  <a:cubicBezTo>
                    <a:pt x="25714" y="0"/>
                    <a:pt x="25714" y="0"/>
                    <a:pt x="25714" y="0"/>
                  </a:cubicBezTo>
                  <a:cubicBezTo>
                    <a:pt x="10714" y="0"/>
                    <a:pt x="0" y="27272"/>
                    <a:pt x="0" y="60000"/>
                  </a:cubicBezTo>
                  <a:cubicBezTo>
                    <a:pt x="0" y="92727"/>
                    <a:pt x="10714" y="120000"/>
                    <a:pt x="25714" y="120000"/>
                  </a:cubicBezTo>
                  <a:cubicBezTo>
                    <a:pt x="96428" y="120000"/>
                    <a:pt x="96428" y="120000"/>
                    <a:pt x="96428" y="120000"/>
                  </a:cubicBezTo>
                  <a:cubicBezTo>
                    <a:pt x="109285" y="120000"/>
                    <a:pt x="119999" y="92727"/>
                    <a:pt x="119999" y="6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63" name="Shape 863"/>
            <p:cNvSpPr/>
            <p:nvPr/>
          </p:nvSpPr>
          <p:spPr>
            <a:xfrm>
              <a:off x="7067550" y="4003675"/>
              <a:ext cx="157200" cy="63599"/>
            </a:xfrm>
            <a:custGeom>
              <a:avLst/>
              <a:gdLst/>
              <a:ahLst/>
              <a:cxnLst/>
              <a:rect l="0" t="0" r="0" b="0"/>
              <a:pathLst>
                <a:path w="120000" h="120000" extrusionOk="0">
                  <a:moveTo>
                    <a:pt x="96000" y="0"/>
                  </a:moveTo>
                  <a:cubicBezTo>
                    <a:pt x="24000" y="0"/>
                    <a:pt x="24000" y="0"/>
                    <a:pt x="24000" y="0"/>
                  </a:cubicBezTo>
                  <a:cubicBezTo>
                    <a:pt x="10909" y="0"/>
                    <a:pt x="0" y="27272"/>
                    <a:pt x="0" y="60000"/>
                  </a:cubicBezTo>
                  <a:cubicBezTo>
                    <a:pt x="0" y="92727"/>
                    <a:pt x="10909" y="120000"/>
                    <a:pt x="24000" y="120000"/>
                  </a:cubicBezTo>
                  <a:cubicBezTo>
                    <a:pt x="96000" y="120000"/>
                    <a:pt x="96000" y="120000"/>
                    <a:pt x="96000" y="120000"/>
                  </a:cubicBezTo>
                  <a:cubicBezTo>
                    <a:pt x="109090" y="120000"/>
                    <a:pt x="120000" y="92727"/>
                    <a:pt x="120000" y="60000"/>
                  </a:cubicBezTo>
                  <a:cubicBezTo>
                    <a:pt x="120000" y="27272"/>
                    <a:pt x="109090" y="0"/>
                    <a:pt x="96000"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64" name="Shape 864"/>
            <p:cNvSpPr/>
            <p:nvPr/>
          </p:nvSpPr>
          <p:spPr>
            <a:xfrm>
              <a:off x="6383337" y="3689350"/>
              <a:ext cx="136499" cy="133199"/>
            </a:xfrm>
            <a:custGeom>
              <a:avLst/>
              <a:gdLst/>
              <a:ahLst/>
              <a:cxnLst/>
              <a:rect l="0" t="0" r="0" b="0"/>
              <a:pathLst>
                <a:path w="120000" h="120000" extrusionOk="0">
                  <a:moveTo>
                    <a:pt x="70000" y="112340"/>
                  </a:moveTo>
                  <a:cubicBezTo>
                    <a:pt x="75000" y="117446"/>
                    <a:pt x="82500" y="120000"/>
                    <a:pt x="90000" y="120000"/>
                  </a:cubicBezTo>
                  <a:cubicBezTo>
                    <a:pt x="95000" y="120000"/>
                    <a:pt x="102500" y="117446"/>
                    <a:pt x="110000" y="112340"/>
                  </a:cubicBezTo>
                  <a:cubicBezTo>
                    <a:pt x="120000" y="99574"/>
                    <a:pt x="120000" y="81702"/>
                    <a:pt x="110000" y="71489"/>
                  </a:cubicBezTo>
                  <a:cubicBezTo>
                    <a:pt x="50000" y="10212"/>
                    <a:pt x="50000" y="10212"/>
                    <a:pt x="50000" y="10212"/>
                  </a:cubicBezTo>
                  <a:cubicBezTo>
                    <a:pt x="37500" y="0"/>
                    <a:pt x="20000" y="0"/>
                    <a:pt x="10000" y="10212"/>
                  </a:cubicBezTo>
                  <a:cubicBezTo>
                    <a:pt x="0" y="22978"/>
                    <a:pt x="0" y="40851"/>
                    <a:pt x="10000" y="51063"/>
                  </a:cubicBezTo>
                  <a:lnTo>
                    <a:pt x="70000" y="112340"/>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65" name="Shape 865"/>
            <p:cNvSpPr/>
            <p:nvPr/>
          </p:nvSpPr>
          <p:spPr>
            <a:xfrm>
              <a:off x="6962775" y="4243387"/>
              <a:ext cx="136499" cy="133199"/>
            </a:xfrm>
            <a:custGeom>
              <a:avLst/>
              <a:gdLst/>
              <a:ahLst/>
              <a:cxnLst/>
              <a:rect l="0" t="0" r="0" b="0"/>
              <a:pathLst>
                <a:path w="120000" h="120000" extrusionOk="0">
                  <a:moveTo>
                    <a:pt x="50000" y="12765"/>
                  </a:moveTo>
                  <a:cubicBezTo>
                    <a:pt x="40000" y="0"/>
                    <a:pt x="22500" y="0"/>
                    <a:pt x="10000" y="12765"/>
                  </a:cubicBezTo>
                  <a:cubicBezTo>
                    <a:pt x="0" y="22978"/>
                    <a:pt x="0" y="40851"/>
                    <a:pt x="10000" y="51063"/>
                  </a:cubicBezTo>
                  <a:cubicBezTo>
                    <a:pt x="70000" y="112340"/>
                    <a:pt x="70000" y="112340"/>
                    <a:pt x="70000" y="112340"/>
                  </a:cubicBezTo>
                  <a:cubicBezTo>
                    <a:pt x="75000" y="117446"/>
                    <a:pt x="82500" y="120000"/>
                    <a:pt x="90000" y="120000"/>
                  </a:cubicBezTo>
                  <a:cubicBezTo>
                    <a:pt x="97500" y="120000"/>
                    <a:pt x="105000" y="117446"/>
                    <a:pt x="110000" y="112340"/>
                  </a:cubicBezTo>
                  <a:cubicBezTo>
                    <a:pt x="120000" y="102127"/>
                    <a:pt x="120000" y="84255"/>
                    <a:pt x="110000" y="71489"/>
                  </a:cubicBezTo>
                  <a:lnTo>
                    <a:pt x="50000" y="12765"/>
                  </a:ln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66" name="Shape 866"/>
            <p:cNvSpPr/>
            <p:nvPr/>
          </p:nvSpPr>
          <p:spPr>
            <a:xfrm>
              <a:off x="6383337" y="4243387"/>
              <a:ext cx="136499" cy="133199"/>
            </a:xfrm>
            <a:custGeom>
              <a:avLst/>
              <a:gdLst/>
              <a:ahLst/>
              <a:cxnLst/>
              <a:rect l="0" t="0" r="0" b="0"/>
              <a:pathLst>
                <a:path w="120000" h="120000" extrusionOk="0">
                  <a:moveTo>
                    <a:pt x="70000" y="12765"/>
                  </a:moveTo>
                  <a:cubicBezTo>
                    <a:pt x="10000" y="71489"/>
                    <a:pt x="10000" y="71489"/>
                    <a:pt x="10000" y="71489"/>
                  </a:cubicBezTo>
                  <a:cubicBezTo>
                    <a:pt x="0" y="84255"/>
                    <a:pt x="0" y="102127"/>
                    <a:pt x="10000" y="112340"/>
                  </a:cubicBezTo>
                  <a:cubicBezTo>
                    <a:pt x="15000" y="117446"/>
                    <a:pt x="22500" y="120000"/>
                    <a:pt x="30000" y="120000"/>
                  </a:cubicBezTo>
                  <a:cubicBezTo>
                    <a:pt x="37500" y="120000"/>
                    <a:pt x="45000" y="117446"/>
                    <a:pt x="50000" y="112340"/>
                  </a:cubicBezTo>
                  <a:cubicBezTo>
                    <a:pt x="110000" y="51063"/>
                    <a:pt x="110000" y="51063"/>
                    <a:pt x="110000" y="51063"/>
                  </a:cubicBezTo>
                  <a:cubicBezTo>
                    <a:pt x="120000" y="40851"/>
                    <a:pt x="120000" y="22978"/>
                    <a:pt x="110000" y="12765"/>
                  </a:cubicBezTo>
                  <a:cubicBezTo>
                    <a:pt x="97500" y="0"/>
                    <a:pt x="80000" y="0"/>
                    <a:pt x="70000" y="12765"/>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67" name="Shape 867"/>
            <p:cNvSpPr/>
            <p:nvPr/>
          </p:nvSpPr>
          <p:spPr>
            <a:xfrm>
              <a:off x="6962775" y="3689350"/>
              <a:ext cx="136499" cy="133199"/>
            </a:xfrm>
            <a:custGeom>
              <a:avLst/>
              <a:gdLst/>
              <a:ahLst/>
              <a:cxnLst/>
              <a:rect l="0" t="0" r="0" b="0"/>
              <a:pathLst>
                <a:path w="120000" h="120000" extrusionOk="0">
                  <a:moveTo>
                    <a:pt x="30000" y="120000"/>
                  </a:moveTo>
                  <a:cubicBezTo>
                    <a:pt x="37500" y="120000"/>
                    <a:pt x="45000" y="117446"/>
                    <a:pt x="50000" y="112340"/>
                  </a:cubicBezTo>
                  <a:cubicBezTo>
                    <a:pt x="110000" y="51063"/>
                    <a:pt x="110000" y="51063"/>
                    <a:pt x="110000" y="51063"/>
                  </a:cubicBezTo>
                  <a:cubicBezTo>
                    <a:pt x="120000" y="40851"/>
                    <a:pt x="120000" y="22978"/>
                    <a:pt x="110000" y="10212"/>
                  </a:cubicBezTo>
                  <a:cubicBezTo>
                    <a:pt x="97500" y="0"/>
                    <a:pt x="80000" y="0"/>
                    <a:pt x="70000" y="10212"/>
                  </a:cubicBezTo>
                  <a:cubicBezTo>
                    <a:pt x="10000" y="71489"/>
                    <a:pt x="10000" y="71489"/>
                    <a:pt x="10000" y="71489"/>
                  </a:cubicBezTo>
                  <a:cubicBezTo>
                    <a:pt x="0" y="81702"/>
                    <a:pt x="0" y="99574"/>
                    <a:pt x="10000" y="112340"/>
                  </a:cubicBezTo>
                  <a:cubicBezTo>
                    <a:pt x="15000" y="117446"/>
                    <a:pt x="22500" y="120000"/>
                    <a:pt x="30000" y="12000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68" name="Shape 868"/>
            <p:cNvSpPr/>
            <p:nvPr/>
          </p:nvSpPr>
          <p:spPr>
            <a:xfrm>
              <a:off x="6710363" y="3557587"/>
              <a:ext cx="61800" cy="158700"/>
            </a:xfrm>
            <a:custGeom>
              <a:avLst/>
              <a:gdLst/>
              <a:ahLst/>
              <a:cxnLst/>
              <a:rect l="0" t="0" r="0" b="0"/>
              <a:pathLst>
                <a:path w="120000" h="120000" extrusionOk="0">
                  <a:moveTo>
                    <a:pt x="60000" y="119999"/>
                  </a:moveTo>
                  <a:cubicBezTo>
                    <a:pt x="92727" y="119999"/>
                    <a:pt x="120000" y="109285"/>
                    <a:pt x="120000" y="96428"/>
                  </a:cubicBezTo>
                  <a:cubicBezTo>
                    <a:pt x="120000" y="23571"/>
                    <a:pt x="120000" y="23571"/>
                    <a:pt x="120000" y="23571"/>
                  </a:cubicBezTo>
                  <a:cubicBezTo>
                    <a:pt x="120000" y="10714"/>
                    <a:pt x="92727" y="0"/>
                    <a:pt x="60000" y="0"/>
                  </a:cubicBezTo>
                  <a:cubicBezTo>
                    <a:pt x="27272" y="0"/>
                    <a:pt x="0" y="10714"/>
                    <a:pt x="0" y="23571"/>
                  </a:cubicBezTo>
                  <a:cubicBezTo>
                    <a:pt x="0" y="96428"/>
                    <a:pt x="0" y="96428"/>
                    <a:pt x="0" y="96428"/>
                  </a:cubicBezTo>
                  <a:cubicBezTo>
                    <a:pt x="0" y="109285"/>
                    <a:pt x="27272" y="119999"/>
                    <a:pt x="60000" y="119999"/>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69" name="Shape 869"/>
            <p:cNvSpPr/>
            <p:nvPr/>
          </p:nvSpPr>
          <p:spPr>
            <a:xfrm>
              <a:off x="6553201" y="3848100"/>
              <a:ext cx="158698" cy="215999"/>
            </a:xfrm>
            <a:custGeom>
              <a:avLst/>
              <a:gdLst/>
              <a:ahLst/>
              <a:cxnLst/>
              <a:rect l="0" t="0" r="0" b="0"/>
              <a:pathLst>
                <a:path w="120000" h="120000" extrusionOk="0">
                  <a:moveTo>
                    <a:pt x="89999" y="3157"/>
                  </a:moveTo>
                  <a:cubicBezTo>
                    <a:pt x="34285" y="22105"/>
                    <a:pt x="0" y="61578"/>
                    <a:pt x="0" y="105789"/>
                  </a:cubicBezTo>
                  <a:cubicBezTo>
                    <a:pt x="0" y="113684"/>
                    <a:pt x="8571" y="120000"/>
                    <a:pt x="19285" y="120000"/>
                  </a:cubicBezTo>
                  <a:cubicBezTo>
                    <a:pt x="29999" y="120000"/>
                    <a:pt x="38571" y="113684"/>
                    <a:pt x="38571" y="105789"/>
                  </a:cubicBezTo>
                  <a:cubicBezTo>
                    <a:pt x="38571" y="72631"/>
                    <a:pt x="64285" y="42631"/>
                    <a:pt x="104999" y="28421"/>
                  </a:cubicBezTo>
                  <a:cubicBezTo>
                    <a:pt x="115714" y="25263"/>
                    <a:pt x="119999" y="17368"/>
                    <a:pt x="115714" y="11052"/>
                  </a:cubicBezTo>
                  <a:cubicBezTo>
                    <a:pt x="111428" y="3157"/>
                    <a:pt x="98571" y="0"/>
                    <a:pt x="89999" y="3157"/>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70" name="Shape 870"/>
            <p:cNvSpPr/>
            <p:nvPr/>
          </p:nvSpPr>
          <p:spPr>
            <a:xfrm>
              <a:off x="6589713" y="4422775"/>
              <a:ext cx="300000" cy="55500"/>
            </a:xfrm>
            <a:custGeom>
              <a:avLst/>
              <a:gdLst/>
              <a:ahLst/>
              <a:cxnLst/>
              <a:rect l="0" t="0" r="0" b="0"/>
              <a:pathLst>
                <a:path w="120000" h="120000" extrusionOk="0">
                  <a:moveTo>
                    <a:pt x="113142" y="0"/>
                  </a:moveTo>
                  <a:cubicBezTo>
                    <a:pt x="6857" y="0"/>
                    <a:pt x="6857" y="0"/>
                    <a:pt x="6857" y="0"/>
                  </a:cubicBezTo>
                  <a:cubicBezTo>
                    <a:pt x="3428" y="12000"/>
                    <a:pt x="0" y="36000"/>
                    <a:pt x="0" y="60000"/>
                  </a:cubicBezTo>
                  <a:cubicBezTo>
                    <a:pt x="0" y="90000"/>
                    <a:pt x="3428" y="108000"/>
                    <a:pt x="6857" y="120000"/>
                  </a:cubicBezTo>
                  <a:cubicBezTo>
                    <a:pt x="113142" y="120000"/>
                    <a:pt x="113142" y="120000"/>
                    <a:pt x="113142" y="120000"/>
                  </a:cubicBezTo>
                  <a:cubicBezTo>
                    <a:pt x="117714" y="108000"/>
                    <a:pt x="120000" y="90000"/>
                    <a:pt x="120000" y="60000"/>
                  </a:cubicBezTo>
                  <a:cubicBezTo>
                    <a:pt x="120000" y="36000"/>
                    <a:pt x="117714" y="12000"/>
                    <a:pt x="113142"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71" name="Shape 871"/>
            <p:cNvSpPr/>
            <p:nvPr/>
          </p:nvSpPr>
          <p:spPr>
            <a:xfrm>
              <a:off x="6589713" y="4491037"/>
              <a:ext cx="300000" cy="101700"/>
            </a:xfrm>
            <a:custGeom>
              <a:avLst/>
              <a:gdLst/>
              <a:ahLst/>
              <a:cxnLst/>
              <a:rect l="0" t="0" r="0" b="0"/>
              <a:pathLst>
                <a:path w="120000" h="120000" extrusionOk="0">
                  <a:moveTo>
                    <a:pt x="114285" y="0"/>
                  </a:moveTo>
                  <a:cubicBezTo>
                    <a:pt x="5714" y="0"/>
                    <a:pt x="5714" y="0"/>
                    <a:pt x="5714" y="0"/>
                  </a:cubicBezTo>
                  <a:cubicBezTo>
                    <a:pt x="2285" y="10000"/>
                    <a:pt x="0" y="20000"/>
                    <a:pt x="0" y="33333"/>
                  </a:cubicBezTo>
                  <a:cubicBezTo>
                    <a:pt x="0" y="50000"/>
                    <a:pt x="3428" y="66666"/>
                    <a:pt x="9142" y="70000"/>
                  </a:cubicBezTo>
                  <a:cubicBezTo>
                    <a:pt x="10285" y="73333"/>
                    <a:pt x="10285" y="73333"/>
                    <a:pt x="11428" y="73333"/>
                  </a:cubicBezTo>
                  <a:cubicBezTo>
                    <a:pt x="13714" y="73333"/>
                    <a:pt x="13714" y="73333"/>
                    <a:pt x="13714" y="73333"/>
                  </a:cubicBezTo>
                  <a:cubicBezTo>
                    <a:pt x="13714" y="73333"/>
                    <a:pt x="13714" y="73333"/>
                    <a:pt x="13714" y="73333"/>
                  </a:cubicBezTo>
                  <a:cubicBezTo>
                    <a:pt x="25142" y="73333"/>
                    <a:pt x="25142" y="73333"/>
                    <a:pt x="25142" y="73333"/>
                  </a:cubicBezTo>
                  <a:cubicBezTo>
                    <a:pt x="25142" y="73333"/>
                    <a:pt x="25142" y="76666"/>
                    <a:pt x="25142" y="76666"/>
                  </a:cubicBezTo>
                  <a:cubicBezTo>
                    <a:pt x="25142" y="100000"/>
                    <a:pt x="32000" y="120000"/>
                    <a:pt x="41142" y="120000"/>
                  </a:cubicBezTo>
                  <a:cubicBezTo>
                    <a:pt x="80000" y="120000"/>
                    <a:pt x="80000" y="120000"/>
                    <a:pt x="80000" y="120000"/>
                  </a:cubicBezTo>
                  <a:cubicBezTo>
                    <a:pt x="88000" y="120000"/>
                    <a:pt x="94857" y="100000"/>
                    <a:pt x="94857" y="76666"/>
                  </a:cubicBezTo>
                  <a:cubicBezTo>
                    <a:pt x="94857" y="76666"/>
                    <a:pt x="94857" y="73333"/>
                    <a:pt x="94857" y="73333"/>
                  </a:cubicBezTo>
                  <a:cubicBezTo>
                    <a:pt x="106285" y="73333"/>
                    <a:pt x="106285" y="73333"/>
                    <a:pt x="106285" y="73333"/>
                  </a:cubicBezTo>
                  <a:cubicBezTo>
                    <a:pt x="106285" y="73333"/>
                    <a:pt x="107428" y="73333"/>
                    <a:pt x="107428" y="73333"/>
                  </a:cubicBezTo>
                  <a:cubicBezTo>
                    <a:pt x="108571" y="73333"/>
                    <a:pt x="108571" y="73333"/>
                    <a:pt x="108571" y="73333"/>
                  </a:cubicBezTo>
                  <a:cubicBezTo>
                    <a:pt x="109714" y="73333"/>
                    <a:pt x="110857" y="73333"/>
                    <a:pt x="112000" y="70000"/>
                  </a:cubicBezTo>
                  <a:cubicBezTo>
                    <a:pt x="116571" y="66666"/>
                    <a:pt x="120000" y="50000"/>
                    <a:pt x="120000" y="33333"/>
                  </a:cubicBezTo>
                  <a:cubicBezTo>
                    <a:pt x="120000" y="20000"/>
                    <a:pt x="117714" y="10000"/>
                    <a:pt x="114285" y="0"/>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72" name="Shape 872"/>
            <p:cNvSpPr/>
            <p:nvPr/>
          </p:nvSpPr>
          <p:spPr>
            <a:xfrm>
              <a:off x="6462712" y="3765550"/>
              <a:ext cx="554099" cy="644400"/>
            </a:xfrm>
            <a:custGeom>
              <a:avLst/>
              <a:gdLst/>
              <a:ahLst/>
              <a:cxnLst/>
              <a:rect l="0" t="0" r="0" b="0"/>
              <a:pathLst>
                <a:path w="120000" h="120000" extrusionOk="0">
                  <a:moveTo>
                    <a:pt x="120000" y="51277"/>
                  </a:moveTo>
                  <a:cubicBezTo>
                    <a:pt x="120000" y="22731"/>
                    <a:pt x="93538" y="0"/>
                    <a:pt x="60307" y="0"/>
                  </a:cubicBezTo>
                  <a:cubicBezTo>
                    <a:pt x="27076" y="0"/>
                    <a:pt x="0" y="22731"/>
                    <a:pt x="0" y="51277"/>
                  </a:cubicBezTo>
                  <a:cubicBezTo>
                    <a:pt x="0" y="68193"/>
                    <a:pt x="6769" y="78766"/>
                    <a:pt x="26461" y="96211"/>
                  </a:cubicBezTo>
                  <a:cubicBezTo>
                    <a:pt x="27076" y="96740"/>
                    <a:pt x="31384" y="101497"/>
                    <a:pt x="33846" y="108898"/>
                  </a:cubicBezTo>
                  <a:cubicBezTo>
                    <a:pt x="30153" y="109427"/>
                    <a:pt x="27692" y="112070"/>
                    <a:pt x="27692" y="114713"/>
                  </a:cubicBezTo>
                  <a:cubicBezTo>
                    <a:pt x="27692" y="116828"/>
                    <a:pt x="28923" y="118942"/>
                    <a:pt x="30769" y="120000"/>
                  </a:cubicBezTo>
                  <a:cubicBezTo>
                    <a:pt x="89230" y="120000"/>
                    <a:pt x="89230" y="120000"/>
                    <a:pt x="89230" y="120000"/>
                  </a:cubicBezTo>
                  <a:cubicBezTo>
                    <a:pt x="91076" y="118942"/>
                    <a:pt x="92307" y="116828"/>
                    <a:pt x="92307" y="114713"/>
                  </a:cubicBezTo>
                  <a:cubicBezTo>
                    <a:pt x="92307" y="112070"/>
                    <a:pt x="89846" y="109427"/>
                    <a:pt x="86153" y="108898"/>
                  </a:cubicBezTo>
                  <a:cubicBezTo>
                    <a:pt x="88615" y="101497"/>
                    <a:pt x="93538" y="96740"/>
                    <a:pt x="93538" y="96211"/>
                  </a:cubicBezTo>
                  <a:cubicBezTo>
                    <a:pt x="113846" y="78766"/>
                    <a:pt x="120000" y="68193"/>
                    <a:pt x="120000" y="51277"/>
                  </a:cubicBezTo>
                  <a:close/>
                  <a:moveTo>
                    <a:pt x="86153" y="90396"/>
                  </a:moveTo>
                  <a:cubicBezTo>
                    <a:pt x="86153" y="90396"/>
                    <a:pt x="78769" y="97268"/>
                    <a:pt x="76307" y="108370"/>
                  </a:cubicBezTo>
                  <a:cubicBezTo>
                    <a:pt x="44307" y="108370"/>
                    <a:pt x="44307" y="108370"/>
                    <a:pt x="44307" y="108370"/>
                  </a:cubicBezTo>
                  <a:cubicBezTo>
                    <a:pt x="41230" y="97268"/>
                    <a:pt x="34461" y="90396"/>
                    <a:pt x="33846" y="90396"/>
                  </a:cubicBezTo>
                  <a:cubicBezTo>
                    <a:pt x="33846" y="90396"/>
                    <a:pt x="33846" y="90396"/>
                    <a:pt x="33846" y="90396"/>
                  </a:cubicBezTo>
                  <a:cubicBezTo>
                    <a:pt x="13538" y="72951"/>
                    <a:pt x="10461" y="63964"/>
                    <a:pt x="10461" y="51277"/>
                  </a:cubicBezTo>
                  <a:cubicBezTo>
                    <a:pt x="10461" y="27488"/>
                    <a:pt x="32615" y="8458"/>
                    <a:pt x="60307" y="8458"/>
                  </a:cubicBezTo>
                  <a:cubicBezTo>
                    <a:pt x="88000" y="8458"/>
                    <a:pt x="110153" y="27488"/>
                    <a:pt x="110153" y="51277"/>
                  </a:cubicBezTo>
                  <a:cubicBezTo>
                    <a:pt x="110153" y="63964"/>
                    <a:pt x="106461" y="72951"/>
                    <a:pt x="86769" y="90396"/>
                  </a:cubicBezTo>
                  <a:cubicBezTo>
                    <a:pt x="86769" y="90396"/>
                    <a:pt x="86769" y="90396"/>
                    <a:pt x="86153" y="90396"/>
                  </a:cubicBezTo>
                  <a:close/>
                </a:path>
              </a:pathLst>
            </a:custGeom>
            <a:solidFill>
              <a:schemeClr val="lt1"/>
            </a:solidFill>
            <a:ln>
              <a:noFill/>
            </a:ln>
          </p:spPr>
          <p:txBody>
            <a:bodyPr lIns="91400" tIns="45700" rIns="914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Shape 877"/>
          <p:cNvSpPr/>
          <p:nvPr/>
        </p:nvSpPr>
        <p:spPr>
          <a:xfrm>
            <a:off x="362823" y="576947"/>
            <a:ext cx="10513200" cy="5698800"/>
          </a:xfrm>
          <a:prstGeom prst="rect">
            <a:avLst/>
          </a:prstGeom>
          <a:solidFill>
            <a:schemeClr val="lt2"/>
          </a:solidFill>
          <a:ln w="9525" cap="flat" cmpd="sng">
            <a:solidFill>
              <a:schemeClr val="accent2"/>
            </a:solidFill>
            <a:prstDash val="solid"/>
            <a:round/>
            <a:headEnd type="none" w="med" len="med"/>
            <a:tailEnd type="none" w="med" len="med"/>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78" name="Shape 878"/>
          <p:cNvSpPr txBox="1">
            <a:spLocks noGrp="1"/>
          </p:cNvSpPr>
          <p:nvPr>
            <p:ph type="title"/>
          </p:nvPr>
        </p:nvSpPr>
        <p:spPr>
          <a:xfrm>
            <a:off x="59183" y="130610"/>
            <a:ext cx="11492099" cy="307800"/>
          </a:xfrm>
          <a:prstGeom prst="rect">
            <a:avLst/>
          </a:prstGeom>
          <a:noFill/>
          <a:ln>
            <a:noFill/>
          </a:ln>
        </p:spPr>
        <p:txBody>
          <a:bodyPr lIns="91400" tIns="91400" rIns="91400" bIns="914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High-level overview of initiatives to move out against in 2017</a:t>
            </a:r>
          </a:p>
        </p:txBody>
      </p:sp>
      <p:grpSp>
        <p:nvGrpSpPr>
          <p:cNvPr id="879" name="Shape 879"/>
          <p:cNvGrpSpPr/>
          <p:nvPr/>
        </p:nvGrpSpPr>
        <p:grpSpPr>
          <a:xfrm>
            <a:off x="458075" y="1983969"/>
            <a:ext cx="793707" cy="4163127"/>
            <a:chOff x="4154114" y="3383051"/>
            <a:chExt cx="1395899" cy="485099"/>
          </a:xfrm>
        </p:grpSpPr>
        <p:sp>
          <p:nvSpPr>
            <p:cNvPr id="880" name="Shape 880"/>
            <p:cNvSpPr txBox="1"/>
            <p:nvPr/>
          </p:nvSpPr>
          <p:spPr>
            <a:xfrm>
              <a:off x="4168278" y="3383051"/>
              <a:ext cx="1370099" cy="485099"/>
            </a:xfrm>
            <a:prstGeom prst="rect">
              <a:avLst/>
            </a:prstGeom>
            <a:solidFill>
              <a:schemeClr val="accent4"/>
            </a:solidFill>
            <a:ln w="9525" cap="flat" cmpd="sng">
              <a:solidFill>
                <a:srgbClr val="808080"/>
              </a:solidFill>
              <a:prstDash val="solid"/>
              <a:miter/>
              <a:headEnd type="none" w="med" len="med"/>
              <a:tailEnd type="none" w="med" len="med"/>
            </a:ln>
          </p:spPr>
          <p:txBody>
            <a:bodyPr lIns="74675" tIns="74675" rIns="74675" bIns="74675" anchor="ctr" anchorCtr="0">
              <a:noAutofit/>
            </a:bodyPr>
            <a:lstStyle/>
            <a:p>
              <a:pPr marL="165100" marR="0" lvl="0" indent="0"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881" name="Shape 881"/>
            <p:cNvSpPr txBox="1"/>
            <p:nvPr/>
          </p:nvSpPr>
          <p:spPr>
            <a:xfrm>
              <a:off x="4154114" y="3383051"/>
              <a:ext cx="1395899" cy="484200"/>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a:solidFill>
                    <a:schemeClr val="lt1"/>
                  </a:solidFill>
                  <a:latin typeface="Arial"/>
                  <a:ea typeface="Arial"/>
                  <a:cs typeface="Arial"/>
                  <a:sym typeface="Arial"/>
                </a:rPr>
                <a:t>Evolve NWS 1.0</a:t>
              </a:r>
            </a:p>
          </p:txBody>
        </p:sp>
      </p:grpSp>
      <p:grpSp>
        <p:nvGrpSpPr>
          <p:cNvPr id="882" name="Shape 882"/>
          <p:cNvGrpSpPr/>
          <p:nvPr/>
        </p:nvGrpSpPr>
        <p:grpSpPr>
          <a:xfrm>
            <a:off x="9023338" y="706960"/>
            <a:ext cx="1771814" cy="1225701"/>
            <a:chOff x="4154101" y="3383051"/>
            <a:chExt cx="1395899" cy="485099"/>
          </a:xfrm>
        </p:grpSpPr>
        <p:sp>
          <p:nvSpPr>
            <p:cNvPr id="883" name="Shape 883"/>
            <p:cNvSpPr txBox="1"/>
            <p:nvPr/>
          </p:nvSpPr>
          <p:spPr>
            <a:xfrm>
              <a:off x="4168278" y="3383051"/>
              <a:ext cx="1370099" cy="485099"/>
            </a:xfrm>
            <a:prstGeom prst="rect">
              <a:avLst/>
            </a:prstGeom>
            <a:solidFill>
              <a:schemeClr val="accent2"/>
            </a:solidFill>
            <a:ln w="9525" cap="flat" cmpd="sng">
              <a:solidFill>
                <a:srgbClr val="808080"/>
              </a:solidFill>
              <a:prstDash val="solid"/>
              <a:miter/>
              <a:headEnd type="none" w="med" len="med"/>
              <a:tailEnd type="none" w="med" len="med"/>
            </a:ln>
          </p:spPr>
          <p:txBody>
            <a:bodyPr lIns="74675" tIns="74675" rIns="74675" bIns="74675" anchor="ctr" anchorCtr="0">
              <a:noAutofit/>
            </a:bodyPr>
            <a:lstStyle/>
            <a:p>
              <a:pPr marL="165100" marR="0" lvl="0" indent="0" algn="ctr"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884" name="Shape 884"/>
            <p:cNvSpPr txBox="1"/>
            <p:nvPr/>
          </p:nvSpPr>
          <p:spPr>
            <a:xfrm>
              <a:off x="4154101" y="3439023"/>
              <a:ext cx="1395899" cy="15749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a:solidFill>
                    <a:schemeClr val="lt1"/>
                  </a:solidFill>
                  <a:latin typeface="Arial"/>
                  <a:ea typeface="Arial"/>
                  <a:cs typeface="Arial"/>
                  <a:sym typeface="Arial"/>
                </a:rPr>
                <a:t>Support Innovation, Science &amp; Technology</a:t>
              </a:r>
            </a:p>
          </p:txBody>
        </p:sp>
      </p:grpSp>
      <p:grpSp>
        <p:nvGrpSpPr>
          <p:cNvPr id="885" name="Shape 885"/>
          <p:cNvGrpSpPr/>
          <p:nvPr/>
        </p:nvGrpSpPr>
        <p:grpSpPr>
          <a:xfrm>
            <a:off x="5206518" y="603381"/>
            <a:ext cx="1771814" cy="1314605"/>
            <a:chOff x="4154096" y="3343296"/>
            <a:chExt cx="1395899" cy="524855"/>
          </a:xfrm>
        </p:grpSpPr>
        <p:sp>
          <p:nvSpPr>
            <p:cNvPr id="886" name="Shape 886"/>
            <p:cNvSpPr txBox="1"/>
            <p:nvPr/>
          </p:nvSpPr>
          <p:spPr>
            <a:xfrm>
              <a:off x="4168278" y="3383051"/>
              <a:ext cx="1370099" cy="485099"/>
            </a:xfrm>
            <a:prstGeom prst="rect">
              <a:avLst/>
            </a:prstGeom>
            <a:solidFill>
              <a:schemeClr val="accent2"/>
            </a:solidFill>
            <a:ln w="9525" cap="flat" cmpd="sng">
              <a:solidFill>
                <a:srgbClr val="808080"/>
              </a:solidFill>
              <a:prstDash val="solid"/>
              <a:miter/>
              <a:headEnd type="none" w="med" len="med"/>
              <a:tailEnd type="none" w="med" len="med"/>
            </a:ln>
          </p:spPr>
          <p:txBody>
            <a:bodyPr lIns="74675" tIns="74675" rIns="74675" bIns="74675" anchor="ctr" anchorCtr="0">
              <a:noAutofit/>
            </a:bodyPr>
            <a:lstStyle/>
            <a:p>
              <a:pPr marL="165100" marR="0" lvl="0" indent="0" algn="ctr"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887" name="Shape 887"/>
            <p:cNvSpPr txBox="1"/>
            <p:nvPr/>
          </p:nvSpPr>
          <p:spPr>
            <a:xfrm>
              <a:off x="4154096" y="3343296"/>
              <a:ext cx="1395899" cy="51419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600" b="1" i="0" u="none" strike="noStrike" cap="none">
                  <a:solidFill>
                    <a:srgbClr val="FFFFFF"/>
                  </a:solidFill>
                  <a:latin typeface="Arial"/>
                  <a:ea typeface="Arial"/>
                  <a:cs typeface="Arial"/>
                  <a:sym typeface="Arial"/>
                </a:rPr>
                <a:t>Improve effectiveness of forecasting in support of IDSS (CFP)</a:t>
              </a:r>
            </a:p>
          </p:txBody>
        </p:sp>
      </p:grpSp>
      <p:grpSp>
        <p:nvGrpSpPr>
          <p:cNvPr id="888" name="Shape 888"/>
          <p:cNvGrpSpPr/>
          <p:nvPr/>
        </p:nvGrpSpPr>
        <p:grpSpPr>
          <a:xfrm>
            <a:off x="7153850" y="706960"/>
            <a:ext cx="1767237" cy="1225701"/>
            <a:chOff x="4168278" y="3383051"/>
            <a:chExt cx="1392292" cy="485099"/>
          </a:xfrm>
        </p:grpSpPr>
        <p:sp>
          <p:nvSpPr>
            <p:cNvPr id="889" name="Shape 889"/>
            <p:cNvSpPr txBox="1"/>
            <p:nvPr/>
          </p:nvSpPr>
          <p:spPr>
            <a:xfrm>
              <a:off x="4168278" y="3383051"/>
              <a:ext cx="1370099" cy="485099"/>
            </a:xfrm>
            <a:prstGeom prst="rect">
              <a:avLst/>
            </a:prstGeom>
            <a:solidFill>
              <a:schemeClr val="accent2"/>
            </a:solidFill>
            <a:ln w="9525" cap="flat" cmpd="sng">
              <a:solidFill>
                <a:srgbClr val="808080"/>
              </a:solidFill>
              <a:prstDash val="solid"/>
              <a:miter/>
              <a:headEnd type="none" w="med" len="med"/>
              <a:tailEnd type="none" w="med" len="med"/>
            </a:ln>
          </p:spPr>
          <p:txBody>
            <a:bodyPr lIns="74675" tIns="74675" rIns="74675" bIns="74675" anchor="ctr" anchorCtr="0">
              <a:noAutofit/>
            </a:bodyPr>
            <a:lstStyle/>
            <a:p>
              <a:pPr marL="165100" marR="0" lvl="0" indent="0" algn="ctr"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890" name="Shape 890"/>
            <p:cNvSpPr txBox="1"/>
            <p:nvPr/>
          </p:nvSpPr>
          <p:spPr>
            <a:xfrm>
              <a:off x="4190471" y="3474812"/>
              <a:ext cx="1370099" cy="31499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a:solidFill>
                    <a:schemeClr val="lt1"/>
                  </a:solidFill>
                  <a:latin typeface="Arial"/>
                  <a:ea typeface="Arial"/>
                  <a:cs typeface="Arial"/>
                  <a:sym typeface="Arial"/>
                </a:rPr>
                <a:t>Match workforce to workload </a:t>
              </a:r>
            </a:p>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a:solidFill>
                    <a:schemeClr val="lt1"/>
                  </a:solidFill>
                  <a:latin typeface="Arial"/>
                  <a:ea typeface="Arial"/>
                  <a:cs typeface="Arial"/>
                  <a:sym typeface="Arial"/>
                </a:rPr>
                <a:t>(org. structure)</a:t>
              </a:r>
            </a:p>
          </p:txBody>
        </p:sp>
      </p:grpSp>
      <p:grpSp>
        <p:nvGrpSpPr>
          <p:cNvPr id="891" name="Shape 891"/>
          <p:cNvGrpSpPr/>
          <p:nvPr/>
        </p:nvGrpSpPr>
        <p:grpSpPr>
          <a:xfrm>
            <a:off x="3219543" y="706751"/>
            <a:ext cx="1771814" cy="1231570"/>
            <a:chOff x="4154101" y="3383051"/>
            <a:chExt cx="1395899" cy="485099"/>
          </a:xfrm>
        </p:grpSpPr>
        <p:sp>
          <p:nvSpPr>
            <p:cNvPr id="892" name="Shape 892"/>
            <p:cNvSpPr txBox="1"/>
            <p:nvPr/>
          </p:nvSpPr>
          <p:spPr>
            <a:xfrm>
              <a:off x="4168278" y="3383051"/>
              <a:ext cx="1370099" cy="485099"/>
            </a:xfrm>
            <a:prstGeom prst="rect">
              <a:avLst/>
            </a:prstGeom>
            <a:solidFill>
              <a:schemeClr val="accent2"/>
            </a:solidFill>
            <a:ln w="9525" cap="flat" cmpd="sng">
              <a:solidFill>
                <a:srgbClr val="808080"/>
              </a:solidFill>
              <a:prstDash val="solid"/>
              <a:miter/>
              <a:headEnd type="none" w="med" len="med"/>
              <a:tailEnd type="none" w="med" len="med"/>
            </a:ln>
          </p:spPr>
          <p:txBody>
            <a:bodyPr lIns="74675" tIns="74675" rIns="74675" bIns="74675" anchor="ctr" anchorCtr="0">
              <a:noAutofit/>
            </a:bodyPr>
            <a:lstStyle/>
            <a:p>
              <a:pPr marL="165100" marR="0" lvl="0" indent="0" algn="ctr"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893" name="Shape 893"/>
            <p:cNvSpPr txBox="1"/>
            <p:nvPr/>
          </p:nvSpPr>
          <p:spPr>
            <a:xfrm>
              <a:off x="4154101" y="3492175"/>
              <a:ext cx="1395899" cy="15749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a:solidFill>
                    <a:schemeClr val="lt1"/>
                  </a:solidFill>
                  <a:latin typeface="Arial"/>
                  <a:ea typeface="Arial"/>
                  <a:cs typeface="Arial"/>
                  <a:sym typeface="Arial"/>
                </a:rPr>
                <a:t>Build Workforce to deliver science based service</a:t>
              </a:r>
            </a:p>
          </p:txBody>
        </p:sp>
      </p:grpSp>
      <p:grpSp>
        <p:nvGrpSpPr>
          <p:cNvPr id="894" name="Shape 894"/>
          <p:cNvGrpSpPr/>
          <p:nvPr/>
        </p:nvGrpSpPr>
        <p:grpSpPr>
          <a:xfrm>
            <a:off x="1293979" y="706395"/>
            <a:ext cx="1771814" cy="1225701"/>
            <a:chOff x="4154101" y="3383051"/>
            <a:chExt cx="1395899" cy="485099"/>
          </a:xfrm>
        </p:grpSpPr>
        <p:sp>
          <p:nvSpPr>
            <p:cNvPr id="895" name="Shape 895"/>
            <p:cNvSpPr txBox="1"/>
            <p:nvPr/>
          </p:nvSpPr>
          <p:spPr>
            <a:xfrm>
              <a:off x="4168278" y="3383051"/>
              <a:ext cx="1370099" cy="485099"/>
            </a:xfrm>
            <a:prstGeom prst="rect">
              <a:avLst/>
            </a:prstGeom>
            <a:solidFill>
              <a:schemeClr val="accent2"/>
            </a:solidFill>
            <a:ln w="9525" cap="flat" cmpd="sng">
              <a:solidFill>
                <a:srgbClr val="808080"/>
              </a:solidFill>
              <a:prstDash val="solid"/>
              <a:miter/>
              <a:headEnd type="none" w="med" len="med"/>
              <a:tailEnd type="none" w="med" len="med"/>
            </a:ln>
          </p:spPr>
          <p:txBody>
            <a:bodyPr lIns="74675" tIns="74675" rIns="74675" bIns="74675" anchor="ctr" anchorCtr="0">
              <a:noAutofit/>
            </a:bodyPr>
            <a:lstStyle/>
            <a:p>
              <a:pPr marL="165100" marR="0" lvl="0" indent="0" algn="ctr"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896" name="Shape 896"/>
            <p:cNvSpPr txBox="1"/>
            <p:nvPr/>
          </p:nvSpPr>
          <p:spPr>
            <a:xfrm>
              <a:off x="4154101" y="3453041"/>
              <a:ext cx="1395899" cy="15749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600" b="1" i="0" u="none" strike="noStrike" cap="none">
                  <a:solidFill>
                    <a:srgbClr val="FFFFFF"/>
                  </a:solidFill>
                  <a:latin typeface="Arial"/>
                  <a:ea typeface="Arial"/>
                  <a:cs typeface="Arial"/>
                  <a:sym typeface="Arial"/>
                </a:rPr>
                <a:t>Enhancing quality and consistency of IDSS</a:t>
              </a:r>
            </a:p>
          </p:txBody>
        </p:sp>
      </p:grpSp>
      <p:sp>
        <p:nvSpPr>
          <p:cNvPr id="897" name="Shape 897"/>
          <p:cNvSpPr txBox="1"/>
          <p:nvPr/>
        </p:nvSpPr>
        <p:spPr>
          <a:xfrm>
            <a:off x="9029318" y="1874536"/>
            <a:ext cx="1658700" cy="4385399"/>
          </a:xfrm>
          <a:prstGeom prst="rect">
            <a:avLst/>
          </a:prstGeom>
          <a:noFill/>
          <a:ln>
            <a:noFill/>
          </a:ln>
        </p:spPr>
        <p:txBody>
          <a:bodyPr lIns="119475" tIns="119475" rIns="119475" bIns="119475"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400" b="1" i="0" u="none" strike="noStrike" cap="none">
                <a:solidFill>
                  <a:schemeClr val="accent3"/>
                </a:solidFill>
                <a:latin typeface="Arial"/>
                <a:ea typeface="Arial"/>
                <a:cs typeface="Arial"/>
                <a:sym typeface="Arial"/>
              </a:rPr>
              <a:t>S1. Use auto-launchers to automate upper air balloon launches</a:t>
            </a:r>
          </a:p>
          <a:p>
            <a:pPr marL="0" marR="0" lvl="0" indent="0" algn="l" rtl="0">
              <a:lnSpc>
                <a:spcPct val="100000"/>
              </a:lnSpc>
              <a:spcBef>
                <a:spcPts val="40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chemeClr val="accent3"/>
              </a:buClr>
              <a:buSzPct val="25000"/>
              <a:buFont typeface="Arial"/>
              <a:buNone/>
            </a:pPr>
            <a:r>
              <a:rPr lang="en-US" sz="1400" b="1" i="0" u="none" strike="noStrike" cap="none">
                <a:solidFill>
                  <a:schemeClr val="accent3"/>
                </a:solidFill>
                <a:highlight>
                  <a:srgbClr val="FFE599"/>
                </a:highlight>
                <a:latin typeface="Arial"/>
                <a:ea typeface="Arial"/>
                <a:cs typeface="Arial"/>
                <a:sym typeface="Arial"/>
              </a:rPr>
              <a:t>S2. N-AWIPS/ AWIPS integration</a:t>
            </a:r>
          </a:p>
          <a:p>
            <a:pPr marL="0" marR="0" lvl="0" indent="0" algn="l" rtl="0">
              <a:lnSpc>
                <a:spcPct val="100000"/>
              </a:lnSpc>
              <a:spcBef>
                <a:spcPts val="40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98" name="Shape 898"/>
          <p:cNvSpPr txBox="1"/>
          <p:nvPr/>
        </p:nvSpPr>
        <p:spPr>
          <a:xfrm>
            <a:off x="5106364" y="1890183"/>
            <a:ext cx="1878300" cy="4385399"/>
          </a:xfrm>
          <a:prstGeom prst="rect">
            <a:avLst/>
          </a:prstGeom>
          <a:noFill/>
          <a:ln>
            <a:noFill/>
          </a:ln>
        </p:spPr>
        <p:txBody>
          <a:bodyPr lIns="119475" tIns="119475" rIns="119475" bIns="11947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a:solidFill>
                  <a:schemeClr val="accent3"/>
                </a:solidFill>
                <a:highlight>
                  <a:srgbClr val="FFE599"/>
                </a:highlight>
                <a:latin typeface="Arial"/>
                <a:ea typeface="Arial"/>
                <a:cs typeface="Arial"/>
                <a:sym typeface="Arial"/>
              </a:rPr>
              <a:t>F1. NBM field operation demo</a:t>
            </a:r>
          </a:p>
          <a:p>
            <a:pPr marL="0" marR="0" lvl="0" indent="0" algn="l" rtl="0">
              <a:lnSpc>
                <a:spcPct val="100000"/>
              </a:lnSpc>
              <a:spcBef>
                <a:spcPts val="400"/>
              </a:spcBef>
              <a:spcAft>
                <a:spcPts val="0"/>
              </a:spcAft>
              <a:buClr>
                <a:schemeClr val="dk1"/>
              </a:buClr>
              <a:buFont typeface="Arial"/>
              <a:buNone/>
            </a:pPr>
            <a:endParaRPr sz="1400" b="0" i="0" u="none" strike="noStrike" cap="none">
              <a:solidFill>
                <a:schemeClr val="dk1"/>
              </a:solidFill>
              <a:highlight>
                <a:srgbClr val="FFE599"/>
              </a:highlight>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a:solidFill>
                  <a:schemeClr val="accent3"/>
                </a:solidFill>
                <a:highlight>
                  <a:srgbClr val="FFE599"/>
                </a:highlight>
                <a:latin typeface="Arial"/>
                <a:ea typeface="Arial"/>
                <a:cs typeface="Arial"/>
                <a:sym typeface="Arial"/>
              </a:rPr>
              <a:t>F2. NBM V3.0 development</a:t>
            </a:r>
          </a:p>
          <a:p>
            <a:pPr marL="0" marR="0" lvl="0" indent="0" algn="l" rtl="0">
              <a:lnSpc>
                <a:spcPct val="100000"/>
              </a:lnSpc>
              <a:spcBef>
                <a:spcPts val="0"/>
              </a:spcBef>
              <a:spcAft>
                <a:spcPts val="0"/>
              </a:spcAft>
              <a:buClr>
                <a:schemeClr val="dk1"/>
              </a:buClr>
              <a:buFont typeface="Arial"/>
              <a:buNone/>
            </a:pPr>
            <a:endParaRPr sz="1400" b="1" i="0" u="none" strike="noStrike" cap="none">
              <a:solidFill>
                <a:schemeClr val="accent3"/>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rgbClr val="000000"/>
                </a:solidFill>
                <a:latin typeface="Arial"/>
                <a:ea typeface="Arial"/>
                <a:cs typeface="Arial"/>
                <a:sym typeface="Arial"/>
              </a:rPr>
              <a:t>F3/I4. HazSimp</a:t>
            </a:r>
          </a:p>
          <a:p>
            <a:pPr marL="0" marR="0" lvl="0" indent="0" algn="l" rtl="0">
              <a:lnSpc>
                <a:spcPct val="100000"/>
              </a:lnSpc>
              <a:spcBef>
                <a:spcPts val="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99" name="Shape 899"/>
          <p:cNvSpPr txBox="1"/>
          <p:nvPr/>
        </p:nvSpPr>
        <p:spPr>
          <a:xfrm>
            <a:off x="7148421" y="1890183"/>
            <a:ext cx="1761000" cy="4507200"/>
          </a:xfrm>
          <a:prstGeom prst="rect">
            <a:avLst/>
          </a:prstGeom>
          <a:noFill/>
          <a:ln>
            <a:noFill/>
          </a:ln>
        </p:spPr>
        <p:txBody>
          <a:bodyPr lIns="119475" tIns="119475" rIns="119475" bIns="11947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highlight>
                  <a:srgbClr val="FFE599"/>
                </a:highlight>
                <a:latin typeface="Arial"/>
                <a:ea typeface="Arial"/>
                <a:cs typeface="Arial"/>
                <a:sym typeface="Arial"/>
              </a:rPr>
              <a:t>O1. ROC Roles and stand-up</a:t>
            </a:r>
          </a:p>
          <a:p>
            <a:pPr marL="0" marR="0" lvl="0" indent="0" algn="l" rtl="0">
              <a:lnSpc>
                <a:spcPct val="100000"/>
              </a:lnSpc>
              <a:spcBef>
                <a:spcPts val="4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1400" b="1" i="0" u="none" strike="noStrike" cap="none">
                <a:solidFill>
                  <a:schemeClr val="accent3"/>
                </a:solidFill>
                <a:highlight>
                  <a:srgbClr val="FFE599"/>
                </a:highlight>
                <a:latin typeface="Arial"/>
                <a:ea typeface="Arial"/>
                <a:cs typeface="Arial"/>
                <a:sym typeface="Arial"/>
              </a:rPr>
              <a:t>O2. Future operating model demo</a:t>
            </a:r>
          </a:p>
          <a:p>
            <a:pPr marL="0" marR="0" lvl="0" indent="0" algn="l" rtl="0">
              <a:lnSpc>
                <a:spcPct val="100000"/>
              </a:lnSpc>
              <a:spcBef>
                <a:spcPts val="4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1400" b="0" i="0" u="none" strike="noStrike" cap="none">
                <a:solidFill>
                  <a:schemeClr val="dk1"/>
                </a:solidFill>
                <a:highlight>
                  <a:srgbClr val="FFE599"/>
                </a:highlight>
                <a:latin typeface="Arial"/>
                <a:ea typeface="Arial"/>
                <a:cs typeface="Arial"/>
                <a:sym typeface="Arial"/>
              </a:rPr>
              <a:t>O3. Aviation strategic staffing </a:t>
            </a:r>
          </a:p>
          <a:p>
            <a:pPr marL="0" marR="0" lvl="0" indent="0" algn="l" rtl="0">
              <a:lnSpc>
                <a:spcPct val="100000"/>
              </a:lnSpc>
              <a:spcBef>
                <a:spcPts val="400"/>
              </a:spcBef>
              <a:spcAft>
                <a:spcPts val="0"/>
              </a:spcAft>
              <a:buClr>
                <a:schemeClr val="dk1"/>
              </a:buClr>
              <a:buFont typeface="Arial"/>
              <a:buNone/>
            </a:pPr>
            <a:endParaRPr sz="1400" b="0" i="1"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O4. Regional and Local time unlock tests</a:t>
            </a:r>
          </a:p>
          <a:p>
            <a:pPr marL="0" marR="0" lvl="0" indent="0" algn="l" rtl="0">
              <a:lnSpc>
                <a:spcPct val="100000"/>
              </a:lnSpc>
              <a:spcBef>
                <a:spcPts val="4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O5. Evaluate autolauncher staff time impact</a:t>
            </a:r>
          </a:p>
          <a:p>
            <a:pPr marL="0" marR="0" lvl="0" indent="0" algn="l" rtl="0">
              <a:lnSpc>
                <a:spcPct val="100000"/>
              </a:lnSpc>
              <a:spcBef>
                <a:spcPts val="40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00" name="Shape 900"/>
          <p:cNvSpPr txBox="1"/>
          <p:nvPr/>
        </p:nvSpPr>
        <p:spPr>
          <a:xfrm>
            <a:off x="3146374" y="1890183"/>
            <a:ext cx="1960200" cy="4385399"/>
          </a:xfrm>
          <a:prstGeom prst="rect">
            <a:avLst/>
          </a:prstGeom>
          <a:noFill/>
          <a:ln>
            <a:noFill/>
          </a:ln>
        </p:spPr>
        <p:txBody>
          <a:bodyPr lIns="119475" tIns="119475" rIns="119475" bIns="119475"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400" b="1" i="0" u="none" strike="noStrike" cap="none">
                <a:solidFill>
                  <a:schemeClr val="accent3"/>
                </a:solidFill>
                <a:latin typeface="Arial"/>
                <a:ea typeface="Arial"/>
                <a:cs typeface="Arial"/>
                <a:sym typeface="Arial"/>
              </a:rPr>
              <a:t>W1. 1340 GS 5-12 career progression</a:t>
            </a:r>
          </a:p>
        </p:txBody>
      </p:sp>
      <p:sp>
        <p:nvSpPr>
          <p:cNvPr id="901" name="Shape 901"/>
          <p:cNvSpPr txBox="1"/>
          <p:nvPr/>
        </p:nvSpPr>
        <p:spPr>
          <a:xfrm>
            <a:off x="1303926" y="1890183"/>
            <a:ext cx="1761000" cy="4385399"/>
          </a:xfrm>
          <a:prstGeom prst="rect">
            <a:avLst/>
          </a:prstGeom>
          <a:noFill/>
          <a:ln>
            <a:noFill/>
          </a:ln>
        </p:spPr>
        <p:txBody>
          <a:bodyPr lIns="119475" tIns="119475" rIns="119475" bIns="119475"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400" b="1" i="0" u="none" strike="noStrike" cap="none">
                <a:solidFill>
                  <a:schemeClr val="accent3"/>
                </a:solidFill>
                <a:highlight>
                  <a:srgbClr val="FFE599"/>
                </a:highlight>
                <a:latin typeface="Arial"/>
                <a:ea typeface="Arial"/>
                <a:cs typeface="Arial"/>
                <a:sym typeface="Arial"/>
              </a:rPr>
              <a:t>I1. IDSS Planning and core service level </a:t>
            </a:r>
          </a:p>
          <a:p>
            <a:pPr marL="0" marR="0" lvl="0" indent="0" algn="l" rtl="0">
              <a:lnSpc>
                <a:spcPct val="100000"/>
              </a:lnSpc>
              <a:spcBef>
                <a:spcPts val="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a:solidFill>
                  <a:schemeClr val="accent3"/>
                </a:solidFill>
                <a:highlight>
                  <a:srgbClr val="FFE599"/>
                </a:highlight>
                <a:latin typeface="Arial"/>
                <a:ea typeface="Arial"/>
                <a:cs typeface="Arial"/>
                <a:sym typeface="Arial"/>
              </a:rPr>
              <a:t>I2. Develop and refine IDSS policy guidelines</a:t>
            </a:r>
          </a:p>
          <a:p>
            <a:pPr marL="0" marR="0" lvl="0" indent="0" algn="l" rtl="0">
              <a:lnSpc>
                <a:spcPct val="100000"/>
              </a:lnSpc>
              <a:spcBef>
                <a:spcPts val="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I3. Measuring IDSS impact</a:t>
            </a:r>
          </a:p>
          <a:p>
            <a:pPr marL="0" marR="0" lvl="0" indent="0" algn="l" rtl="0">
              <a:lnSpc>
                <a:spcPct val="100000"/>
              </a:lnSpc>
              <a:spcBef>
                <a:spcPts val="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I5. IDSS training development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highlight>
                  <a:srgbClr val="FFE599"/>
                </a:highlight>
                <a:latin typeface="Arial"/>
                <a:ea typeface="Arial"/>
                <a:cs typeface="Arial"/>
                <a:sym typeface="Arial"/>
              </a:rPr>
              <a:t>I6. Impacts catalog</a:t>
            </a:r>
          </a:p>
        </p:txBody>
      </p:sp>
      <p:cxnSp>
        <p:nvCxnSpPr>
          <p:cNvPr id="902" name="Shape 902"/>
          <p:cNvCxnSpPr/>
          <p:nvPr/>
        </p:nvCxnSpPr>
        <p:spPr>
          <a:xfrm>
            <a:off x="3137324" y="889270"/>
            <a:ext cx="0" cy="5323199"/>
          </a:xfrm>
          <a:prstGeom prst="straightConnector1">
            <a:avLst/>
          </a:prstGeom>
          <a:noFill/>
          <a:ln w="9525" cap="flat" cmpd="sng">
            <a:solidFill>
              <a:srgbClr val="999999"/>
            </a:solidFill>
            <a:prstDash val="dash"/>
            <a:round/>
            <a:headEnd type="none" w="med" len="med"/>
            <a:tailEnd type="none" w="med" len="med"/>
          </a:ln>
        </p:spPr>
      </p:cxnSp>
      <p:cxnSp>
        <p:nvCxnSpPr>
          <p:cNvPr id="903" name="Shape 903"/>
          <p:cNvCxnSpPr/>
          <p:nvPr/>
        </p:nvCxnSpPr>
        <p:spPr>
          <a:xfrm>
            <a:off x="7054971" y="889270"/>
            <a:ext cx="0" cy="5323199"/>
          </a:xfrm>
          <a:prstGeom prst="straightConnector1">
            <a:avLst/>
          </a:prstGeom>
          <a:noFill/>
          <a:ln w="9525" cap="flat" cmpd="sng">
            <a:solidFill>
              <a:srgbClr val="999999"/>
            </a:solidFill>
            <a:prstDash val="dash"/>
            <a:round/>
            <a:headEnd type="none" w="med" len="med"/>
            <a:tailEnd type="none" w="med" len="med"/>
          </a:ln>
        </p:spPr>
      </p:cxnSp>
      <p:cxnSp>
        <p:nvCxnSpPr>
          <p:cNvPr id="904" name="Shape 904"/>
          <p:cNvCxnSpPr/>
          <p:nvPr/>
        </p:nvCxnSpPr>
        <p:spPr>
          <a:xfrm>
            <a:off x="8964903" y="889270"/>
            <a:ext cx="0" cy="5323199"/>
          </a:xfrm>
          <a:prstGeom prst="straightConnector1">
            <a:avLst/>
          </a:prstGeom>
          <a:noFill/>
          <a:ln w="9525" cap="flat" cmpd="sng">
            <a:solidFill>
              <a:srgbClr val="999999"/>
            </a:solidFill>
            <a:prstDash val="dash"/>
            <a:round/>
            <a:headEnd type="none" w="med" len="med"/>
            <a:tailEnd type="none" w="med" len="med"/>
          </a:ln>
        </p:spPr>
      </p:cxnSp>
      <p:cxnSp>
        <p:nvCxnSpPr>
          <p:cNvPr id="905" name="Shape 905"/>
          <p:cNvCxnSpPr/>
          <p:nvPr/>
        </p:nvCxnSpPr>
        <p:spPr>
          <a:xfrm>
            <a:off x="5101142" y="889270"/>
            <a:ext cx="0" cy="5323199"/>
          </a:xfrm>
          <a:prstGeom prst="straightConnector1">
            <a:avLst/>
          </a:prstGeom>
          <a:noFill/>
          <a:ln w="9525" cap="flat" cmpd="sng">
            <a:solidFill>
              <a:srgbClr val="999999"/>
            </a:solidFill>
            <a:prstDash val="dash"/>
            <a:round/>
            <a:headEnd type="none" w="med" len="med"/>
            <a:tailEnd type="none" w="med" len="med"/>
          </a:ln>
        </p:spPr>
      </p:cxnSp>
      <p:sp>
        <p:nvSpPr>
          <p:cNvPr id="906" name="Shape 906"/>
          <p:cNvSpPr txBox="1"/>
          <p:nvPr/>
        </p:nvSpPr>
        <p:spPr>
          <a:xfrm>
            <a:off x="396668" y="6407844"/>
            <a:ext cx="7681800" cy="228600"/>
          </a:xfrm>
          <a:prstGeom prst="rect">
            <a:avLst/>
          </a:prstGeom>
          <a:noFill/>
          <a:ln w="9525" cap="flat" cmpd="sng">
            <a:solidFill>
              <a:srgbClr val="000000"/>
            </a:solidFill>
            <a:prstDash val="solid"/>
            <a:round/>
            <a:headEnd type="none" w="med" len="med"/>
            <a:tailEnd type="none" w="med" len="med"/>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sng" strike="noStrike" cap="none">
                <a:solidFill>
                  <a:srgbClr val="000000"/>
                </a:solidFill>
                <a:latin typeface="Arial"/>
                <a:ea typeface="Arial"/>
                <a:cs typeface="Arial"/>
                <a:sym typeface="Arial"/>
              </a:rPr>
              <a:t>Note</a:t>
            </a:r>
            <a:r>
              <a:rPr lang="en-US" sz="1400" b="0" i="0" u="none" strike="noStrike" cap="none">
                <a:solidFill>
                  <a:srgbClr val="000000"/>
                </a:solidFill>
                <a:latin typeface="Arial"/>
                <a:ea typeface="Arial"/>
                <a:cs typeface="Arial"/>
                <a:sym typeface="Arial"/>
              </a:rPr>
              <a:t>: Key initiatives in </a:t>
            </a:r>
            <a:r>
              <a:rPr lang="en-US" sz="1400" b="1" i="0" u="none" strike="noStrike" cap="none">
                <a:solidFill>
                  <a:schemeClr val="accent3"/>
                </a:solidFill>
                <a:latin typeface="Arial"/>
                <a:ea typeface="Arial"/>
                <a:cs typeface="Arial"/>
                <a:sym typeface="Arial"/>
              </a:rPr>
              <a:t>blue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Shape 911"/>
          <p:cNvSpPr/>
          <p:nvPr/>
        </p:nvSpPr>
        <p:spPr>
          <a:xfrm>
            <a:off x="6197785" y="2843868"/>
            <a:ext cx="1938299" cy="1653599"/>
          </a:xfrm>
          <a:prstGeom prst="plaque">
            <a:avLst>
              <a:gd name="adj" fmla="val 39796"/>
            </a:avLst>
          </a:prstGeom>
          <a:solidFill>
            <a:srgbClr val="999999"/>
          </a:solidFill>
          <a:ln>
            <a:noFill/>
          </a:ln>
        </p:spPr>
        <p:txBody>
          <a:bodyPr lIns="119475" tIns="119475" rIns="119475" bIns="11947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200" b="1" i="0" u="none" strike="noStrike" cap="none">
                <a:solidFill>
                  <a:srgbClr val="FFFFFF"/>
                </a:solidFill>
                <a:latin typeface="Arial"/>
                <a:ea typeface="Arial"/>
                <a:cs typeface="Arial"/>
                <a:sym typeface="Arial"/>
              </a:rPr>
              <a:t>PMO</a:t>
            </a:r>
          </a:p>
        </p:txBody>
      </p:sp>
      <p:sp>
        <p:nvSpPr>
          <p:cNvPr id="912" name="Shape 912"/>
          <p:cNvSpPr txBox="1">
            <a:spLocks noGrp="1"/>
          </p:cNvSpPr>
          <p:nvPr>
            <p:ph type="title"/>
          </p:nvPr>
        </p:nvSpPr>
        <p:spPr>
          <a:xfrm>
            <a:off x="58038" y="56721"/>
            <a:ext cx="4705500" cy="457800"/>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PMO Relationship to NWS Governance</a:t>
            </a:r>
          </a:p>
        </p:txBody>
      </p:sp>
      <p:sp>
        <p:nvSpPr>
          <p:cNvPr id="913" name="Shape 913"/>
          <p:cNvSpPr/>
          <p:nvPr/>
        </p:nvSpPr>
        <p:spPr>
          <a:xfrm>
            <a:off x="2919485" y="2510375"/>
            <a:ext cx="2424299" cy="2295899"/>
          </a:xfrm>
          <a:prstGeom prst="can">
            <a:avLst>
              <a:gd name="adj" fmla="val 21220"/>
            </a:avLst>
          </a:prstGeom>
          <a:solidFill>
            <a:srgbClr val="A4C2F4"/>
          </a:solidFill>
          <a:ln w="9525" cap="flat" cmpd="sng">
            <a:solidFill>
              <a:schemeClr val="dk2"/>
            </a:solidFill>
            <a:prstDash val="solid"/>
            <a:round/>
            <a:headEnd type="none" w="med" len="med"/>
            <a:tailEnd type="none" w="med" len="med"/>
          </a:ln>
        </p:spPr>
        <p:txBody>
          <a:bodyPr lIns="119475" tIns="119475" rIns="119475" bIns="119475" anchor="b"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40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400"/>
              </a:spcBef>
              <a:spcAft>
                <a:spcPts val="0"/>
              </a:spcAft>
              <a:buClr>
                <a:srgbClr val="000000"/>
              </a:buClr>
              <a:buSzPct val="25000"/>
              <a:buFont typeface="Arial"/>
              <a:buNone/>
            </a:pPr>
            <a:r>
              <a:rPr lang="en-US" sz="1800" b="0" i="0" u="none" strike="noStrike" cap="none">
                <a:solidFill>
                  <a:srgbClr val="000000"/>
                </a:solidFill>
                <a:latin typeface="Arial"/>
                <a:ea typeface="Arial"/>
                <a:cs typeface="Arial"/>
                <a:sym typeface="Arial"/>
              </a:rPr>
              <a:t>Assist in Execution &amp; Integration</a:t>
            </a:r>
          </a:p>
          <a:p>
            <a:pPr marL="0" marR="0" lvl="0" indent="0" algn="ctr" rtl="0">
              <a:lnSpc>
                <a:spcPct val="100000"/>
              </a:lnSpc>
              <a:spcBef>
                <a:spcPts val="400"/>
              </a:spcBef>
              <a:spcAft>
                <a:spcPts val="0"/>
              </a:spcAft>
              <a:buClr>
                <a:srgbClr val="000000"/>
              </a:buClr>
              <a:buSzPct val="25000"/>
              <a:buFont typeface="Arial"/>
              <a:buNone/>
            </a:pPr>
            <a:r>
              <a:rPr lang="en-US" sz="1800" b="0" i="0" u="none" strike="noStrike" cap="none">
                <a:solidFill>
                  <a:srgbClr val="000000"/>
                </a:solidFill>
                <a:latin typeface="Arial"/>
                <a:ea typeface="Arial"/>
                <a:cs typeface="Arial"/>
                <a:sym typeface="Arial"/>
              </a:rPr>
              <a:t>Chief Engineer Engagement</a:t>
            </a:r>
          </a:p>
        </p:txBody>
      </p:sp>
      <p:sp>
        <p:nvSpPr>
          <p:cNvPr id="914" name="Shape 914"/>
          <p:cNvSpPr/>
          <p:nvPr/>
        </p:nvSpPr>
        <p:spPr>
          <a:xfrm>
            <a:off x="5865760" y="302390"/>
            <a:ext cx="2424299" cy="1956300"/>
          </a:xfrm>
          <a:prstGeom prst="can">
            <a:avLst>
              <a:gd name="adj" fmla="val 20161"/>
            </a:avLst>
          </a:prstGeom>
          <a:solidFill>
            <a:srgbClr val="A4C2F4"/>
          </a:solidFill>
          <a:ln w="9525" cap="flat" cmpd="sng">
            <a:solidFill>
              <a:schemeClr val="dk2"/>
            </a:solidFill>
            <a:prstDash val="solid"/>
            <a:round/>
            <a:headEnd type="none" w="med" len="med"/>
            <a:tailEnd type="none" w="med" len="med"/>
          </a:ln>
        </p:spPr>
        <p:txBody>
          <a:bodyPr lIns="119475" tIns="119475" rIns="119475" bIns="11947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b="1" i="0" u="none" strike="noStrike" cap="none">
                <a:solidFill>
                  <a:srgbClr val="000000"/>
                </a:solidFill>
                <a:latin typeface="Arial"/>
                <a:ea typeface="Arial"/>
                <a:cs typeface="Arial"/>
                <a:sym typeface="Arial"/>
              </a:rPr>
              <a:t>EC</a:t>
            </a:r>
          </a:p>
          <a:p>
            <a:pPr marL="0" marR="0" lvl="0" indent="0" algn="ctr" rtl="0">
              <a:lnSpc>
                <a:spcPct val="100000"/>
              </a:lnSpc>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Strategic Decision Making</a:t>
            </a:r>
          </a:p>
          <a:p>
            <a:pPr marL="0" marR="0" lvl="0" indent="0" algn="ctr" rtl="0">
              <a:lnSpc>
                <a:spcPct val="100000"/>
              </a:lnSpc>
              <a:spcBef>
                <a:spcPts val="40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Comms with senior NOAA/DOC leadership</a:t>
            </a:r>
          </a:p>
          <a:p>
            <a:pPr marL="0" marR="0" lvl="0" indent="0" algn="ctr" rtl="0">
              <a:lnSpc>
                <a:spcPct val="100000"/>
              </a:lnSpc>
              <a:spcBef>
                <a:spcPts val="40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915" name="Shape 915"/>
          <p:cNvSpPr/>
          <p:nvPr/>
        </p:nvSpPr>
        <p:spPr>
          <a:xfrm>
            <a:off x="8877113" y="2510375"/>
            <a:ext cx="2424299" cy="2295899"/>
          </a:xfrm>
          <a:prstGeom prst="can">
            <a:avLst>
              <a:gd name="adj" fmla="val 22918"/>
            </a:avLst>
          </a:prstGeom>
          <a:solidFill>
            <a:srgbClr val="A4C2F4"/>
          </a:solidFill>
          <a:ln w="9525" cap="flat" cmpd="sng">
            <a:solidFill>
              <a:schemeClr val="dk2"/>
            </a:solidFill>
            <a:prstDash val="solid"/>
            <a:round/>
            <a:headEnd type="none" w="med" len="med"/>
            <a:tailEnd type="none" w="med" len="med"/>
          </a:ln>
        </p:spPr>
        <p:txBody>
          <a:bodyPr lIns="119475" tIns="119475" rIns="119475" bIns="119475" anchor="b"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b="1" i="0" u="none" strike="noStrike" cap="none">
                <a:solidFill>
                  <a:srgbClr val="000000"/>
                </a:solidFill>
                <a:latin typeface="Arial"/>
                <a:ea typeface="Arial"/>
                <a:cs typeface="Arial"/>
                <a:sym typeface="Arial"/>
              </a:rPr>
              <a:t>MDC</a:t>
            </a:r>
          </a:p>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800" b="0" i="0" u="none" strike="noStrike" cap="none">
                <a:solidFill>
                  <a:srgbClr val="000000"/>
                </a:solidFill>
                <a:latin typeface="Arial"/>
                <a:ea typeface="Arial"/>
                <a:cs typeface="Arial"/>
                <a:sym typeface="Arial"/>
              </a:rPr>
              <a:t>Assess &amp; Prioritize Requirements</a:t>
            </a:r>
          </a:p>
          <a:p>
            <a:pPr marL="0" marR="0" lvl="0" indent="0" algn="l" rtl="0">
              <a:lnSpc>
                <a:spcPct val="100000"/>
              </a:lnSpc>
              <a:spcBef>
                <a:spcPts val="40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916" name="Shape 916"/>
          <p:cNvSpPr/>
          <p:nvPr/>
        </p:nvSpPr>
        <p:spPr>
          <a:xfrm>
            <a:off x="5766185" y="5101087"/>
            <a:ext cx="2623499" cy="1422000"/>
          </a:xfrm>
          <a:prstGeom prst="can">
            <a:avLst>
              <a:gd name="adj" fmla="val 30050"/>
            </a:avLst>
          </a:prstGeom>
          <a:solidFill>
            <a:srgbClr val="A4C2F4"/>
          </a:solidFill>
          <a:ln w="9525" cap="flat" cmpd="sng">
            <a:solidFill>
              <a:schemeClr val="dk2"/>
            </a:solidFill>
            <a:prstDash val="solid"/>
            <a:round/>
            <a:headEnd type="none" w="med" len="med"/>
            <a:tailEnd type="none" w="med" len="med"/>
          </a:ln>
        </p:spPr>
        <p:txBody>
          <a:bodyPr lIns="119475" tIns="119475" rIns="119475" bIns="119475" anchor="b"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b="1" i="0" u="none" strike="noStrike" cap="none">
                <a:solidFill>
                  <a:srgbClr val="000000"/>
                </a:solidFill>
                <a:latin typeface="Arial"/>
                <a:ea typeface="Arial"/>
                <a:cs typeface="Arial"/>
                <a:sym typeface="Arial"/>
              </a:rPr>
              <a:t>ERC</a:t>
            </a:r>
          </a:p>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800" b="0" i="0" u="none" strike="noStrike" cap="none">
                <a:solidFill>
                  <a:srgbClr val="000000"/>
                </a:solidFill>
                <a:latin typeface="Arial"/>
                <a:ea typeface="Arial"/>
                <a:cs typeface="Arial"/>
                <a:sym typeface="Arial"/>
              </a:rPr>
              <a:t>Evaluate Strategic Risk</a:t>
            </a:r>
          </a:p>
        </p:txBody>
      </p:sp>
      <p:sp>
        <p:nvSpPr>
          <p:cNvPr id="917" name="Shape 917"/>
          <p:cNvSpPr/>
          <p:nvPr/>
        </p:nvSpPr>
        <p:spPr>
          <a:xfrm>
            <a:off x="6142617" y="2862266"/>
            <a:ext cx="1938299" cy="1653599"/>
          </a:xfrm>
          <a:prstGeom prst="plaque">
            <a:avLst>
              <a:gd name="adj" fmla="val 39796"/>
            </a:avLst>
          </a:prstGeom>
          <a:solidFill>
            <a:schemeClr val="accent3"/>
          </a:solidFill>
          <a:ln w="9525" cap="flat" cmpd="sng">
            <a:solidFill>
              <a:srgbClr val="3C78D8"/>
            </a:solidFill>
            <a:prstDash val="solid"/>
            <a:round/>
            <a:headEnd type="none" w="med" len="med"/>
            <a:tailEnd type="none" w="med" len="med"/>
          </a:ln>
        </p:spPr>
        <p:txBody>
          <a:bodyPr lIns="119475" tIns="119475" rIns="119475" bIns="11947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600" b="0" i="0" u="none" strike="noStrike" cap="none">
                <a:solidFill>
                  <a:srgbClr val="FFFFFF"/>
                </a:solidFill>
                <a:latin typeface="Arial"/>
                <a:ea typeface="Arial"/>
                <a:cs typeface="Arial"/>
                <a:sym typeface="Arial"/>
              </a:rPr>
              <a:t>PMO</a:t>
            </a:r>
          </a:p>
        </p:txBody>
      </p:sp>
      <p:sp>
        <p:nvSpPr>
          <p:cNvPr id="918" name="Shape 918"/>
          <p:cNvSpPr/>
          <p:nvPr/>
        </p:nvSpPr>
        <p:spPr>
          <a:xfrm>
            <a:off x="5548623" y="3581812"/>
            <a:ext cx="492899" cy="307800"/>
          </a:xfrm>
          <a:prstGeom prst="leftRightArrow">
            <a:avLst>
              <a:gd name="adj1" fmla="val 50000"/>
              <a:gd name="adj2" fmla="val 50000"/>
            </a:avLst>
          </a:prstGeom>
          <a:solidFill>
            <a:srgbClr val="5EA5F3"/>
          </a:solidFill>
          <a:ln w="9525" cap="flat" cmpd="sng">
            <a:solidFill>
              <a:schemeClr val="accent4"/>
            </a:solidFill>
            <a:prstDash val="solid"/>
            <a:round/>
            <a:headEnd type="none" w="med" len="med"/>
            <a:tailEnd type="none" w="med" len="med"/>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19" name="Shape 919"/>
          <p:cNvSpPr/>
          <p:nvPr/>
        </p:nvSpPr>
        <p:spPr>
          <a:xfrm>
            <a:off x="8237171" y="3581812"/>
            <a:ext cx="492899" cy="307800"/>
          </a:xfrm>
          <a:prstGeom prst="leftRightArrow">
            <a:avLst>
              <a:gd name="adj1" fmla="val 50000"/>
              <a:gd name="adj2" fmla="val 50000"/>
            </a:avLst>
          </a:prstGeom>
          <a:solidFill>
            <a:srgbClr val="5EA5F3"/>
          </a:solidFill>
          <a:ln w="9525" cap="flat" cmpd="sng">
            <a:solidFill>
              <a:schemeClr val="accent4"/>
            </a:solidFill>
            <a:prstDash val="solid"/>
            <a:round/>
            <a:headEnd type="none" w="med" len="med"/>
            <a:tailEnd type="none" w="med" len="med"/>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20" name="Shape 920"/>
          <p:cNvSpPr/>
          <p:nvPr/>
        </p:nvSpPr>
        <p:spPr>
          <a:xfrm>
            <a:off x="6946197" y="2331508"/>
            <a:ext cx="328499" cy="457800"/>
          </a:xfrm>
          <a:prstGeom prst="upDownArrow">
            <a:avLst>
              <a:gd name="adj1" fmla="val 50000"/>
              <a:gd name="adj2" fmla="val 50000"/>
            </a:avLst>
          </a:prstGeom>
          <a:solidFill>
            <a:srgbClr val="5EA5F3"/>
          </a:solidFill>
          <a:ln w="9525" cap="flat" cmpd="sng">
            <a:solidFill>
              <a:schemeClr val="dk2"/>
            </a:solidFill>
            <a:prstDash val="solid"/>
            <a:round/>
            <a:headEnd type="none" w="med" len="med"/>
            <a:tailEnd type="none" w="med" len="med"/>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21" name="Shape 921"/>
          <p:cNvSpPr/>
          <p:nvPr/>
        </p:nvSpPr>
        <p:spPr>
          <a:xfrm>
            <a:off x="6946197" y="4570335"/>
            <a:ext cx="328499" cy="457800"/>
          </a:xfrm>
          <a:prstGeom prst="upDownArrow">
            <a:avLst>
              <a:gd name="adj1" fmla="val 50000"/>
              <a:gd name="adj2" fmla="val 50000"/>
            </a:avLst>
          </a:prstGeom>
          <a:solidFill>
            <a:srgbClr val="5EA5F3"/>
          </a:solidFill>
          <a:ln w="9525" cap="flat" cmpd="sng">
            <a:solidFill>
              <a:schemeClr val="dk2"/>
            </a:solidFill>
            <a:prstDash val="solid"/>
            <a:round/>
            <a:headEnd type="none" w="med" len="med"/>
            <a:tailEnd type="none" w="med" len="med"/>
          </a:ln>
        </p:spPr>
        <p:txBody>
          <a:bodyPr lIns="119475" tIns="119475" rIns="119475" bIns="1194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22" name="Shape 922"/>
          <p:cNvSpPr txBox="1"/>
          <p:nvPr/>
        </p:nvSpPr>
        <p:spPr>
          <a:xfrm>
            <a:off x="3557516" y="2593303"/>
            <a:ext cx="1110600" cy="307800"/>
          </a:xfrm>
          <a:prstGeom prst="rect">
            <a:avLst/>
          </a:prstGeom>
          <a:noFill/>
          <a:ln>
            <a:noFill/>
          </a:ln>
        </p:spPr>
        <p:txBody>
          <a:bodyPr lIns="119475" tIns="119475" rIns="119475" bIns="11947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b="1" i="0" u="none" strike="noStrike" cap="none">
                <a:solidFill>
                  <a:srgbClr val="000000"/>
                </a:solidFill>
                <a:latin typeface="Arial"/>
                <a:ea typeface="Arial"/>
                <a:cs typeface="Arial"/>
                <a:sym typeface="Arial"/>
              </a:rPr>
              <a:t>PIC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p:nvPr/>
        </p:nvSpPr>
        <p:spPr>
          <a:xfrm>
            <a:off x="1588" y="1588"/>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87" name="Shape 187"/>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Contents – objectives for today’s discussion</a:t>
            </a:r>
          </a:p>
        </p:txBody>
      </p:sp>
      <p:sp>
        <p:nvSpPr>
          <p:cNvPr id="188" name="Shape 188">
            <a:hlinkClick r:id="rId3"/>
          </p:cNvPr>
          <p:cNvSpPr/>
          <p:nvPr/>
        </p:nvSpPr>
        <p:spPr>
          <a:xfrm>
            <a:off x="3376612" y="2749550"/>
            <a:ext cx="5195888" cy="407987"/>
          </a:xfrm>
          <a:prstGeom prst="rect">
            <a:avLst/>
          </a:prstGeom>
          <a:noFill/>
          <a:ln>
            <a:noFill/>
          </a:ln>
        </p:spPr>
        <p:txBody>
          <a:bodyPr lIns="80950" tIns="82550" rIns="0" bIns="809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Review the history of Evolve NWS</a:t>
            </a:r>
          </a:p>
        </p:txBody>
      </p:sp>
      <p:sp>
        <p:nvSpPr>
          <p:cNvPr id="189" name="Shape 189">
            <a:hlinkClick r:id="rId4"/>
          </p:cNvPr>
          <p:cNvSpPr/>
          <p:nvPr/>
        </p:nvSpPr>
        <p:spPr>
          <a:xfrm>
            <a:off x="3376612" y="3157538"/>
            <a:ext cx="5195888" cy="406399"/>
          </a:xfrm>
          <a:prstGeom prst="rect">
            <a:avLst/>
          </a:prstGeom>
          <a:noFill/>
          <a:ln>
            <a:noFill/>
          </a:ln>
        </p:spPr>
        <p:txBody>
          <a:bodyPr lIns="80950" tIns="80950" rIns="0" bIns="809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Review PMO activities supporting implementation</a:t>
            </a:r>
          </a:p>
        </p:txBody>
      </p:sp>
      <p:sp>
        <p:nvSpPr>
          <p:cNvPr id="190" name="Shape 190">
            <a:hlinkClick r:id="rId5"/>
          </p:cNvPr>
          <p:cNvSpPr/>
          <p:nvPr/>
        </p:nvSpPr>
        <p:spPr>
          <a:xfrm>
            <a:off x="3376612" y="3563937"/>
            <a:ext cx="5195888" cy="407987"/>
          </a:xfrm>
          <a:prstGeom prst="rect">
            <a:avLst/>
          </a:prstGeom>
          <a:noFill/>
          <a:ln>
            <a:noFill/>
          </a:ln>
        </p:spPr>
        <p:txBody>
          <a:bodyPr lIns="80950" tIns="80950" rIns="0" bIns="825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Discuss future working relationship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Shape 927"/>
          <p:cNvSpPr txBox="1"/>
          <p:nvPr/>
        </p:nvSpPr>
        <p:spPr>
          <a:xfrm rot="-2726139">
            <a:off x="3683434" y="2601420"/>
            <a:ext cx="3682718" cy="1777938"/>
          </a:xfrm>
          <a:prstGeom prst="rect">
            <a:avLst/>
          </a:prstGeom>
          <a:noFill/>
          <a:ln>
            <a:noFill/>
          </a:ln>
        </p:spPr>
        <p:txBody>
          <a:bodyPr lIns="119475" tIns="119475" rIns="119475" bIns="119475" anchor="t" anchorCtr="0">
            <a:noAutofit/>
          </a:bodyPr>
          <a:lstStyle/>
          <a:p>
            <a:pPr marL="0" marR="0" lvl="0" indent="0" algn="l" rtl="0">
              <a:lnSpc>
                <a:spcPct val="100000"/>
              </a:lnSpc>
              <a:spcBef>
                <a:spcPts val="0"/>
              </a:spcBef>
              <a:spcAft>
                <a:spcPts val="0"/>
              </a:spcAft>
              <a:buClr>
                <a:srgbClr val="EFEFEF"/>
              </a:buClr>
              <a:buSzPct val="25000"/>
              <a:buFont typeface="Arial"/>
              <a:buNone/>
            </a:pPr>
            <a:r>
              <a:rPr lang="en-US" sz="7800" b="0" i="0" u="none" strike="noStrike" cap="none">
                <a:solidFill>
                  <a:srgbClr val="EFEFEF"/>
                </a:solidFill>
                <a:latin typeface="Arial"/>
                <a:ea typeface="Arial"/>
                <a:cs typeface="Arial"/>
                <a:sym typeface="Arial"/>
              </a:rPr>
              <a:t>DRAFT</a:t>
            </a:r>
          </a:p>
        </p:txBody>
      </p:sp>
      <p:sp>
        <p:nvSpPr>
          <p:cNvPr id="928" name="Shape 928"/>
          <p:cNvSpPr txBox="1">
            <a:spLocks noGrp="1"/>
          </p:cNvSpPr>
          <p:nvPr>
            <p:ph type="title"/>
          </p:nvPr>
        </p:nvSpPr>
        <p:spPr>
          <a:xfrm>
            <a:off x="59183" y="130610"/>
            <a:ext cx="11492099" cy="307800"/>
          </a:xfrm>
          <a:prstGeom prst="rect">
            <a:avLst/>
          </a:prstGeom>
          <a:noFill/>
          <a:ln>
            <a:noFill/>
          </a:ln>
        </p:spPr>
        <p:txBody>
          <a:bodyPr lIns="91400" tIns="91400" rIns="91400" bIns="914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Program Management Office Charter</a:t>
            </a:r>
          </a:p>
        </p:txBody>
      </p:sp>
      <p:sp>
        <p:nvSpPr>
          <p:cNvPr id="929" name="Shape 929"/>
          <p:cNvSpPr/>
          <p:nvPr/>
        </p:nvSpPr>
        <p:spPr>
          <a:xfrm>
            <a:off x="226298" y="948238"/>
            <a:ext cx="11424299" cy="5554800"/>
          </a:xfrm>
          <a:prstGeom prst="rect">
            <a:avLst/>
          </a:prstGeom>
          <a:noFill/>
          <a:ln w="19050" cap="flat" cmpd="sng">
            <a:solidFill>
              <a:schemeClr val="accent1"/>
            </a:solidFill>
            <a:prstDash val="solid"/>
            <a:round/>
            <a:headEnd type="none" w="med" len="med"/>
            <a:tailEnd type="none" w="med" len="med"/>
          </a:ln>
        </p:spPr>
        <p:txBody>
          <a:bodyPr lIns="91400" tIns="45700" rIns="914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rgbClr val="000000"/>
              </a:solidFill>
              <a:latin typeface="Arial"/>
              <a:ea typeface="Arial"/>
              <a:cs typeface="Arial"/>
              <a:sym typeface="Arial"/>
            </a:endParaRPr>
          </a:p>
        </p:txBody>
      </p:sp>
      <p:sp>
        <p:nvSpPr>
          <p:cNvPr id="930" name="Shape 930"/>
          <p:cNvSpPr txBox="1"/>
          <p:nvPr/>
        </p:nvSpPr>
        <p:spPr>
          <a:xfrm>
            <a:off x="402158" y="1011390"/>
            <a:ext cx="11056200" cy="5355900"/>
          </a:xfrm>
          <a:prstGeom prst="rect">
            <a:avLst/>
          </a:prstGeom>
          <a:noFill/>
          <a:ln>
            <a:noFill/>
          </a:ln>
        </p:spPr>
        <p:txBody>
          <a:bodyPr lIns="0" tIns="0" rIns="0" bIns="0" anchor="t" anchorCtr="0">
            <a:noAutofit/>
          </a:bodyPr>
          <a:lstStyle/>
          <a:p>
            <a:pPr marL="0" marR="0" lvl="0" indent="0" algn="just" rtl="0">
              <a:lnSpc>
                <a:spcPct val="100000"/>
              </a:lnSpc>
              <a:spcBef>
                <a:spcPts val="0"/>
              </a:spcBef>
              <a:spcAft>
                <a:spcPts val="0"/>
              </a:spcAft>
              <a:buClr>
                <a:schemeClr val="accent3"/>
              </a:buClr>
              <a:buSzPct val="25000"/>
              <a:buFont typeface="Arial"/>
              <a:buNone/>
            </a:pPr>
            <a:r>
              <a:rPr lang="en-US" sz="1800" b="1" i="0" u="none" strike="noStrike" cap="none">
                <a:solidFill>
                  <a:schemeClr val="accent3"/>
                </a:solidFill>
                <a:latin typeface="Arial"/>
                <a:ea typeface="Arial"/>
                <a:cs typeface="Arial"/>
                <a:sym typeface="Arial"/>
              </a:rPr>
              <a:t>Scope and Authority</a:t>
            </a:r>
          </a:p>
          <a:p>
            <a:pPr marL="0" marR="0" lvl="0" indent="0" algn="just" rtl="0">
              <a:lnSpc>
                <a:spcPct val="100000"/>
              </a:lnSpc>
              <a:spcBef>
                <a:spcPts val="900"/>
              </a:spcBef>
              <a:spcAft>
                <a:spcPts val="0"/>
              </a:spcAft>
              <a:buClr>
                <a:srgbClr val="000000"/>
              </a:buClr>
              <a:buSzPct val="25000"/>
              <a:buFont typeface="Arial"/>
              <a:buNone/>
            </a:pPr>
            <a:r>
              <a:rPr lang="en-US" sz="1800" b="0" i="0" u="none" strike="noStrike" cap="none">
                <a:solidFill>
                  <a:srgbClr val="000000"/>
                </a:solidFill>
                <a:latin typeface="Arial"/>
                <a:ea typeface="Arial"/>
                <a:cs typeface="Arial"/>
                <a:sym typeface="Arial"/>
              </a:rPr>
              <a:t>The NWS Executive Council (EC) authorizes the Program Management Office, under the leadership of the Director of OPPSD, to oversee and guide initiatives and projects to evolve NWS.  </a:t>
            </a:r>
            <a:r>
              <a:rPr lang="en-US" sz="1800" b="1" i="0" u="none" strike="noStrike" cap="none">
                <a:solidFill>
                  <a:srgbClr val="000000"/>
                </a:solidFill>
                <a:latin typeface="Arial"/>
                <a:ea typeface="Arial"/>
                <a:cs typeface="Arial"/>
                <a:sym typeface="Arial"/>
              </a:rPr>
              <a:t>The PMO is responsible for the day-to-day execution of the projects and initiatives and for routine decision-making.</a:t>
            </a:r>
            <a:r>
              <a:rPr lang="en-US" sz="1800" b="0" i="0" u="none" strike="noStrike" cap="none">
                <a:solidFill>
                  <a:srgbClr val="000000"/>
                </a:solidFill>
                <a:latin typeface="Arial"/>
                <a:ea typeface="Arial"/>
                <a:cs typeface="Arial"/>
                <a:sym typeface="Arial"/>
              </a:rPr>
              <a:t>  	 </a:t>
            </a:r>
          </a:p>
          <a:p>
            <a:pPr marL="0" marR="0" lvl="0" indent="0" algn="just" rtl="0">
              <a:lnSpc>
                <a:spcPct val="100000"/>
              </a:lnSpc>
              <a:spcBef>
                <a:spcPts val="2200"/>
              </a:spcBef>
              <a:spcAft>
                <a:spcPts val="0"/>
              </a:spcAft>
              <a:buClr>
                <a:schemeClr val="accent3"/>
              </a:buClr>
              <a:buSzPct val="25000"/>
              <a:buFont typeface="Arial"/>
              <a:buNone/>
            </a:pPr>
            <a:r>
              <a:rPr lang="en-US" sz="1800" b="1" i="0" u="none" strike="noStrike" cap="none">
                <a:solidFill>
                  <a:schemeClr val="accent3"/>
                </a:solidFill>
                <a:latin typeface="Arial"/>
                <a:ea typeface="Arial"/>
                <a:cs typeface="Arial"/>
                <a:sym typeface="Arial"/>
              </a:rPr>
              <a:t>Executive Sponsor</a:t>
            </a:r>
          </a:p>
          <a:p>
            <a:pPr marL="0" marR="0" lvl="0" indent="0" algn="just" rtl="0">
              <a:lnSpc>
                <a:spcPct val="100000"/>
              </a:lnSpc>
              <a:spcBef>
                <a:spcPts val="90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The Executive Sponsor of the PMO is the Director of the Office of Planning and Programming for Service Delivery.</a:t>
            </a:r>
          </a:p>
          <a:p>
            <a:pPr marL="0" marR="0" lvl="0" indent="0" algn="just" rtl="0">
              <a:lnSpc>
                <a:spcPct val="100000"/>
              </a:lnSpc>
              <a:spcBef>
                <a:spcPts val="2200"/>
              </a:spcBef>
              <a:spcAft>
                <a:spcPts val="0"/>
              </a:spcAft>
              <a:buClr>
                <a:schemeClr val="accent3"/>
              </a:buClr>
              <a:buSzPct val="25000"/>
              <a:buFont typeface="Arial"/>
              <a:buNone/>
            </a:pPr>
            <a:r>
              <a:rPr lang="en-US" sz="1800" b="1" i="0" u="none" strike="noStrike" cap="none">
                <a:solidFill>
                  <a:schemeClr val="accent3"/>
                </a:solidFill>
                <a:latin typeface="Arial"/>
                <a:ea typeface="Arial"/>
                <a:cs typeface="Arial"/>
                <a:sym typeface="Arial"/>
              </a:rPr>
              <a:t>PMO Organizational Structure</a:t>
            </a:r>
          </a:p>
          <a:p>
            <a:pPr marL="0" marR="0" lvl="0" indent="0" algn="just" rtl="0">
              <a:lnSpc>
                <a:spcPct val="100000"/>
              </a:lnSpc>
              <a:spcBef>
                <a:spcPts val="90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The Program Director reports to the Executive Sponsor, who is a member of the NWS Executive Council and liaison to the EC for PMO related matters.   The Executive Sponsor, in collaboration with the Advisory Chair, who is an Executive from the Office of Chief Operating Officer’s organization, provides senior leadership and guidance to the PMO.  Additionally, the PMO receives subject matter expertise and consultative advice from the Advisory Board, whose membership consisting of, at a minimum, a manager from each region and NCEP, as designated by the Advisory Chair.</a:t>
            </a:r>
          </a:p>
          <a:p>
            <a:pPr marL="0" marR="0" lvl="0" indent="0" algn="just" rtl="0">
              <a:lnSpc>
                <a:spcPct val="100000"/>
              </a:lnSpc>
              <a:spcBef>
                <a:spcPts val="90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90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Shape 935"/>
          <p:cNvSpPr/>
          <p:nvPr/>
        </p:nvSpPr>
        <p:spPr>
          <a:xfrm>
            <a:off x="1588" y="1588"/>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36" name="Shape 936">
            <a:hlinkClick r:id="rId3"/>
          </p:cNvPr>
          <p:cNvSpPr/>
          <p:nvPr/>
        </p:nvSpPr>
        <p:spPr>
          <a:xfrm>
            <a:off x="3376612" y="2749550"/>
            <a:ext cx="5195888" cy="407987"/>
          </a:xfrm>
          <a:prstGeom prst="rect">
            <a:avLst/>
          </a:prstGeom>
          <a:noFill/>
          <a:ln>
            <a:noFill/>
          </a:ln>
        </p:spPr>
        <p:txBody>
          <a:bodyPr lIns="80950" tIns="82550" rIns="0" bIns="809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Review the history of Evolve NWS</a:t>
            </a:r>
          </a:p>
        </p:txBody>
      </p:sp>
      <p:sp>
        <p:nvSpPr>
          <p:cNvPr id="937" name="Shape 937">
            <a:hlinkClick r:id="rId4"/>
          </p:cNvPr>
          <p:cNvSpPr/>
          <p:nvPr/>
        </p:nvSpPr>
        <p:spPr>
          <a:xfrm>
            <a:off x="3376612" y="3157538"/>
            <a:ext cx="5195888" cy="406399"/>
          </a:xfrm>
          <a:prstGeom prst="rect">
            <a:avLst/>
          </a:prstGeom>
          <a:noFill/>
          <a:ln>
            <a:noFill/>
          </a:ln>
        </p:spPr>
        <p:txBody>
          <a:bodyPr lIns="80950" tIns="80950" rIns="0" bIns="809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Review PMO activities supporting implementation</a:t>
            </a:r>
          </a:p>
        </p:txBody>
      </p:sp>
      <p:sp>
        <p:nvSpPr>
          <p:cNvPr id="938" name="Shape 938"/>
          <p:cNvSpPr/>
          <p:nvPr/>
        </p:nvSpPr>
        <p:spPr>
          <a:xfrm>
            <a:off x="3376612" y="3563937"/>
            <a:ext cx="5195888" cy="407987"/>
          </a:xfrm>
          <a:prstGeom prst="rect">
            <a:avLst/>
          </a:prstGeom>
          <a:solidFill>
            <a:schemeClr val="accent1"/>
          </a:solidFill>
          <a:ln w="9525" cap="flat" cmpd="sng">
            <a:solidFill>
              <a:srgbClr val="808080"/>
            </a:solidFill>
            <a:prstDash val="solid"/>
            <a:round/>
            <a:headEnd type="none" w="med" len="med"/>
            <a:tailEnd type="none" w="med" len="med"/>
          </a:ln>
        </p:spPr>
        <p:txBody>
          <a:bodyPr lIns="80950" tIns="80950" rIns="0" bIns="825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1" i="0" u="none" strike="noStrike" cap="none">
                <a:solidFill>
                  <a:schemeClr val="dk1"/>
                </a:solidFill>
                <a:latin typeface="Arial"/>
                <a:ea typeface="Arial"/>
                <a:cs typeface="Arial"/>
                <a:sym typeface="Arial"/>
              </a:rPr>
              <a:t>Discuss future working relationship</a:t>
            </a:r>
          </a:p>
        </p:txBody>
      </p:sp>
      <p:sp>
        <p:nvSpPr>
          <p:cNvPr id="939" name="Shape 939"/>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Contents – objectives for today’s discussion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158757" y="206811"/>
            <a:ext cx="11492099" cy="307800"/>
          </a:xfrm>
          <a:prstGeom prst="rect">
            <a:avLst/>
          </a:prstGeom>
          <a:noFill/>
          <a:ln>
            <a:noFill/>
          </a:ln>
        </p:spPr>
        <p:txBody>
          <a:bodyPr lIns="91400" tIns="91400" rIns="91400" bIns="914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Discussion: establishing a collaborative working relationship</a:t>
            </a:r>
          </a:p>
        </p:txBody>
      </p:sp>
      <p:grpSp>
        <p:nvGrpSpPr>
          <p:cNvPr id="945" name="Shape 945"/>
          <p:cNvGrpSpPr/>
          <p:nvPr/>
        </p:nvGrpSpPr>
        <p:grpSpPr>
          <a:xfrm>
            <a:off x="1907776" y="781805"/>
            <a:ext cx="7848301" cy="5408085"/>
            <a:chOff x="160844" y="1236091"/>
            <a:chExt cx="4783799" cy="4783799"/>
          </a:xfrm>
        </p:grpSpPr>
        <p:sp>
          <p:nvSpPr>
            <p:cNvPr id="946" name="Shape 946"/>
            <p:cNvSpPr/>
            <p:nvPr/>
          </p:nvSpPr>
          <p:spPr>
            <a:xfrm>
              <a:off x="160844" y="1236091"/>
              <a:ext cx="4783799" cy="4783799"/>
            </a:xfrm>
            <a:prstGeom prst="round2DiagRect">
              <a:avLst>
                <a:gd name="adj1" fmla="val 15984"/>
                <a:gd name="adj2" fmla="val 0"/>
              </a:avLst>
            </a:prstGeom>
            <a:solidFill>
              <a:srgbClr val="C7E0FB">
                <a:alpha val="69411"/>
              </a:srgbClr>
            </a:solidFill>
            <a:ln>
              <a:noFill/>
            </a:ln>
          </p:spPr>
          <p:txBody>
            <a:bodyPr lIns="119475" tIns="59725" rIns="119475" bIns="59725" anchor="ctr" anchorCtr="0">
              <a:noAutofit/>
            </a:bodyPr>
            <a:lstStyle/>
            <a:p>
              <a:pPr marL="0" marR="0" lvl="0" indent="0" algn="ctr" rtl="0">
                <a:lnSpc>
                  <a:spcPct val="100000"/>
                </a:lnSpc>
                <a:spcBef>
                  <a:spcPts val="0"/>
                </a:spcBef>
                <a:spcAft>
                  <a:spcPts val="0"/>
                </a:spcAft>
                <a:buClr>
                  <a:srgbClr val="000000"/>
                </a:buClr>
                <a:buFont typeface="Arial"/>
                <a:buNone/>
              </a:pPr>
              <a:endParaRPr sz="2100" b="0" i="0" u="none" strike="noStrike" cap="none">
                <a:solidFill>
                  <a:srgbClr val="000000"/>
                </a:solidFill>
                <a:latin typeface="Arial"/>
                <a:ea typeface="Arial"/>
                <a:cs typeface="Arial"/>
                <a:sym typeface="Arial"/>
              </a:endParaRPr>
            </a:p>
          </p:txBody>
        </p:sp>
        <p:sp>
          <p:nvSpPr>
            <p:cNvPr id="947" name="Shape 947"/>
            <p:cNvSpPr txBox="1"/>
            <p:nvPr/>
          </p:nvSpPr>
          <p:spPr>
            <a:xfrm>
              <a:off x="384937" y="2440314"/>
              <a:ext cx="4335599" cy="2462400"/>
            </a:xfrm>
            <a:prstGeom prst="rect">
              <a:avLst/>
            </a:prstGeom>
            <a:noFill/>
            <a:ln>
              <a:noFill/>
            </a:ln>
          </p:spPr>
          <p:txBody>
            <a:bodyPr lIns="0" tIns="0" rIns="0" bIns="0" anchor="ctr" anchorCtr="0">
              <a:noAutofit/>
            </a:bodyPr>
            <a:lstStyle/>
            <a:p>
              <a:pPr marL="342900" marR="0" lvl="1" indent="-12700" algn="l" rtl="0">
                <a:lnSpc>
                  <a:spcPct val="100000"/>
                </a:lnSpc>
                <a:spcBef>
                  <a:spcPts val="0"/>
                </a:spcBef>
                <a:spcAft>
                  <a:spcPts val="0"/>
                </a:spcAft>
                <a:buClr>
                  <a:srgbClr val="000000"/>
                </a:buClr>
                <a:buSzPct val="25000"/>
                <a:buFont typeface="Arial"/>
                <a:buNone/>
              </a:pPr>
              <a:r>
                <a:rPr lang="en-US" sz="3600" b="0" i="0" u="none" strike="noStrike" cap="none">
                  <a:solidFill>
                    <a:srgbClr val="000000"/>
                  </a:solidFill>
                  <a:latin typeface="Arial"/>
                  <a:ea typeface="Arial"/>
                  <a:cs typeface="Arial"/>
                  <a:sym typeface="Arial"/>
                </a:rPr>
                <a:t>How can we support each other going forward?</a:t>
              </a:r>
            </a:p>
            <a:p>
              <a:pPr marL="342900" marR="0" lvl="1" indent="-12700" algn="l" rtl="0">
                <a:lnSpc>
                  <a:spcPct val="100000"/>
                </a:lnSpc>
                <a:spcBef>
                  <a:spcPts val="0"/>
                </a:spcBef>
                <a:spcAft>
                  <a:spcPts val="0"/>
                </a:spcAft>
                <a:buClr>
                  <a:srgbClr val="000000"/>
                </a:buClr>
                <a:buFont typeface="Arial"/>
                <a:buNone/>
              </a:pPr>
              <a:endParaRPr sz="3600" b="0" i="0" u="none" strike="noStrike" cap="none">
                <a:solidFill>
                  <a:srgbClr val="000000"/>
                </a:solidFill>
                <a:latin typeface="Arial"/>
                <a:ea typeface="Arial"/>
                <a:cs typeface="Arial"/>
                <a:sym typeface="Arial"/>
              </a:endParaRPr>
            </a:p>
            <a:p>
              <a:pPr marL="342900" marR="0" lvl="1" indent="-12700" algn="l" rtl="0">
                <a:lnSpc>
                  <a:spcPct val="100000"/>
                </a:lnSpc>
                <a:spcBef>
                  <a:spcPts val="0"/>
                </a:spcBef>
                <a:spcAft>
                  <a:spcPts val="0"/>
                </a:spcAft>
                <a:buClr>
                  <a:srgbClr val="000000"/>
                </a:buClr>
                <a:buSzPct val="25000"/>
                <a:buFont typeface="Arial"/>
                <a:buNone/>
              </a:pPr>
              <a:r>
                <a:rPr lang="en-US" sz="3600" b="0" i="0" u="none" strike="noStrike" cap="none">
                  <a:solidFill>
                    <a:srgbClr val="000000"/>
                  </a:solidFill>
                  <a:latin typeface="Arial"/>
                  <a:ea typeface="Arial"/>
                  <a:cs typeface="Arial"/>
                  <a:sym typeface="Arial"/>
                </a:rPr>
                <a:t>How do we ensure we are developing the “right” thing(s)?</a:t>
              </a:r>
            </a:p>
            <a:p>
              <a:pPr marL="342900" marR="0" lvl="1" indent="-12700" algn="l" rtl="0">
                <a:lnSpc>
                  <a:spcPct val="100000"/>
                </a:lnSpc>
                <a:spcBef>
                  <a:spcPts val="0"/>
                </a:spcBef>
                <a:spcAft>
                  <a:spcPts val="0"/>
                </a:spcAft>
                <a:buClr>
                  <a:srgbClr val="000000"/>
                </a:buClr>
                <a:buFont typeface="Arial"/>
                <a:buNone/>
              </a:pPr>
              <a:endParaRPr sz="3600" b="0" i="0" u="none" strike="noStrike" cap="none">
                <a:solidFill>
                  <a:srgbClr val="000000"/>
                </a:solidFill>
                <a:latin typeface="Arial"/>
                <a:ea typeface="Arial"/>
                <a:cs typeface="Arial"/>
                <a:sym typeface="Arial"/>
              </a:endParaRPr>
            </a:p>
            <a:p>
              <a:pPr marL="342900" marR="0" lvl="1" indent="-12700" algn="l" rtl="0">
                <a:lnSpc>
                  <a:spcPct val="100000"/>
                </a:lnSpc>
                <a:spcBef>
                  <a:spcPts val="0"/>
                </a:spcBef>
                <a:spcAft>
                  <a:spcPts val="0"/>
                </a:spcAft>
                <a:buClr>
                  <a:srgbClr val="000000"/>
                </a:buClr>
                <a:buSzPct val="25000"/>
                <a:buFont typeface="Arial"/>
                <a:buNone/>
              </a:pPr>
              <a:r>
                <a:rPr lang="en-US" sz="3600" b="0" i="0" u="none" strike="noStrike" cap="none">
                  <a:solidFill>
                    <a:srgbClr val="000000"/>
                  </a:solidFill>
                  <a:latin typeface="Arial"/>
                  <a:ea typeface="Arial"/>
                  <a:cs typeface="Arial"/>
                  <a:sym typeface="Arial"/>
                </a:rPr>
                <a:t>What are our hurdles and how do we manage them?</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59183" y="130610"/>
            <a:ext cx="11492099" cy="307800"/>
          </a:xfrm>
          <a:prstGeom prst="rect">
            <a:avLst/>
          </a:prstGeom>
          <a:noFill/>
          <a:ln>
            <a:noFill/>
          </a:ln>
        </p:spPr>
        <p:txBody>
          <a:bodyPr lIns="91400" tIns="91400" rIns="91400" bIns="914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Appendix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p:nvPr/>
        </p:nvSpPr>
        <p:spPr>
          <a:xfrm>
            <a:off x="1495957" y="1987"/>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59" name="Shape 959"/>
          <p:cNvSpPr/>
          <p:nvPr/>
        </p:nvSpPr>
        <p:spPr>
          <a:xfrm>
            <a:off x="0" y="0"/>
            <a:ext cx="11949110" cy="5691092"/>
          </a:xfrm>
          <a:prstGeom prst="rect">
            <a:avLst/>
          </a:prstGeom>
          <a:gradFill>
            <a:gsLst>
              <a:gs pos="0">
                <a:srgbClr val="FBFBFB">
                  <a:alpha val="0"/>
                </a:srgbClr>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cxnSp>
        <p:nvCxnSpPr>
          <p:cNvPr id="960" name="Shape 960"/>
          <p:cNvCxnSpPr/>
          <p:nvPr/>
        </p:nvCxnSpPr>
        <p:spPr>
          <a:xfrm>
            <a:off x="1651185" y="2373313"/>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61" name="Shape 961"/>
          <p:cNvCxnSpPr/>
          <p:nvPr/>
        </p:nvCxnSpPr>
        <p:spPr>
          <a:xfrm>
            <a:off x="1651185" y="2670175"/>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62" name="Shape 962"/>
          <p:cNvCxnSpPr/>
          <p:nvPr/>
        </p:nvCxnSpPr>
        <p:spPr>
          <a:xfrm>
            <a:off x="1651185" y="2962275"/>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63" name="Shape 963"/>
          <p:cNvCxnSpPr/>
          <p:nvPr/>
        </p:nvCxnSpPr>
        <p:spPr>
          <a:xfrm>
            <a:off x="1651185" y="4258869"/>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64" name="Shape 964"/>
          <p:cNvCxnSpPr/>
          <p:nvPr/>
        </p:nvCxnSpPr>
        <p:spPr>
          <a:xfrm>
            <a:off x="1651185" y="3526482"/>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65" name="Shape 965"/>
          <p:cNvCxnSpPr/>
          <p:nvPr/>
        </p:nvCxnSpPr>
        <p:spPr>
          <a:xfrm>
            <a:off x="1651185" y="5278437"/>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66" name="Shape 966"/>
          <p:cNvCxnSpPr/>
          <p:nvPr/>
        </p:nvCxnSpPr>
        <p:spPr>
          <a:xfrm>
            <a:off x="7799563" y="5905028"/>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67" name="Shape 967"/>
          <p:cNvCxnSpPr/>
          <p:nvPr/>
        </p:nvCxnSpPr>
        <p:spPr>
          <a:xfrm>
            <a:off x="7799563" y="5271264"/>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68" name="Shape 968"/>
          <p:cNvCxnSpPr/>
          <p:nvPr/>
        </p:nvCxnSpPr>
        <p:spPr>
          <a:xfrm>
            <a:off x="7799563" y="4154848"/>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69" name="Shape 969"/>
          <p:cNvCxnSpPr/>
          <p:nvPr/>
        </p:nvCxnSpPr>
        <p:spPr>
          <a:xfrm>
            <a:off x="7799563" y="3313112"/>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70" name="Shape 970"/>
          <p:cNvCxnSpPr/>
          <p:nvPr/>
        </p:nvCxnSpPr>
        <p:spPr>
          <a:xfrm>
            <a:off x="7799563" y="2908300"/>
            <a:ext cx="524133" cy="0"/>
          </a:xfrm>
          <a:prstGeom prst="straightConnector1">
            <a:avLst/>
          </a:prstGeom>
          <a:noFill/>
          <a:ln w="9525" cap="flat" cmpd="sng">
            <a:solidFill>
              <a:schemeClr val="accent2"/>
            </a:solidFill>
            <a:prstDash val="solid"/>
            <a:round/>
            <a:headEnd type="none" w="med" len="med"/>
            <a:tailEnd type="none" w="med" len="med"/>
          </a:ln>
        </p:spPr>
      </p:cxnSp>
      <p:cxnSp>
        <p:nvCxnSpPr>
          <p:cNvPr id="971" name="Shape 971"/>
          <p:cNvCxnSpPr/>
          <p:nvPr/>
        </p:nvCxnSpPr>
        <p:spPr>
          <a:xfrm>
            <a:off x="7799563" y="2373313"/>
            <a:ext cx="524133" cy="0"/>
          </a:xfrm>
          <a:prstGeom prst="straightConnector1">
            <a:avLst/>
          </a:prstGeom>
          <a:noFill/>
          <a:ln w="9525" cap="flat" cmpd="sng">
            <a:solidFill>
              <a:schemeClr val="accent2"/>
            </a:solidFill>
            <a:prstDash val="solid"/>
            <a:round/>
            <a:headEnd type="none" w="med" len="med"/>
            <a:tailEnd type="none" w="med" len="med"/>
          </a:ln>
        </p:spPr>
      </p:cxnSp>
      <p:sp>
        <p:nvSpPr>
          <p:cNvPr id="972" name="Shape 972"/>
          <p:cNvSpPr/>
          <p:nvPr/>
        </p:nvSpPr>
        <p:spPr>
          <a:xfrm>
            <a:off x="161316" y="1841413"/>
            <a:ext cx="5120638" cy="249295"/>
          </a:xfrm>
          <a:prstGeom prst="leftRightArrow">
            <a:avLst>
              <a:gd name="adj1" fmla="val 100000"/>
              <a:gd name="adj2" fmla="val 0"/>
            </a:avLst>
          </a:prstGeom>
          <a:noFill/>
          <a:ln>
            <a:noFill/>
          </a:ln>
        </p:spPr>
        <p:txBody>
          <a:bodyPr lIns="0" tIns="0" rIns="0" bIns="18275"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Current illustrative time allocation </a:t>
            </a:r>
            <a:r>
              <a:rPr lang="en-US" sz="1500" b="1" i="0" u="none" strike="noStrike" cap="none">
                <a:solidFill>
                  <a:schemeClr val="accent3"/>
                </a:solidFill>
                <a:latin typeface="Arial"/>
                <a:ea typeface="Arial"/>
                <a:cs typeface="Arial"/>
                <a:sym typeface="Arial"/>
              </a:rPr>
              <a:t>across all field offices</a:t>
            </a:r>
          </a:p>
        </p:txBody>
      </p:sp>
      <p:sp>
        <p:nvSpPr>
          <p:cNvPr id="973" name="Shape 973"/>
          <p:cNvSpPr txBox="1">
            <a:spLocks noGrp="1"/>
          </p:cNvSpPr>
          <p:nvPr>
            <p:ph type="title"/>
          </p:nvPr>
        </p:nvSpPr>
        <p:spPr>
          <a:xfrm>
            <a:off x="158757" y="230187"/>
            <a:ext cx="11491890" cy="61555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Evolve NWS will result in increased staff time for supporting partner decision-making, which </a:t>
            </a:r>
            <a:br>
              <a:rPr lang="en-US" sz="2000" b="0" i="0" u="none" strike="noStrike" cap="none">
                <a:solidFill>
                  <a:schemeClr val="dk2"/>
                </a:solidFill>
                <a:latin typeface="Arial"/>
                <a:ea typeface="Arial"/>
                <a:cs typeface="Arial"/>
                <a:sym typeface="Arial"/>
              </a:rPr>
            </a:br>
            <a:r>
              <a:rPr lang="en-US" sz="2000" b="0" i="0" u="none" strike="noStrike" cap="none">
                <a:solidFill>
                  <a:schemeClr val="dk2"/>
                </a:solidFill>
                <a:latin typeface="Arial"/>
                <a:ea typeface="Arial"/>
                <a:cs typeface="Arial"/>
                <a:sym typeface="Arial"/>
              </a:rPr>
              <a:t>is critical to our public safety mission, delivered at the local, state, and national levels</a:t>
            </a:r>
          </a:p>
        </p:txBody>
      </p:sp>
      <p:sp>
        <p:nvSpPr>
          <p:cNvPr id="974" name="Shape 974"/>
          <p:cNvSpPr/>
          <p:nvPr/>
        </p:nvSpPr>
        <p:spPr>
          <a:xfrm>
            <a:off x="158756" y="6508273"/>
            <a:ext cx="9953006" cy="123111"/>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Interviews and job shadowing during ~40 office site visits from May 2015 – January 2016, OWA IDSS team, April 2016</a:t>
            </a:r>
          </a:p>
        </p:txBody>
      </p:sp>
      <p:pic>
        <p:nvPicPr>
          <p:cNvPr id="975" name="Shape 975"/>
          <p:cNvPicPr preferRelativeResize="0"/>
          <p:nvPr/>
        </p:nvPicPr>
        <p:blipFill rotWithShape="1">
          <a:blip r:embed="rId3">
            <a:alphaModFix/>
          </a:blip>
          <a:srcRect/>
          <a:stretch/>
        </p:blipFill>
        <p:spPr>
          <a:xfrm>
            <a:off x="38100" y="2057400"/>
            <a:ext cx="1981317" cy="4181475"/>
          </a:xfrm>
          <a:prstGeom prst="rect">
            <a:avLst/>
          </a:prstGeom>
          <a:noFill/>
          <a:ln>
            <a:noFill/>
          </a:ln>
        </p:spPr>
      </p:pic>
      <p:pic>
        <p:nvPicPr>
          <p:cNvPr id="976" name="Shape 976"/>
          <p:cNvPicPr preferRelativeResize="0"/>
          <p:nvPr/>
        </p:nvPicPr>
        <p:blipFill rotWithShape="1">
          <a:blip r:embed="rId4">
            <a:alphaModFix/>
          </a:blip>
          <a:srcRect/>
          <a:stretch/>
        </p:blipFill>
        <p:spPr>
          <a:xfrm>
            <a:off x="6172198" y="2057400"/>
            <a:ext cx="1990849" cy="4181475"/>
          </a:xfrm>
          <a:prstGeom prst="rect">
            <a:avLst/>
          </a:prstGeom>
          <a:noFill/>
          <a:ln>
            <a:noFill/>
          </a:ln>
        </p:spPr>
      </p:pic>
      <p:sp>
        <p:nvSpPr>
          <p:cNvPr id="977" name="Shape 977"/>
          <p:cNvSpPr/>
          <p:nvPr/>
        </p:nvSpPr>
        <p:spPr>
          <a:xfrm>
            <a:off x="6308548" y="1841413"/>
            <a:ext cx="5342102" cy="249295"/>
          </a:xfrm>
          <a:prstGeom prst="leftRightArrow">
            <a:avLst>
              <a:gd name="adj1" fmla="val 100000"/>
              <a:gd name="adj2" fmla="val 0"/>
            </a:avLst>
          </a:prstGeom>
          <a:noFill/>
          <a:ln>
            <a:noFill/>
          </a:ln>
        </p:spPr>
        <p:txBody>
          <a:bodyPr lIns="0" tIns="0" rIns="0" bIns="18275"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Future illustrative time allocation </a:t>
            </a:r>
            <a:r>
              <a:rPr lang="en-US" sz="1500" b="1" i="0" u="none" strike="noStrike" cap="none">
                <a:solidFill>
                  <a:schemeClr val="accent3"/>
                </a:solidFill>
                <a:latin typeface="Arial"/>
                <a:ea typeface="Arial"/>
                <a:cs typeface="Arial"/>
                <a:sym typeface="Arial"/>
              </a:rPr>
              <a:t>across all field offices</a:t>
            </a:r>
            <a:r>
              <a:rPr lang="en-US" sz="1500" b="1" i="0" u="none" strike="noStrike" cap="none" baseline="30000">
                <a:solidFill>
                  <a:schemeClr val="accent3"/>
                </a:solidFill>
                <a:latin typeface="Arial"/>
                <a:ea typeface="Arial"/>
                <a:cs typeface="Arial"/>
                <a:sym typeface="Arial"/>
              </a:rPr>
              <a:t>1</a:t>
            </a:r>
          </a:p>
        </p:txBody>
      </p:sp>
      <p:sp>
        <p:nvSpPr>
          <p:cNvPr id="978" name="Shape 978"/>
          <p:cNvSpPr txBox="1"/>
          <p:nvPr/>
        </p:nvSpPr>
        <p:spPr>
          <a:xfrm>
            <a:off x="2251216" y="2562225"/>
            <a:ext cx="2391394" cy="2308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Science &amp; training</a:t>
            </a:r>
          </a:p>
        </p:txBody>
      </p:sp>
      <p:sp>
        <p:nvSpPr>
          <p:cNvPr id="979" name="Shape 979"/>
          <p:cNvSpPr txBox="1"/>
          <p:nvPr/>
        </p:nvSpPr>
        <p:spPr>
          <a:xfrm>
            <a:off x="2251216" y="2265363"/>
            <a:ext cx="2391394" cy="2308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Leadership &amp; administration</a:t>
            </a:r>
          </a:p>
        </p:txBody>
      </p:sp>
      <p:sp>
        <p:nvSpPr>
          <p:cNvPr id="980" name="Shape 980"/>
          <p:cNvSpPr txBox="1"/>
          <p:nvPr/>
        </p:nvSpPr>
        <p:spPr>
          <a:xfrm>
            <a:off x="2251216" y="5170487"/>
            <a:ext cx="2391394" cy="461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Individually-produced gridded forecast</a:t>
            </a:r>
          </a:p>
        </p:txBody>
      </p:sp>
      <p:sp>
        <p:nvSpPr>
          <p:cNvPr id="981" name="Shape 981"/>
          <p:cNvSpPr txBox="1"/>
          <p:nvPr/>
        </p:nvSpPr>
        <p:spPr>
          <a:xfrm>
            <a:off x="2251216" y="3295650"/>
            <a:ext cx="2391394" cy="461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Impact-based decision</a:t>
            </a:r>
          </a:p>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support services (IDSS)</a:t>
            </a:r>
          </a:p>
        </p:txBody>
      </p:sp>
      <p:sp>
        <p:nvSpPr>
          <p:cNvPr id="982" name="Shape 982"/>
          <p:cNvSpPr txBox="1"/>
          <p:nvPr/>
        </p:nvSpPr>
        <p:spPr>
          <a:xfrm>
            <a:off x="2251216" y="2868613"/>
            <a:ext cx="2391394" cy="2308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Systems support</a:t>
            </a:r>
          </a:p>
        </p:txBody>
      </p:sp>
      <p:sp>
        <p:nvSpPr>
          <p:cNvPr id="983" name="Shape 983"/>
          <p:cNvSpPr txBox="1"/>
          <p:nvPr/>
        </p:nvSpPr>
        <p:spPr>
          <a:xfrm>
            <a:off x="2251217" y="3912621"/>
            <a:ext cx="2391394" cy="6924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Short-term forecasting, </a:t>
            </a:r>
          </a:p>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warnings, and situational </a:t>
            </a:r>
          </a:p>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awareness (“met watch”)</a:t>
            </a:r>
          </a:p>
        </p:txBody>
      </p:sp>
      <p:sp>
        <p:nvSpPr>
          <p:cNvPr id="984" name="Shape 984"/>
          <p:cNvSpPr txBox="1"/>
          <p:nvPr/>
        </p:nvSpPr>
        <p:spPr>
          <a:xfrm>
            <a:off x="161316" y="1264583"/>
            <a:ext cx="5120638" cy="27699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From siloed production…</a:t>
            </a:r>
          </a:p>
        </p:txBody>
      </p:sp>
      <p:sp>
        <p:nvSpPr>
          <p:cNvPr id="985" name="Shape 985"/>
          <p:cNvSpPr txBox="1"/>
          <p:nvPr/>
        </p:nvSpPr>
        <p:spPr>
          <a:xfrm>
            <a:off x="6308548" y="1264583"/>
            <a:ext cx="5342102" cy="553996"/>
          </a:xfrm>
          <a:prstGeom prst="rect">
            <a:avLst/>
          </a:prstGeom>
          <a:noFill/>
          <a:ln>
            <a:noFill/>
          </a:ln>
        </p:spPr>
        <p:txBody>
          <a:bodyPr lIns="91425"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…to science-based service in a fully integrated field structur</a:t>
            </a:r>
            <a:r>
              <a:rPr lang="en-US" sz="1800" b="0" i="0" u="none" strike="noStrike" cap="none" baseline="30000">
                <a:solidFill>
                  <a:schemeClr val="accent3"/>
                </a:solidFill>
                <a:latin typeface="Arial"/>
                <a:ea typeface="Arial"/>
                <a:cs typeface="Arial"/>
                <a:sym typeface="Arial"/>
              </a:rPr>
              <a:t>1</a:t>
            </a:r>
            <a:r>
              <a:rPr lang="en-US" sz="1800" b="0" i="0" u="none" strike="noStrike" cap="none">
                <a:solidFill>
                  <a:schemeClr val="accent3"/>
                </a:solidFill>
                <a:latin typeface="Arial"/>
                <a:ea typeface="Arial"/>
                <a:cs typeface="Arial"/>
                <a:sym typeface="Arial"/>
              </a:rPr>
              <a:t> </a:t>
            </a:r>
          </a:p>
        </p:txBody>
      </p:sp>
      <p:sp>
        <p:nvSpPr>
          <p:cNvPr id="986" name="Shape 986"/>
          <p:cNvSpPr/>
          <p:nvPr/>
        </p:nvSpPr>
        <p:spPr>
          <a:xfrm>
            <a:off x="5557232" y="1156225"/>
            <a:ext cx="694943" cy="692497"/>
          </a:xfrm>
          <a:prstGeom prst="chevron">
            <a:avLst>
              <a:gd name="adj" fmla="val 50000"/>
            </a:avLst>
          </a:prstGeom>
          <a:solidFill>
            <a:schemeClr val="accent2">
              <a:alpha val="87450"/>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cxnSp>
        <p:nvCxnSpPr>
          <p:cNvPr id="987" name="Shape 987"/>
          <p:cNvCxnSpPr/>
          <p:nvPr/>
        </p:nvCxnSpPr>
        <p:spPr>
          <a:xfrm>
            <a:off x="5904705" y="1604886"/>
            <a:ext cx="69850" cy="4497593"/>
          </a:xfrm>
          <a:prstGeom prst="straightConnector1">
            <a:avLst/>
          </a:prstGeom>
          <a:noFill/>
          <a:ln w="9525" cap="flat" cmpd="sng">
            <a:solidFill>
              <a:schemeClr val="accent2"/>
            </a:solidFill>
            <a:prstDash val="solid"/>
            <a:round/>
            <a:headEnd type="none" w="med" len="med"/>
            <a:tailEnd type="none" w="med" len="med"/>
          </a:ln>
        </p:spPr>
      </p:cxnSp>
      <p:sp>
        <p:nvSpPr>
          <p:cNvPr id="988" name="Shape 988"/>
          <p:cNvSpPr txBox="1"/>
          <p:nvPr/>
        </p:nvSpPr>
        <p:spPr>
          <a:xfrm>
            <a:off x="8403392" y="2777667"/>
            <a:ext cx="3154116" cy="2308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Science &amp; training</a:t>
            </a:r>
          </a:p>
        </p:txBody>
      </p:sp>
      <p:sp>
        <p:nvSpPr>
          <p:cNvPr id="989" name="Shape 989"/>
          <p:cNvSpPr txBox="1"/>
          <p:nvPr/>
        </p:nvSpPr>
        <p:spPr>
          <a:xfrm>
            <a:off x="8403392" y="2265363"/>
            <a:ext cx="3154116" cy="2308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Leadership &amp; administration</a:t>
            </a:r>
          </a:p>
        </p:txBody>
      </p:sp>
      <p:sp>
        <p:nvSpPr>
          <p:cNvPr id="990" name="Shape 990"/>
          <p:cNvSpPr txBox="1"/>
          <p:nvPr/>
        </p:nvSpPr>
        <p:spPr>
          <a:xfrm>
            <a:off x="8403392" y="5789612"/>
            <a:ext cx="3154116" cy="2308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Collaborative forecast production</a:t>
            </a:r>
          </a:p>
        </p:txBody>
      </p:sp>
      <p:sp>
        <p:nvSpPr>
          <p:cNvPr id="991" name="Shape 991"/>
          <p:cNvSpPr txBox="1"/>
          <p:nvPr/>
        </p:nvSpPr>
        <p:spPr>
          <a:xfrm>
            <a:off x="8403392" y="3577767"/>
            <a:ext cx="3154116" cy="115416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Science-based service through Impact-based decision support services (IDSS), based on observations &amp; forecast analysis, to support “ready, responsive, resilient”</a:t>
            </a:r>
          </a:p>
        </p:txBody>
      </p:sp>
      <p:sp>
        <p:nvSpPr>
          <p:cNvPr id="992" name="Shape 992"/>
          <p:cNvSpPr txBox="1"/>
          <p:nvPr/>
        </p:nvSpPr>
        <p:spPr>
          <a:xfrm>
            <a:off x="8403392" y="3190423"/>
            <a:ext cx="3154116" cy="2308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Systems support</a:t>
            </a:r>
          </a:p>
        </p:txBody>
      </p:sp>
      <p:sp>
        <p:nvSpPr>
          <p:cNvPr id="993" name="Shape 993"/>
          <p:cNvSpPr txBox="1"/>
          <p:nvPr/>
        </p:nvSpPr>
        <p:spPr>
          <a:xfrm>
            <a:off x="8403392" y="4925017"/>
            <a:ext cx="3154116" cy="6924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Short-term forecasting, warnings, and situational awareness (“met watch”)</a:t>
            </a:r>
          </a:p>
        </p:txBody>
      </p:sp>
      <p:sp>
        <p:nvSpPr>
          <p:cNvPr id="994" name="Shape 994"/>
          <p:cNvSpPr/>
          <p:nvPr/>
        </p:nvSpPr>
        <p:spPr>
          <a:xfrm>
            <a:off x="5557232" y="3576637"/>
            <a:ext cx="694943" cy="692497"/>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500" b="0" i="0" u="none" strike="noStrike" cap="none">
              <a:solidFill>
                <a:srgbClr val="FFFFFF"/>
              </a:solidFill>
              <a:latin typeface="Arial"/>
              <a:ea typeface="Arial"/>
              <a:cs typeface="Arial"/>
              <a:sym typeface="Arial"/>
            </a:endParaRPr>
          </a:p>
        </p:txBody>
      </p:sp>
      <p:pic>
        <p:nvPicPr>
          <p:cNvPr id="995" name="Shape 995"/>
          <p:cNvPicPr preferRelativeResize="0"/>
          <p:nvPr/>
        </p:nvPicPr>
        <p:blipFill rotWithShape="1">
          <a:blip r:embed="rId5">
            <a:alphaModFix/>
          </a:blip>
          <a:srcRect/>
          <a:stretch/>
        </p:blipFill>
        <p:spPr>
          <a:xfrm>
            <a:off x="10953957" y="49025"/>
            <a:ext cx="860674" cy="860675"/>
          </a:xfrm>
          <a:prstGeom prst="rect">
            <a:avLst/>
          </a:prstGeom>
          <a:noFill/>
          <a:ln>
            <a:noFill/>
          </a:ln>
        </p:spPr>
      </p:pic>
      <p:sp>
        <p:nvSpPr>
          <p:cNvPr id="996" name="Shape 996"/>
          <p:cNvSpPr txBox="1"/>
          <p:nvPr/>
        </p:nvSpPr>
        <p:spPr>
          <a:xfrm>
            <a:off x="161316" y="1002657"/>
            <a:ext cx="5120638" cy="246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1" u="none" strike="noStrike" cap="none">
                <a:solidFill>
                  <a:schemeClr val="accent6"/>
                </a:solidFill>
                <a:latin typeface="Arial"/>
                <a:ea typeface="Arial"/>
                <a:cs typeface="Arial"/>
                <a:sym typeface="Arial"/>
              </a:rPr>
              <a:t>Diagnostic findings</a:t>
            </a:r>
          </a:p>
        </p:txBody>
      </p:sp>
      <p:sp>
        <p:nvSpPr>
          <p:cNvPr id="997" name="Shape 997"/>
          <p:cNvSpPr txBox="1"/>
          <p:nvPr/>
        </p:nvSpPr>
        <p:spPr>
          <a:xfrm>
            <a:off x="6308548" y="1002657"/>
            <a:ext cx="5342102" cy="246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1" u="none" strike="noStrike" cap="none">
                <a:solidFill>
                  <a:schemeClr val="accent6"/>
                </a:solidFill>
                <a:latin typeface="Arial"/>
                <a:ea typeface="Arial"/>
                <a:cs typeface="Arial"/>
                <a:sym typeface="Arial"/>
              </a:rPr>
              <a:t>Vision</a:t>
            </a:r>
          </a:p>
        </p:txBody>
      </p:sp>
      <p:grpSp>
        <p:nvGrpSpPr>
          <p:cNvPr id="998" name="Shape 998"/>
          <p:cNvGrpSpPr/>
          <p:nvPr/>
        </p:nvGrpSpPr>
        <p:grpSpPr>
          <a:xfrm>
            <a:off x="9940989" y="810852"/>
            <a:ext cx="1093502" cy="212400"/>
            <a:chOff x="9773500" y="765018"/>
            <a:chExt cx="1093502" cy="212400"/>
          </a:xfrm>
        </p:grpSpPr>
        <p:sp>
          <p:nvSpPr>
            <p:cNvPr id="999" name="Shape 999"/>
            <p:cNvSpPr/>
            <p:nvPr/>
          </p:nvSpPr>
          <p:spPr>
            <a:xfrm>
              <a:off x="9773500" y="765054"/>
              <a:ext cx="1093502" cy="212364"/>
            </a:xfrm>
            <a:prstGeom prst="leftRightArrow">
              <a:avLst>
                <a:gd name="adj1" fmla="val 100000"/>
                <a:gd name="adj2" fmla="val 0"/>
              </a:avLst>
            </a:prstGeom>
            <a:noFill/>
            <a:ln>
              <a:noFill/>
            </a:ln>
          </p:spPr>
          <p:txBody>
            <a:bodyPr lIns="27425" tIns="0" rIns="0" bIns="27425"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ILLUSTRATIVE</a:t>
              </a:r>
            </a:p>
          </p:txBody>
        </p:sp>
        <p:cxnSp>
          <p:nvCxnSpPr>
            <p:cNvPr id="1000" name="Shape 1000"/>
            <p:cNvCxnSpPr>
              <a:stCxn id="999" idx="2"/>
              <a:endCxn id="999" idx="4"/>
            </p:cNvCxnSpPr>
            <p:nvPr/>
          </p:nvCxnSpPr>
          <p:spPr>
            <a:xfrm rot="10800000">
              <a:off x="9773500" y="765018"/>
              <a:ext cx="0" cy="212400"/>
            </a:xfrm>
            <a:prstGeom prst="straightConnector1">
              <a:avLst/>
            </a:prstGeom>
            <a:noFill/>
            <a:ln w="9525" cap="flat" cmpd="sng">
              <a:solidFill>
                <a:schemeClr val="dk1"/>
              </a:solidFill>
              <a:prstDash val="solid"/>
              <a:round/>
              <a:headEnd type="none" w="med" len="med"/>
              <a:tailEnd type="none" w="med" len="med"/>
            </a:ln>
          </p:spPr>
        </p:cxnSp>
        <p:cxnSp>
          <p:nvCxnSpPr>
            <p:cNvPr id="1001" name="Shape 1001"/>
            <p:cNvCxnSpPr>
              <a:stCxn id="999" idx="4"/>
              <a:endCxn id="999" idx="6"/>
            </p:cNvCxnSpPr>
            <p:nvPr/>
          </p:nvCxnSpPr>
          <p:spPr>
            <a:xfrm>
              <a:off x="9773500" y="765054"/>
              <a:ext cx="1093500" cy="0"/>
            </a:xfrm>
            <a:prstGeom prst="straightConnector1">
              <a:avLst/>
            </a:prstGeom>
            <a:noFill/>
            <a:ln w="25400" cap="flat" cmpd="sng">
              <a:solidFill>
                <a:schemeClr val="dk1"/>
              </a:solidFill>
              <a:prstDash val="solid"/>
              <a:round/>
              <a:headEnd type="none" w="med" len="med"/>
              <a:tailEnd type="none" w="med" len="med"/>
            </a:ln>
          </p:spPr>
        </p:cxnSp>
      </p:grpSp>
      <p:sp>
        <p:nvSpPr>
          <p:cNvPr id="1002" name="Shape 1002"/>
          <p:cNvSpPr txBox="1"/>
          <p:nvPr/>
        </p:nvSpPr>
        <p:spPr>
          <a:xfrm>
            <a:off x="158756" y="6235923"/>
            <a:ext cx="11398753" cy="246219"/>
          </a:xfrm>
          <a:prstGeom prst="rect">
            <a:avLst/>
          </a:prstGeom>
          <a:noFill/>
          <a:ln>
            <a:noFill/>
          </a:ln>
        </p:spPr>
        <p:txBody>
          <a:bodyPr lIns="0" tIns="0" rIns="0" bIns="0" anchor="b" anchorCtr="0">
            <a:noAutofit/>
          </a:bodyPr>
          <a:lstStyle/>
          <a:p>
            <a:pPr marL="85725" marR="0" lvl="0" indent="-85725"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1 Chart represents an average time allocation across all field offices, including WFOs, RFCs, CWSUs, RHQ, ROCs, NCEP, NWC – time allocation at each office will be different according to the focus of each office in support of a Fully Integrated Field Structure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Shape 1008"/>
          <p:cNvSpPr/>
          <p:nvPr/>
        </p:nvSpPr>
        <p:spPr>
          <a:xfrm>
            <a:off x="1495691" y="1787"/>
            <a:ext cx="1587" cy="1587"/>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9" name="Shape 1009"/>
          <p:cNvSpPr/>
          <p:nvPr/>
        </p:nvSpPr>
        <p:spPr>
          <a:xfrm>
            <a:off x="0" y="0"/>
            <a:ext cx="11949110" cy="5691092"/>
          </a:xfrm>
          <a:prstGeom prst="rect">
            <a:avLst/>
          </a:prstGeom>
          <a:gradFill>
            <a:gsLst>
              <a:gs pos="0">
                <a:srgbClr val="FBFBFB">
                  <a:alpha val="0"/>
                </a:srgbClr>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010" name="Shape 1010"/>
          <p:cNvSpPr txBox="1">
            <a:spLocks noGrp="1"/>
          </p:cNvSpPr>
          <p:nvPr>
            <p:ph type="title"/>
          </p:nvPr>
        </p:nvSpPr>
        <p:spPr>
          <a:xfrm>
            <a:off x="158758" y="230187"/>
            <a:ext cx="10795198" cy="61555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Meeting IDSS demand requires finding additional flexibility within current “service-delivery” employee staffing structure</a:t>
            </a:r>
          </a:p>
        </p:txBody>
      </p:sp>
      <p:sp>
        <p:nvSpPr>
          <p:cNvPr id="1011" name="Shape 1011"/>
          <p:cNvSpPr/>
          <p:nvPr/>
        </p:nvSpPr>
        <p:spPr>
          <a:xfrm>
            <a:off x="158756" y="6507557"/>
            <a:ext cx="9953006" cy="123824"/>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OWA Strategic staffing team</a:t>
            </a:r>
          </a:p>
        </p:txBody>
      </p:sp>
      <p:pic>
        <p:nvPicPr>
          <p:cNvPr id="1012" name="Shape 1012"/>
          <p:cNvPicPr preferRelativeResize="0"/>
          <p:nvPr/>
        </p:nvPicPr>
        <p:blipFill rotWithShape="1">
          <a:blip r:embed="rId3">
            <a:alphaModFix/>
          </a:blip>
          <a:srcRect/>
          <a:stretch/>
        </p:blipFill>
        <p:spPr>
          <a:xfrm>
            <a:off x="10953957" y="49025"/>
            <a:ext cx="860674" cy="860675"/>
          </a:xfrm>
          <a:prstGeom prst="rect">
            <a:avLst/>
          </a:prstGeom>
          <a:noFill/>
          <a:ln>
            <a:noFill/>
          </a:ln>
        </p:spPr>
      </p:pic>
      <p:pic>
        <p:nvPicPr>
          <p:cNvPr id="1013" name="Shape 1013"/>
          <p:cNvPicPr preferRelativeResize="0"/>
          <p:nvPr/>
        </p:nvPicPr>
        <p:blipFill rotWithShape="1">
          <a:blip r:embed="rId4">
            <a:alphaModFix/>
          </a:blip>
          <a:srcRect/>
          <a:stretch/>
        </p:blipFill>
        <p:spPr>
          <a:xfrm>
            <a:off x="1562100" y="1562100"/>
            <a:ext cx="1859475" cy="3939485"/>
          </a:xfrm>
          <a:prstGeom prst="rect">
            <a:avLst/>
          </a:prstGeom>
          <a:noFill/>
          <a:ln>
            <a:noFill/>
          </a:ln>
        </p:spPr>
      </p:pic>
      <p:sp>
        <p:nvSpPr>
          <p:cNvPr id="1014" name="Shape 1014"/>
          <p:cNvSpPr/>
          <p:nvPr/>
        </p:nvSpPr>
        <p:spPr>
          <a:xfrm>
            <a:off x="1919288" y="5521325"/>
            <a:ext cx="1524000" cy="48894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Strategic staffing flexibility needed</a:t>
            </a:r>
          </a:p>
        </p:txBody>
      </p:sp>
      <p:sp>
        <p:nvSpPr>
          <p:cNvPr id="1015" name="Shape 1015"/>
          <p:cNvSpPr txBox="1"/>
          <p:nvPr/>
        </p:nvSpPr>
        <p:spPr>
          <a:xfrm>
            <a:off x="237919" y="1695450"/>
            <a:ext cx="1527032" cy="738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600" b="1" i="0" u="none" strike="noStrike" cap="none">
                <a:solidFill>
                  <a:schemeClr val="accent3"/>
                </a:solidFill>
                <a:latin typeface="Arial"/>
                <a:ea typeface="Arial"/>
                <a:cs typeface="Arial"/>
                <a:sym typeface="Arial"/>
              </a:rPr>
              <a:t>Deep </a:t>
            </a:r>
          </a:p>
          <a:p>
            <a:pPr marL="0" marR="0" lvl="0" indent="0" algn="l" rtl="0">
              <a:lnSpc>
                <a:spcPct val="100000"/>
              </a:lnSpc>
              <a:spcBef>
                <a:spcPts val="0"/>
              </a:spcBef>
              <a:spcAft>
                <a:spcPts val="0"/>
              </a:spcAft>
              <a:buClr>
                <a:schemeClr val="accent3"/>
              </a:buClr>
              <a:buSzPct val="25000"/>
              <a:buFont typeface="Arial"/>
              <a:buNone/>
            </a:pPr>
            <a:r>
              <a:rPr lang="en-US" sz="1600" b="1" i="0" u="none" strike="noStrike" cap="none">
                <a:solidFill>
                  <a:schemeClr val="accent3"/>
                </a:solidFill>
                <a:latin typeface="Arial"/>
                <a:ea typeface="Arial"/>
                <a:cs typeface="Arial"/>
                <a:sym typeface="Arial"/>
              </a:rPr>
              <a:t>relationships IDSS </a:t>
            </a:r>
          </a:p>
        </p:txBody>
      </p:sp>
      <p:sp>
        <p:nvSpPr>
          <p:cNvPr id="1016" name="Shape 1016"/>
          <p:cNvSpPr txBox="1"/>
          <p:nvPr/>
        </p:nvSpPr>
        <p:spPr>
          <a:xfrm>
            <a:off x="237919" y="4126657"/>
            <a:ext cx="1527032" cy="123110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600" b="1" i="0" u="none" strike="noStrike" cap="none">
                <a:solidFill>
                  <a:schemeClr val="accent3"/>
                </a:solidFill>
                <a:latin typeface="Arial"/>
                <a:ea typeface="Arial"/>
                <a:cs typeface="Arial"/>
                <a:sym typeface="Arial"/>
              </a:rPr>
              <a:t>Collaborative forecast process &amp; fully integrated field structure</a:t>
            </a:r>
          </a:p>
        </p:txBody>
      </p:sp>
      <p:sp>
        <p:nvSpPr>
          <p:cNvPr id="1017" name="Shape 1017"/>
          <p:cNvSpPr txBox="1"/>
          <p:nvPr/>
        </p:nvSpPr>
        <p:spPr>
          <a:xfrm>
            <a:off x="237919" y="1303061"/>
            <a:ext cx="3282801" cy="246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0" u="none" strike="noStrike" cap="none">
                <a:solidFill>
                  <a:schemeClr val="accent6"/>
                </a:solidFill>
                <a:latin typeface="Arial"/>
                <a:ea typeface="Arial"/>
                <a:cs typeface="Arial"/>
                <a:sym typeface="Arial"/>
              </a:rPr>
              <a:t>Additional flexibility needed</a:t>
            </a:r>
          </a:p>
        </p:txBody>
      </p:sp>
      <p:cxnSp>
        <p:nvCxnSpPr>
          <p:cNvPr id="1018" name="Shape 1018"/>
          <p:cNvCxnSpPr/>
          <p:nvPr/>
        </p:nvCxnSpPr>
        <p:spPr>
          <a:xfrm rot="10800000">
            <a:off x="2741222" y="2345777"/>
            <a:ext cx="913978" cy="0"/>
          </a:xfrm>
          <a:prstGeom prst="straightConnector1">
            <a:avLst/>
          </a:prstGeom>
          <a:noFill/>
          <a:ln w="19050" cap="flat" cmpd="sng">
            <a:solidFill>
              <a:schemeClr val="accent6"/>
            </a:solidFill>
            <a:prstDash val="solid"/>
            <a:round/>
            <a:headEnd type="none" w="med" len="med"/>
            <a:tailEnd type="oval" w="med" len="med"/>
          </a:ln>
        </p:spPr>
      </p:cxnSp>
      <p:cxnSp>
        <p:nvCxnSpPr>
          <p:cNvPr id="1019" name="Shape 1019"/>
          <p:cNvCxnSpPr/>
          <p:nvPr/>
        </p:nvCxnSpPr>
        <p:spPr>
          <a:xfrm rot="10800000">
            <a:off x="2741222" y="4742210"/>
            <a:ext cx="913978" cy="0"/>
          </a:xfrm>
          <a:prstGeom prst="straightConnector1">
            <a:avLst/>
          </a:prstGeom>
          <a:noFill/>
          <a:ln w="19050" cap="flat" cmpd="sng">
            <a:solidFill>
              <a:schemeClr val="accent6"/>
            </a:solidFill>
            <a:prstDash val="solid"/>
            <a:round/>
            <a:headEnd type="none" w="med" len="med"/>
            <a:tailEnd type="oval" w="med" len="med"/>
          </a:ln>
        </p:spPr>
      </p:cxnSp>
      <p:grpSp>
        <p:nvGrpSpPr>
          <p:cNvPr id="1020" name="Shape 1020"/>
          <p:cNvGrpSpPr/>
          <p:nvPr/>
        </p:nvGrpSpPr>
        <p:grpSpPr>
          <a:xfrm>
            <a:off x="3655203" y="1753575"/>
            <a:ext cx="7995446" cy="978493"/>
            <a:chOff x="3655203" y="1753575"/>
            <a:chExt cx="7995446" cy="978493"/>
          </a:xfrm>
        </p:grpSpPr>
        <p:sp>
          <p:nvSpPr>
            <p:cNvPr id="1021" name="Shape 1021"/>
            <p:cNvSpPr/>
            <p:nvPr/>
          </p:nvSpPr>
          <p:spPr>
            <a:xfrm>
              <a:off x="3655203" y="1753575"/>
              <a:ext cx="7995446" cy="978493"/>
            </a:xfrm>
            <a:prstGeom prst="rect">
              <a:avLst/>
            </a:prstGeom>
            <a:solidFill>
              <a:schemeClr val="lt1"/>
            </a:solidFill>
            <a:ln w="19050" cap="flat" cmpd="sng">
              <a:solidFill>
                <a:schemeClr val="accent6"/>
              </a:solidFill>
              <a:prstDash val="solid"/>
              <a:miter/>
              <a:headEnd type="none" w="med" len="med"/>
              <a:tailEnd type="none" w="med" len="med"/>
            </a:ln>
          </p:spPr>
          <p:txBody>
            <a:bodyPr lIns="107525" tIns="107525" rIns="107525" bIns="107525"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chemeClr val="accent3"/>
                </a:solidFill>
                <a:latin typeface="Arial"/>
                <a:ea typeface="Arial"/>
                <a:cs typeface="Arial"/>
                <a:sym typeface="Arial"/>
              </a:endParaRPr>
            </a:p>
          </p:txBody>
        </p:sp>
        <p:sp>
          <p:nvSpPr>
            <p:cNvPr id="1022" name="Shape 1022"/>
            <p:cNvSpPr txBox="1"/>
            <p:nvPr/>
          </p:nvSpPr>
          <p:spPr>
            <a:xfrm>
              <a:off x="3832957" y="1883802"/>
              <a:ext cx="7463250" cy="738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NWS needs additional staff time and flexibility beyond what is available today for </a:t>
              </a:r>
              <a:r>
                <a:rPr lang="en-US" sz="1600" b="1" i="0" u="none" strike="noStrike" cap="none">
                  <a:solidFill>
                    <a:schemeClr val="accent3"/>
                  </a:solidFill>
                  <a:latin typeface="Arial"/>
                  <a:ea typeface="Arial"/>
                  <a:cs typeface="Arial"/>
                  <a:sym typeface="Arial"/>
                </a:rPr>
                <a:t>local weather, water, climate IDSS</a:t>
              </a:r>
              <a:r>
                <a:rPr lang="en-US" sz="1600" b="0" i="0" u="none" strike="noStrike" cap="none">
                  <a:solidFill>
                    <a:schemeClr val="dk1"/>
                  </a:solidFill>
                  <a:latin typeface="Arial"/>
                  <a:ea typeface="Arial"/>
                  <a:cs typeface="Arial"/>
                  <a:sym typeface="Arial"/>
                </a:rPr>
                <a:t>, based on estimates of risk in each CWA and potential staffing level needed to support partners in each CWA</a:t>
              </a:r>
            </a:p>
          </p:txBody>
        </p:sp>
      </p:grpSp>
      <p:grpSp>
        <p:nvGrpSpPr>
          <p:cNvPr id="1023" name="Shape 1023"/>
          <p:cNvGrpSpPr/>
          <p:nvPr/>
        </p:nvGrpSpPr>
        <p:grpSpPr>
          <a:xfrm>
            <a:off x="3655203" y="2938225"/>
            <a:ext cx="7995446" cy="2429417"/>
            <a:chOff x="3655203" y="2938225"/>
            <a:chExt cx="7995446" cy="2429417"/>
          </a:xfrm>
        </p:grpSpPr>
        <p:sp>
          <p:nvSpPr>
            <p:cNvPr id="1024" name="Shape 1024"/>
            <p:cNvSpPr/>
            <p:nvPr/>
          </p:nvSpPr>
          <p:spPr>
            <a:xfrm>
              <a:off x="3655203" y="2938225"/>
              <a:ext cx="7995446" cy="2429417"/>
            </a:xfrm>
            <a:prstGeom prst="rect">
              <a:avLst/>
            </a:prstGeom>
            <a:solidFill>
              <a:schemeClr val="lt1"/>
            </a:solidFill>
            <a:ln w="19050" cap="flat" cmpd="sng">
              <a:solidFill>
                <a:schemeClr val="accent6"/>
              </a:solidFill>
              <a:prstDash val="solid"/>
              <a:miter/>
              <a:headEnd type="none" w="med" len="med"/>
              <a:tailEnd type="none" w="med" len="med"/>
            </a:ln>
          </p:spPr>
          <p:txBody>
            <a:bodyPr lIns="107525" tIns="107525" rIns="107525" bIns="107525"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chemeClr val="accent3"/>
                </a:solidFill>
                <a:latin typeface="Arial"/>
                <a:ea typeface="Arial"/>
                <a:cs typeface="Arial"/>
                <a:sym typeface="Arial"/>
              </a:endParaRPr>
            </a:p>
          </p:txBody>
        </p:sp>
        <p:sp>
          <p:nvSpPr>
            <p:cNvPr id="1025" name="Shape 1025"/>
            <p:cNvSpPr txBox="1"/>
            <p:nvPr/>
          </p:nvSpPr>
          <p:spPr>
            <a:xfrm>
              <a:off x="3832957" y="3040141"/>
              <a:ext cx="7678168" cy="2215991"/>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NWS also needs additional </a:t>
              </a:r>
              <a:r>
                <a:rPr lang="en-US" sz="1600" b="1" i="0" u="none" strike="noStrike" cap="none">
                  <a:solidFill>
                    <a:schemeClr val="accent3"/>
                  </a:solidFill>
                  <a:latin typeface="Arial"/>
                  <a:ea typeface="Arial"/>
                  <a:cs typeface="Arial"/>
                  <a:sym typeface="Arial"/>
                </a:rPr>
                <a:t>staff time and flexibility to support the collaborative forecast process and fully integrated field structure</a:t>
              </a:r>
              <a:r>
                <a:rPr lang="en-US" sz="1600" b="0" i="0" u="none" strike="noStrike" cap="none">
                  <a:solidFill>
                    <a:schemeClr val="dk1"/>
                  </a:solidFill>
                  <a:latin typeface="Arial"/>
                  <a:ea typeface="Arial"/>
                  <a:cs typeface="Arial"/>
                  <a:sym typeface="Arial"/>
                </a:rPr>
                <a:t>:</a:t>
              </a:r>
            </a:p>
            <a:p>
              <a:pPr marL="194400" marR="0" lvl="1" indent="-194400" algn="l" rtl="0">
                <a:lnSpc>
                  <a:spcPct val="100000"/>
                </a:lnSpc>
                <a:spcBef>
                  <a:spcPts val="80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National centers</a:t>
              </a:r>
            </a:p>
            <a:p>
              <a:pPr marL="194400" marR="0" lvl="1" indent="-194400" algn="l" rtl="0">
                <a:lnSpc>
                  <a:spcPct val="100000"/>
                </a:lnSpc>
                <a:spcBef>
                  <a:spcPts val="80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Regional Operations Centers, IDSS liaisons, roles to reduce manager to staff ratios, and cross-office support roles</a:t>
              </a:r>
            </a:p>
            <a:p>
              <a:pPr marL="194400" marR="0" lvl="1" indent="-194400" algn="l" rtl="0">
                <a:lnSpc>
                  <a:spcPct val="100000"/>
                </a:lnSpc>
                <a:spcBef>
                  <a:spcPts val="80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Operations Proving Ground and test beds</a:t>
              </a:r>
            </a:p>
            <a:p>
              <a:pPr marL="194400" marR="0" lvl="1" indent="-194400" algn="l" rtl="0">
                <a:lnSpc>
                  <a:spcPct val="100000"/>
                </a:lnSpc>
                <a:spcBef>
                  <a:spcPts val="80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Training center, regional, and local training staff</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p:nvPr/>
        </p:nvSpPr>
        <p:spPr>
          <a:xfrm>
            <a:off x="1495691" y="1787"/>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032" name="Shape 1032"/>
          <p:cNvSpPr/>
          <p:nvPr/>
        </p:nvSpPr>
        <p:spPr>
          <a:xfrm>
            <a:off x="0" y="0"/>
            <a:ext cx="11949110" cy="5691092"/>
          </a:xfrm>
          <a:prstGeom prst="rect">
            <a:avLst/>
          </a:prstGeom>
          <a:gradFill>
            <a:gsLst>
              <a:gs pos="0">
                <a:srgbClr val="FBFBFB">
                  <a:alpha val="0"/>
                </a:srgbClr>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033" name="Shape 1033"/>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Vision for evolving to a Fully Integrated Field Structure built on collaboration</a:t>
            </a:r>
          </a:p>
        </p:txBody>
      </p:sp>
      <p:sp>
        <p:nvSpPr>
          <p:cNvPr id="1034" name="Shape 1034"/>
          <p:cNvSpPr/>
          <p:nvPr/>
        </p:nvSpPr>
        <p:spPr>
          <a:xfrm>
            <a:off x="158756" y="6507557"/>
            <a:ext cx="9953006" cy="123824"/>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OWA Strategic staffing team</a:t>
            </a:r>
          </a:p>
        </p:txBody>
      </p:sp>
      <p:sp>
        <p:nvSpPr>
          <p:cNvPr id="1035" name="Shape 1035"/>
          <p:cNvSpPr txBox="1"/>
          <p:nvPr/>
        </p:nvSpPr>
        <p:spPr>
          <a:xfrm>
            <a:off x="158757" y="1466387"/>
            <a:ext cx="5287299" cy="276998"/>
          </a:xfrm>
          <a:prstGeom prst="rect">
            <a:avLst/>
          </a:prstGeom>
          <a:noFill/>
          <a:ln>
            <a:noFill/>
          </a:ln>
        </p:spPr>
        <p:txBody>
          <a:bodyPr lIns="91425"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From the operations and workforce of today …</a:t>
            </a:r>
          </a:p>
        </p:txBody>
      </p:sp>
      <p:cxnSp>
        <p:nvCxnSpPr>
          <p:cNvPr id="1036" name="Shape 1036"/>
          <p:cNvCxnSpPr/>
          <p:nvPr/>
        </p:nvCxnSpPr>
        <p:spPr>
          <a:xfrm>
            <a:off x="5904705" y="1743384"/>
            <a:ext cx="0" cy="4666834"/>
          </a:xfrm>
          <a:prstGeom prst="straightConnector1">
            <a:avLst/>
          </a:prstGeom>
          <a:noFill/>
          <a:ln w="9525" cap="flat" cmpd="sng">
            <a:solidFill>
              <a:schemeClr val="accent2"/>
            </a:solidFill>
            <a:prstDash val="solid"/>
            <a:round/>
            <a:headEnd type="none" w="med" len="med"/>
            <a:tailEnd type="none" w="med" len="med"/>
          </a:ln>
        </p:spPr>
      </p:cxnSp>
      <p:pic>
        <p:nvPicPr>
          <p:cNvPr id="1037" name="Shape 1037"/>
          <p:cNvPicPr preferRelativeResize="0"/>
          <p:nvPr/>
        </p:nvPicPr>
        <p:blipFill rotWithShape="1">
          <a:blip r:embed="rId3">
            <a:alphaModFix/>
          </a:blip>
          <a:srcRect/>
          <a:stretch/>
        </p:blipFill>
        <p:spPr>
          <a:xfrm>
            <a:off x="10953957" y="49025"/>
            <a:ext cx="860674" cy="860675"/>
          </a:xfrm>
          <a:prstGeom prst="rect">
            <a:avLst/>
          </a:prstGeom>
          <a:noFill/>
          <a:ln>
            <a:noFill/>
          </a:ln>
        </p:spPr>
      </p:pic>
      <p:cxnSp>
        <p:nvCxnSpPr>
          <p:cNvPr id="1038" name="Shape 1038"/>
          <p:cNvCxnSpPr/>
          <p:nvPr/>
        </p:nvCxnSpPr>
        <p:spPr>
          <a:xfrm>
            <a:off x="158757" y="5301712"/>
            <a:ext cx="5287299" cy="0"/>
          </a:xfrm>
          <a:prstGeom prst="straightConnector1">
            <a:avLst/>
          </a:prstGeom>
          <a:noFill/>
          <a:ln w="9525" cap="flat" cmpd="sng">
            <a:solidFill>
              <a:schemeClr val="accent6"/>
            </a:solidFill>
            <a:prstDash val="dot"/>
            <a:round/>
            <a:headEnd type="none" w="med" len="med"/>
            <a:tailEnd type="none" w="med" len="med"/>
          </a:ln>
        </p:spPr>
      </p:cxnSp>
      <p:cxnSp>
        <p:nvCxnSpPr>
          <p:cNvPr id="1039" name="Shape 1039"/>
          <p:cNvCxnSpPr/>
          <p:nvPr/>
        </p:nvCxnSpPr>
        <p:spPr>
          <a:xfrm>
            <a:off x="6363350" y="5301712"/>
            <a:ext cx="5287299" cy="0"/>
          </a:xfrm>
          <a:prstGeom prst="straightConnector1">
            <a:avLst/>
          </a:prstGeom>
          <a:noFill/>
          <a:ln w="9525" cap="flat" cmpd="sng">
            <a:solidFill>
              <a:schemeClr val="accent6"/>
            </a:solidFill>
            <a:prstDash val="dot"/>
            <a:round/>
            <a:headEnd type="none" w="med" len="med"/>
            <a:tailEnd type="none" w="med" len="med"/>
          </a:ln>
        </p:spPr>
      </p:cxnSp>
      <p:sp>
        <p:nvSpPr>
          <p:cNvPr id="1040" name="Shape 1040"/>
          <p:cNvSpPr/>
          <p:nvPr/>
        </p:nvSpPr>
        <p:spPr>
          <a:xfrm>
            <a:off x="5557232" y="1050887"/>
            <a:ext cx="694943" cy="692497"/>
          </a:xfrm>
          <a:prstGeom prst="chevron">
            <a:avLst>
              <a:gd name="adj" fmla="val 50000"/>
            </a:avLst>
          </a:prstGeom>
          <a:solidFill>
            <a:schemeClr val="accent2">
              <a:alpha val="87450"/>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cxnSp>
        <p:nvCxnSpPr>
          <p:cNvPr id="1041" name="Shape 1041"/>
          <p:cNvCxnSpPr/>
          <p:nvPr/>
        </p:nvCxnSpPr>
        <p:spPr>
          <a:xfrm>
            <a:off x="158757" y="4475737"/>
            <a:ext cx="5287299" cy="0"/>
          </a:xfrm>
          <a:prstGeom prst="straightConnector1">
            <a:avLst/>
          </a:prstGeom>
          <a:noFill/>
          <a:ln w="9525" cap="flat" cmpd="sng">
            <a:solidFill>
              <a:schemeClr val="accent6"/>
            </a:solidFill>
            <a:prstDash val="dot"/>
            <a:round/>
            <a:headEnd type="none" w="med" len="med"/>
            <a:tailEnd type="none" w="med" len="med"/>
          </a:ln>
        </p:spPr>
      </p:cxnSp>
      <p:cxnSp>
        <p:nvCxnSpPr>
          <p:cNvPr id="1042" name="Shape 1042"/>
          <p:cNvCxnSpPr/>
          <p:nvPr/>
        </p:nvCxnSpPr>
        <p:spPr>
          <a:xfrm>
            <a:off x="6363350" y="4475737"/>
            <a:ext cx="5287299" cy="0"/>
          </a:xfrm>
          <a:prstGeom prst="straightConnector1">
            <a:avLst/>
          </a:prstGeom>
          <a:noFill/>
          <a:ln w="9525" cap="flat" cmpd="sng">
            <a:solidFill>
              <a:schemeClr val="accent6"/>
            </a:solidFill>
            <a:prstDash val="dot"/>
            <a:round/>
            <a:headEnd type="none" w="med" len="med"/>
            <a:tailEnd type="none" w="med" len="med"/>
          </a:ln>
        </p:spPr>
      </p:cxnSp>
      <p:cxnSp>
        <p:nvCxnSpPr>
          <p:cNvPr id="1043" name="Shape 1043"/>
          <p:cNvCxnSpPr/>
          <p:nvPr/>
        </p:nvCxnSpPr>
        <p:spPr>
          <a:xfrm>
            <a:off x="158757" y="2797077"/>
            <a:ext cx="5287299" cy="0"/>
          </a:xfrm>
          <a:prstGeom prst="straightConnector1">
            <a:avLst/>
          </a:prstGeom>
          <a:noFill/>
          <a:ln w="9525" cap="flat" cmpd="sng">
            <a:solidFill>
              <a:schemeClr val="accent6"/>
            </a:solidFill>
            <a:prstDash val="dot"/>
            <a:round/>
            <a:headEnd type="none" w="med" len="med"/>
            <a:tailEnd type="none" w="med" len="med"/>
          </a:ln>
        </p:spPr>
      </p:cxnSp>
      <p:cxnSp>
        <p:nvCxnSpPr>
          <p:cNvPr id="1044" name="Shape 1044"/>
          <p:cNvCxnSpPr/>
          <p:nvPr/>
        </p:nvCxnSpPr>
        <p:spPr>
          <a:xfrm>
            <a:off x="6363350" y="2797077"/>
            <a:ext cx="5287299" cy="0"/>
          </a:xfrm>
          <a:prstGeom prst="straightConnector1">
            <a:avLst/>
          </a:prstGeom>
          <a:noFill/>
          <a:ln w="9525" cap="flat" cmpd="sng">
            <a:solidFill>
              <a:schemeClr val="accent6"/>
            </a:solidFill>
            <a:prstDash val="dot"/>
            <a:round/>
            <a:headEnd type="none" w="med" len="med"/>
            <a:tailEnd type="none" w="med" len="med"/>
          </a:ln>
        </p:spPr>
      </p:cxnSp>
      <p:cxnSp>
        <p:nvCxnSpPr>
          <p:cNvPr id="1045" name="Shape 1045"/>
          <p:cNvCxnSpPr/>
          <p:nvPr/>
        </p:nvCxnSpPr>
        <p:spPr>
          <a:xfrm>
            <a:off x="158757" y="3649760"/>
            <a:ext cx="5287299" cy="0"/>
          </a:xfrm>
          <a:prstGeom prst="straightConnector1">
            <a:avLst/>
          </a:prstGeom>
          <a:noFill/>
          <a:ln w="9525" cap="flat" cmpd="sng">
            <a:solidFill>
              <a:schemeClr val="accent6"/>
            </a:solidFill>
            <a:prstDash val="dot"/>
            <a:round/>
            <a:headEnd type="none" w="med" len="med"/>
            <a:tailEnd type="none" w="med" len="med"/>
          </a:ln>
        </p:spPr>
      </p:cxnSp>
      <p:cxnSp>
        <p:nvCxnSpPr>
          <p:cNvPr id="1046" name="Shape 1046"/>
          <p:cNvCxnSpPr/>
          <p:nvPr/>
        </p:nvCxnSpPr>
        <p:spPr>
          <a:xfrm>
            <a:off x="6363350" y="3649760"/>
            <a:ext cx="5287299" cy="0"/>
          </a:xfrm>
          <a:prstGeom prst="straightConnector1">
            <a:avLst/>
          </a:prstGeom>
          <a:noFill/>
          <a:ln w="9525" cap="flat" cmpd="sng">
            <a:solidFill>
              <a:schemeClr val="accent6"/>
            </a:solidFill>
            <a:prstDash val="dot"/>
            <a:round/>
            <a:headEnd type="none" w="med" len="med"/>
            <a:tailEnd type="none" w="med" len="med"/>
          </a:ln>
        </p:spPr>
      </p:cxnSp>
      <p:sp>
        <p:nvSpPr>
          <p:cNvPr id="1047" name="Shape 1047"/>
          <p:cNvSpPr txBox="1"/>
          <p:nvPr/>
        </p:nvSpPr>
        <p:spPr>
          <a:xfrm>
            <a:off x="158757" y="702514"/>
            <a:ext cx="5287299" cy="246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1" u="none" strike="noStrike" cap="none">
                <a:solidFill>
                  <a:schemeClr val="accent6"/>
                </a:solidFill>
                <a:latin typeface="Arial"/>
                <a:ea typeface="Arial"/>
                <a:cs typeface="Arial"/>
                <a:sym typeface="Arial"/>
              </a:rPr>
              <a:t>Diagnostic findings</a:t>
            </a:r>
          </a:p>
        </p:txBody>
      </p:sp>
      <p:sp>
        <p:nvSpPr>
          <p:cNvPr id="1048" name="Shape 1048"/>
          <p:cNvSpPr txBox="1"/>
          <p:nvPr/>
        </p:nvSpPr>
        <p:spPr>
          <a:xfrm>
            <a:off x="6530010" y="912387"/>
            <a:ext cx="5120638" cy="830996"/>
          </a:xfrm>
          <a:prstGeom prst="rect">
            <a:avLst/>
          </a:prstGeom>
          <a:noFill/>
          <a:ln>
            <a:noFill/>
          </a:ln>
        </p:spPr>
        <p:txBody>
          <a:bodyPr lIns="91425"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…to a fully integrated field structure through a collaborative forecast process, involving all offices at all levels</a:t>
            </a:r>
          </a:p>
        </p:txBody>
      </p:sp>
      <p:sp>
        <p:nvSpPr>
          <p:cNvPr id="1049" name="Shape 1049"/>
          <p:cNvSpPr txBox="1"/>
          <p:nvPr/>
        </p:nvSpPr>
        <p:spPr>
          <a:xfrm>
            <a:off x="6530010" y="702514"/>
            <a:ext cx="5120638" cy="246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1" u="none" strike="noStrike" cap="none">
                <a:solidFill>
                  <a:schemeClr val="accent6"/>
                </a:solidFill>
                <a:latin typeface="Arial"/>
                <a:ea typeface="Arial"/>
                <a:cs typeface="Arial"/>
                <a:sym typeface="Arial"/>
              </a:rPr>
              <a:t>Vision</a:t>
            </a:r>
          </a:p>
        </p:txBody>
      </p:sp>
      <p:grpSp>
        <p:nvGrpSpPr>
          <p:cNvPr id="1050" name="Shape 1050"/>
          <p:cNvGrpSpPr/>
          <p:nvPr/>
        </p:nvGrpSpPr>
        <p:grpSpPr>
          <a:xfrm>
            <a:off x="158757" y="1989066"/>
            <a:ext cx="11491891" cy="738664"/>
            <a:chOff x="158757" y="1989066"/>
            <a:chExt cx="11491891" cy="738664"/>
          </a:xfrm>
        </p:grpSpPr>
        <p:sp>
          <p:nvSpPr>
            <p:cNvPr id="1051" name="Shape 1051"/>
            <p:cNvSpPr/>
            <p:nvPr/>
          </p:nvSpPr>
          <p:spPr>
            <a:xfrm>
              <a:off x="5658344" y="2112905"/>
              <a:ext cx="492722" cy="490988"/>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grpSp>
          <p:nvGrpSpPr>
            <p:cNvPr id="1052" name="Shape 1052"/>
            <p:cNvGrpSpPr/>
            <p:nvPr/>
          </p:nvGrpSpPr>
          <p:grpSpPr>
            <a:xfrm>
              <a:off x="158757" y="1989066"/>
              <a:ext cx="11491891" cy="738664"/>
              <a:chOff x="158757" y="1989066"/>
              <a:chExt cx="11491891" cy="738664"/>
            </a:xfrm>
          </p:grpSpPr>
          <p:grpSp>
            <p:nvGrpSpPr>
              <p:cNvPr id="1053" name="Shape 1053"/>
              <p:cNvGrpSpPr/>
              <p:nvPr/>
            </p:nvGrpSpPr>
            <p:grpSpPr>
              <a:xfrm>
                <a:off x="6530010" y="2014758"/>
                <a:ext cx="687281" cy="687279"/>
                <a:chOff x="6530010" y="1991675"/>
                <a:chExt cx="687281" cy="687279"/>
              </a:xfrm>
            </p:grpSpPr>
            <p:sp>
              <p:nvSpPr>
                <p:cNvPr id="1054" name="Shape 1054"/>
                <p:cNvSpPr/>
                <p:nvPr/>
              </p:nvSpPr>
              <p:spPr>
                <a:xfrm>
                  <a:off x="6530010" y="1991675"/>
                  <a:ext cx="687281" cy="687279"/>
                </a:xfrm>
                <a:prstGeom prst="ellipse">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grpSp>
              <p:nvGrpSpPr>
                <p:cNvPr id="1055" name="Shape 1055"/>
                <p:cNvGrpSpPr/>
                <p:nvPr/>
              </p:nvGrpSpPr>
              <p:grpSpPr>
                <a:xfrm>
                  <a:off x="6703751" y="2076990"/>
                  <a:ext cx="339799" cy="472202"/>
                  <a:chOff x="4967732" y="5327650"/>
                  <a:chExt cx="339819" cy="472228"/>
                </a:xfrm>
              </p:grpSpPr>
              <p:sp>
                <p:nvSpPr>
                  <p:cNvPr id="1056" name="Shape 1056"/>
                  <p:cNvSpPr/>
                  <p:nvPr/>
                </p:nvSpPr>
                <p:spPr>
                  <a:xfrm>
                    <a:off x="5084803" y="5327650"/>
                    <a:ext cx="105676" cy="472228"/>
                  </a:xfrm>
                  <a:prstGeom prst="rect">
                    <a:avLst/>
                  </a:prstGeom>
                </p:spPr>
                <p:txBody>
                  <a:bodyPr>
                    <a:prstTxWarp prst="textPlain">
                      <a:avLst/>
                    </a:prstTxWarp>
                  </a:bodyPr>
                  <a:lstStyle/>
                  <a:p>
                    <a:pPr lvl="0" algn="l"/>
                    <a:r>
                      <a:rPr b="0" i="0">
                        <a:ln>
                          <a:noFill/>
                        </a:ln>
                        <a:solidFill>
                          <a:srgbClr val="FFFFFF"/>
                        </a:solidFill>
                        <a:latin typeface="Arial"/>
                      </a:rPr>
                      <a:t>!</a:t>
                    </a:r>
                  </a:p>
                </p:txBody>
              </p:sp>
              <p:sp>
                <p:nvSpPr>
                  <p:cNvPr id="1057" name="Shape 1057"/>
                  <p:cNvSpPr/>
                  <p:nvPr/>
                </p:nvSpPr>
                <p:spPr>
                  <a:xfrm>
                    <a:off x="5238026" y="5489194"/>
                    <a:ext cx="69525" cy="310682"/>
                  </a:xfrm>
                  <a:prstGeom prst="rect">
                    <a:avLst/>
                  </a:prstGeom>
                </p:spPr>
                <p:txBody>
                  <a:bodyPr>
                    <a:prstTxWarp prst="textPlain">
                      <a:avLst/>
                    </a:prstTxWarp>
                  </a:bodyPr>
                  <a:lstStyle/>
                  <a:p>
                    <a:pPr lvl="0" algn="l"/>
                    <a:r>
                      <a:rPr b="0" i="0">
                        <a:ln>
                          <a:noFill/>
                        </a:ln>
                        <a:solidFill>
                          <a:srgbClr val="FFFFFF"/>
                        </a:solidFill>
                        <a:latin typeface="Arial"/>
                      </a:rPr>
                      <a:t>!</a:t>
                    </a:r>
                  </a:p>
                </p:txBody>
              </p:sp>
              <p:sp>
                <p:nvSpPr>
                  <p:cNvPr id="1058" name="Shape 1058"/>
                  <p:cNvSpPr/>
                  <p:nvPr/>
                </p:nvSpPr>
                <p:spPr>
                  <a:xfrm>
                    <a:off x="4967732" y="5476291"/>
                    <a:ext cx="69525" cy="310682"/>
                  </a:xfrm>
                  <a:prstGeom prst="rect">
                    <a:avLst/>
                  </a:prstGeom>
                </p:spPr>
                <p:txBody>
                  <a:bodyPr>
                    <a:prstTxWarp prst="textPlain">
                      <a:avLst/>
                    </a:prstTxWarp>
                  </a:bodyPr>
                  <a:lstStyle/>
                  <a:p>
                    <a:pPr lvl="0" algn="l"/>
                    <a:r>
                      <a:rPr b="0" i="0">
                        <a:ln>
                          <a:noFill/>
                        </a:ln>
                        <a:solidFill>
                          <a:srgbClr val="FFFFFF"/>
                        </a:solidFill>
                        <a:latin typeface="Arial"/>
                      </a:rPr>
                      <a:t>!</a:t>
                    </a:r>
                  </a:p>
                </p:txBody>
              </p:sp>
            </p:grpSp>
          </p:grpSp>
          <p:sp>
            <p:nvSpPr>
              <p:cNvPr id="1059" name="Shape 1059"/>
              <p:cNvSpPr txBox="1"/>
              <p:nvPr/>
            </p:nvSpPr>
            <p:spPr>
              <a:xfrm>
                <a:off x="7386831" y="1989066"/>
                <a:ext cx="4263817" cy="738664"/>
              </a:xfrm>
              <a:prstGeom prst="rect">
                <a:avLst/>
              </a:prstGeom>
              <a:noFill/>
              <a:ln>
                <a:noFill/>
              </a:ln>
            </p:spPr>
            <p:txBody>
              <a:bodyPr lIns="0" tIns="0" rIns="0" bIns="0" anchor="t" anchorCtr="0">
                <a:noAutofit/>
              </a:bodyPr>
              <a:lstStyle/>
              <a:p>
                <a:pPr marL="1620" marR="0" lvl="1" indent="-1620" algn="l" rtl="0">
                  <a:lnSpc>
                    <a:spcPct val="100000"/>
                  </a:lnSpc>
                  <a:spcBef>
                    <a:spcPts val="0"/>
                  </a:spcBef>
                  <a:spcAft>
                    <a:spcPts val="0"/>
                  </a:spcAft>
                  <a:buClr>
                    <a:srgbClr val="000000"/>
                  </a:buClr>
                  <a:buSzPct val="25000"/>
                  <a:buFont typeface="Arial"/>
                  <a:buNone/>
                </a:pPr>
                <a:r>
                  <a:rPr lang="en-US" sz="1600" b="0" i="0" u="none" strike="noStrike" cap="none">
                    <a:solidFill>
                      <a:schemeClr val="dk1"/>
                    </a:solidFill>
                    <a:latin typeface="Arial"/>
                    <a:ea typeface="Arial"/>
                    <a:cs typeface="Arial"/>
                    <a:sym typeface="Arial"/>
                  </a:rPr>
                  <a:t>Service delivery focus, with staff focusing on areas of highest impact – including analysis, forecasting, warnings, and partner support</a:t>
                </a:r>
              </a:p>
            </p:txBody>
          </p:sp>
          <p:sp>
            <p:nvSpPr>
              <p:cNvPr id="1060" name="Shape 1060"/>
              <p:cNvSpPr txBox="1"/>
              <p:nvPr/>
            </p:nvSpPr>
            <p:spPr>
              <a:xfrm>
                <a:off x="158757" y="2235289"/>
                <a:ext cx="5287299" cy="246219"/>
              </a:xfrm>
              <a:prstGeom prst="rect">
                <a:avLst/>
              </a:prstGeom>
              <a:noFill/>
              <a:ln>
                <a:noFill/>
              </a:ln>
            </p:spPr>
            <p:txBody>
              <a:bodyPr lIns="91425"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Production focus, with staff operating forecast “desks”</a:t>
                </a:r>
              </a:p>
            </p:txBody>
          </p:sp>
        </p:grpSp>
      </p:grpSp>
      <p:grpSp>
        <p:nvGrpSpPr>
          <p:cNvPr id="1061" name="Shape 1061"/>
          <p:cNvGrpSpPr/>
          <p:nvPr/>
        </p:nvGrpSpPr>
        <p:grpSpPr>
          <a:xfrm>
            <a:off x="158757" y="2866427"/>
            <a:ext cx="11491891" cy="713985"/>
            <a:chOff x="158757" y="2834565"/>
            <a:chExt cx="11491891" cy="713985"/>
          </a:xfrm>
        </p:grpSpPr>
        <p:sp>
          <p:nvSpPr>
            <p:cNvPr id="1062" name="Shape 1062"/>
            <p:cNvSpPr/>
            <p:nvPr/>
          </p:nvSpPr>
          <p:spPr>
            <a:xfrm>
              <a:off x="5658344" y="2946064"/>
              <a:ext cx="492722" cy="490988"/>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grpSp>
          <p:nvGrpSpPr>
            <p:cNvPr id="1063" name="Shape 1063"/>
            <p:cNvGrpSpPr/>
            <p:nvPr/>
          </p:nvGrpSpPr>
          <p:grpSpPr>
            <a:xfrm>
              <a:off x="158757" y="2834565"/>
              <a:ext cx="11491891" cy="713985"/>
              <a:chOff x="158757" y="2834565"/>
              <a:chExt cx="11491891" cy="713985"/>
            </a:xfrm>
          </p:grpSpPr>
          <p:grpSp>
            <p:nvGrpSpPr>
              <p:cNvPr id="1064" name="Shape 1064"/>
              <p:cNvGrpSpPr/>
              <p:nvPr/>
            </p:nvGrpSpPr>
            <p:grpSpPr>
              <a:xfrm>
                <a:off x="6530010" y="2834565"/>
                <a:ext cx="687281" cy="713985"/>
                <a:chOff x="6530010" y="2834565"/>
                <a:chExt cx="687281" cy="713985"/>
              </a:xfrm>
            </p:grpSpPr>
            <p:sp>
              <p:nvSpPr>
                <p:cNvPr id="1065" name="Shape 1065"/>
                <p:cNvSpPr/>
                <p:nvPr/>
              </p:nvSpPr>
              <p:spPr>
                <a:xfrm>
                  <a:off x="6530010" y="2834565"/>
                  <a:ext cx="687281" cy="687279"/>
                </a:xfrm>
                <a:prstGeom prst="ellipse">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sp>
              <p:nvSpPr>
                <p:cNvPr id="1066" name="Shape 1066"/>
                <p:cNvSpPr/>
                <p:nvPr/>
              </p:nvSpPr>
              <p:spPr>
                <a:xfrm>
                  <a:off x="6530010" y="2861271"/>
                  <a:ext cx="687281" cy="687279"/>
                </a:xfrm>
                <a:prstGeom prst="ellipse">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pic>
              <p:nvPicPr>
                <p:cNvPr id="1067" name="Shape 1067"/>
                <p:cNvPicPr preferRelativeResize="0"/>
                <p:nvPr/>
              </p:nvPicPr>
              <p:blipFill rotWithShape="1">
                <a:blip r:embed="rId4">
                  <a:alphaModFix/>
                </a:blip>
                <a:srcRect/>
                <a:stretch/>
              </p:blipFill>
              <p:spPr>
                <a:xfrm>
                  <a:off x="6734307" y="2974051"/>
                  <a:ext cx="323317" cy="465955"/>
                </a:xfrm>
                <a:prstGeom prst="rect">
                  <a:avLst/>
                </a:prstGeom>
                <a:noFill/>
                <a:ln>
                  <a:noFill/>
                </a:ln>
              </p:spPr>
            </p:pic>
          </p:grpSp>
          <p:sp>
            <p:nvSpPr>
              <p:cNvPr id="1068" name="Shape 1068"/>
              <p:cNvSpPr txBox="1"/>
              <p:nvPr/>
            </p:nvSpPr>
            <p:spPr>
              <a:xfrm>
                <a:off x="7386831" y="2945335"/>
                <a:ext cx="4263817" cy="492441"/>
              </a:xfrm>
              <a:prstGeom prst="rect">
                <a:avLst/>
              </a:prstGeom>
              <a:noFill/>
              <a:ln>
                <a:noFill/>
              </a:ln>
            </p:spPr>
            <p:txBody>
              <a:bodyPr lIns="0" tIns="0" rIns="0" bIns="0" anchor="t" anchorCtr="0">
                <a:noAutofit/>
              </a:bodyPr>
              <a:lstStyle/>
              <a:p>
                <a:pPr marL="1620" marR="0" lvl="1" indent="-1620" algn="l" rtl="0">
                  <a:lnSpc>
                    <a:spcPct val="100000"/>
                  </a:lnSpc>
                  <a:spcBef>
                    <a:spcPts val="0"/>
                  </a:spcBef>
                  <a:spcAft>
                    <a:spcPts val="0"/>
                  </a:spcAft>
                  <a:buClr>
                    <a:srgbClr val="000000"/>
                  </a:buClr>
                  <a:buSzPct val="25000"/>
                  <a:buFont typeface="Arial"/>
                  <a:buNone/>
                </a:pPr>
                <a:r>
                  <a:rPr lang="en-US" sz="1600" b="0" i="0" u="none" strike="noStrike" cap="none">
                    <a:solidFill>
                      <a:schemeClr val="dk1"/>
                    </a:solidFill>
                    <a:latin typeface="Arial"/>
                    <a:ea typeface="Arial"/>
                    <a:cs typeface="Arial"/>
                    <a:sym typeface="Arial"/>
                  </a:rPr>
                  <a:t>Local staff work hours set strategically to meet partners’ needs</a:t>
                </a:r>
              </a:p>
            </p:txBody>
          </p:sp>
          <p:sp>
            <p:nvSpPr>
              <p:cNvPr id="1069" name="Shape 1069"/>
              <p:cNvSpPr txBox="1"/>
              <p:nvPr/>
            </p:nvSpPr>
            <p:spPr>
              <a:xfrm>
                <a:off x="158757" y="3068448"/>
                <a:ext cx="5287299" cy="246219"/>
              </a:xfrm>
              <a:prstGeom prst="rect">
                <a:avLst/>
              </a:prstGeom>
              <a:noFill/>
              <a:ln>
                <a:noFill/>
              </a:ln>
            </p:spPr>
            <p:txBody>
              <a:bodyPr lIns="91425"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WFO staff constrained by 24/7/365 shift requirements</a:t>
                </a:r>
              </a:p>
            </p:txBody>
          </p:sp>
        </p:grpSp>
      </p:grpSp>
      <p:grpSp>
        <p:nvGrpSpPr>
          <p:cNvPr id="1070" name="Shape 1070"/>
          <p:cNvGrpSpPr/>
          <p:nvPr/>
        </p:nvGrpSpPr>
        <p:grpSpPr>
          <a:xfrm>
            <a:off x="158757" y="3719108"/>
            <a:ext cx="11491891" cy="687279"/>
            <a:chOff x="158757" y="3656064"/>
            <a:chExt cx="11491891" cy="687279"/>
          </a:xfrm>
        </p:grpSpPr>
        <p:sp>
          <p:nvSpPr>
            <p:cNvPr id="1071" name="Shape 1071"/>
            <p:cNvSpPr/>
            <p:nvPr/>
          </p:nvSpPr>
          <p:spPr>
            <a:xfrm>
              <a:off x="5658344" y="3754210"/>
              <a:ext cx="492722" cy="490988"/>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grpSp>
          <p:nvGrpSpPr>
            <p:cNvPr id="1072" name="Shape 1072"/>
            <p:cNvGrpSpPr/>
            <p:nvPr/>
          </p:nvGrpSpPr>
          <p:grpSpPr>
            <a:xfrm>
              <a:off x="158757" y="3656064"/>
              <a:ext cx="11491891" cy="687279"/>
              <a:chOff x="158757" y="3656064"/>
              <a:chExt cx="11491891" cy="687279"/>
            </a:xfrm>
          </p:grpSpPr>
          <p:sp>
            <p:nvSpPr>
              <p:cNvPr id="1073" name="Shape 1073"/>
              <p:cNvSpPr txBox="1"/>
              <p:nvPr/>
            </p:nvSpPr>
            <p:spPr>
              <a:xfrm>
                <a:off x="7386831" y="3876594"/>
                <a:ext cx="4263817" cy="246219"/>
              </a:xfrm>
              <a:prstGeom prst="rect">
                <a:avLst/>
              </a:prstGeom>
              <a:noFill/>
              <a:ln>
                <a:noFill/>
              </a:ln>
            </p:spPr>
            <p:txBody>
              <a:bodyPr lIns="0" tIns="0" rIns="0" bIns="0" anchor="t" anchorCtr="0">
                <a:noAutofit/>
              </a:bodyPr>
              <a:lstStyle/>
              <a:p>
                <a:pPr marL="1620" marR="0" lvl="1" indent="-1620" algn="l" rtl="0">
                  <a:lnSpc>
                    <a:spcPct val="100000"/>
                  </a:lnSpc>
                  <a:spcBef>
                    <a:spcPts val="0"/>
                  </a:spcBef>
                  <a:spcAft>
                    <a:spcPts val="0"/>
                  </a:spcAft>
                  <a:buClr>
                    <a:srgbClr val="000000"/>
                  </a:buClr>
                  <a:buSzPct val="25000"/>
                  <a:buFont typeface="Arial"/>
                  <a:buNone/>
                </a:pPr>
                <a:r>
                  <a:rPr lang="en-US" sz="1600" b="0" i="0" u="none" strike="noStrike" cap="none">
                    <a:solidFill>
                      <a:schemeClr val="dk1"/>
                    </a:solidFill>
                    <a:latin typeface="Arial"/>
                    <a:ea typeface="Arial"/>
                    <a:cs typeface="Arial"/>
                    <a:sym typeface="Arial"/>
                  </a:rPr>
                  <a:t>Staffing levels based on meeting partner needs</a:t>
                </a:r>
              </a:p>
            </p:txBody>
          </p:sp>
          <p:grpSp>
            <p:nvGrpSpPr>
              <p:cNvPr id="1074" name="Shape 1074"/>
              <p:cNvGrpSpPr/>
              <p:nvPr/>
            </p:nvGrpSpPr>
            <p:grpSpPr>
              <a:xfrm>
                <a:off x="6530010" y="3656064"/>
                <a:ext cx="687281" cy="687279"/>
                <a:chOff x="6530010" y="3656064"/>
                <a:chExt cx="687281" cy="687279"/>
              </a:xfrm>
            </p:grpSpPr>
            <p:sp>
              <p:nvSpPr>
                <p:cNvPr id="1075" name="Shape 1075"/>
                <p:cNvSpPr/>
                <p:nvPr/>
              </p:nvSpPr>
              <p:spPr>
                <a:xfrm>
                  <a:off x="6530010" y="3656064"/>
                  <a:ext cx="687281" cy="687279"/>
                </a:xfrm>
                <a:prstGeom prst="ellipse">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grpSp>
              <p:nvGrpSpPr>
                <p:cNvPr id="1076" name="Shape 1076"/>
                <p:cNvGrpSpPr/>
                <p:nvPr/>
              </p:nvGrpSpPr>
              <p:grpSpPr>
                <a:xfrm>
                  <a:off x="6629034" y="3726147"/>
                  <a:ext cx="477752" cy="464582"/>
                  <a:chOff x="6639194" y="3695667"/>
                  <a:chExt cx="477752" cy="464582"/>
                </a:xfrm>
              </p:grpSpPr>
              <p:sp>
                <p:nvSpPr>
                  <p:cNvPr id="1077" name="Shape 1077"/>
                  <p:cNvSpPr/>
                  <p:nvPr/>
                </p:nvSpPr>
                <p:spPr>
                  <a:xfrm>
                    <a:off x="6803552" y="3695667"/>
                    <a:ext cx="180638" cy="161026"/>
                  </a:xfrm>
                  <a:custGeom>
                    <a:avLst/>
                    <a:gdLst/>
                    <a:ahLst/>
                    <a:cxnLst/>
                    <a:rect l="0" t="0" r="0" b="0"/>
                    <a:pathLst>
                      <a:path w="120000" h="120000" extrusionOk="0">
                        <a:moveTo>
                          <a:pt x="17454" y="91836"/>
                        </a:moveTo>
                        <a:cubicBezTo>
                          <a:pt x="19636" y="94285"/>
                          <a:pt x="19636" y="95510"/>
                          <a:pt x="19636" y="96734"/>
                        </a:cubicBezTo>
                        <a:cubicBezTo>
                          <a:pt x="18545" y="100408"/>
                          <a:pt x="13090" y="105306"/>
                          <a:pt x="10909" y="107755"/>
                        </a:cubicBezTo>
                        <a:cubicBezTo>
                          <a:pt x="9818" y="107755"/>
                          <a:pt x="9818" y="108979"/>
                          <a:pt x="8727" y="108979"/>
                        </a:cubicBezTo>
                        <a:cubicBezTo>
                          <a:pt x="7636" y="110204"/>
                          <a:pt x="6545" y="112653"/>
                          <a:pt x="7636" y="115102"/>
                        </a:cubicBezTo>
                        <a:cubicBezTo>
                          <a:pt x="8727" y="117551"/>
                          <a:pt x="9818" y="118775"/>
                          <a:pt x="12000" y="119999"/>
                        </a:cubicBezTo>
                        <a:cubicBezTo>
                          <a:pt x="14181" y="119999"/>
                          <a:pt x="16363" y="119999"/>
                          <a:pt x="18545" y="119999"/>
                        </a:cubicBezTo>
                        <a:cubicBezTo>
                          <a:pt x="28363" y="119999"/>
                          <a:pt x="38181" y="116326"/>
                          <a:pt x="49090" y="107755"/>
                        </a:cubicBezTo>
                        <a:cubicBezTo>
                          <a:pt x="49090" y="107755"/>
                          <a:pt x="50181" y="106530"/>
                          <a:pt x="53454" y="106530"/>
                        </a:cubicBezTo>
                        <a:cubicBezTo>
                          <a:pt x="54545" y="106530"/>
                          <a:pt x="54545" y="106530"/>
                          <a:pt x="54545" y="106530"/>
                        </a:cubicBezTo>
                        <a:cubicBezTo>
                          <a:pt x="55636" y="106530"/>
                          <a:pt x="57818" y="107755"/>
                          <a:pt x="60000" y="107755"/>
                        </a:cubicBezTo>
                        <a:cubicBezTo>
                          <a:pt x="92727" y="107755"/>
                          <a:pt x="120000" y="83265"/>
                          <a:pt x="120000" y="53877"/>
                        </a:cubicBezTo>
                        <a:cubicBezTo>
                          <a:pt x="120000" y="24489"/>
                          <a:pt x="92727" y="0"/>
                          <a:pt x="60000" y="0"/>
                        </a:cubicBezTo>
                        <a:cubicBezTo>
                          <a:pt x="26181" y="0"/>
                          <a:pt x="0" y="24489"/>
                          <a:pt x="0" y="53877"/>
                        </a:cubicBezTo>
                        <a:cubicBezTo>
                          <a:pt x="0" y="68571"/>
                          <a:pt x="6545" y="82040"/>
                          <a:pt x="17454" y="91836"/>
                        </a:cubicBezTo>
                        <a:close/>
                        <a:moveTo>
                          <a:pt x="88363" y="42857"/>
                        </a:moveTo>
                        <a:cubicBezTo>
                          <a:pt x="93818" y="42857"/>
                          <a:pt x="98181" y="48979"/>
                          <a:pt x="98181" y="55102"/>
                        </a:cubicBezTo>
                        <a:cubicBezTo>
                          <a:pt x="98181" y="61224"/>
                          <a:pt x="93818" y="66122"/>
                          <a:pt x="88363" y="66122"/>
                        </a:cubicBezTo>
                        <a:cubicBezTo>
                          <a:pt x="82909" y="66122"/>
                          <a:pt x="78545" y="61224"/>
                          <a:pt x="78545" y="55102"/>
                        </a:cubicBezTo>
                        <a:cubicBezTo>
                          <a:pt x="78545" y="48979"/>
                          <a:pt x="82909" y="42857"/>
                          <a:pt x="88363" y="42857"/>
                        </a:cubicBezTo>
                        <a:close/>
                        <a:moveTo>
                          <a:pt x="58909" y="42857"/>
                        </a:moveTo>
                        <a:cubicBezTo>
                          <a:pt x="64363" y="42857"/>
                          <a:pt x="69818" y="48979"/>
                          <a:pt x="69818" y="55102"/>
                        </a:cubicBezTo>
                        <a:cubicBezTo>
                          <a:pt x="69818" y="61224"/>
                          <a:pt x="64363" y="66122"/>
                          <a:pt x="58909" y="66122"/>
                        </a:cubicBezTo>
                        <a:cubicBezTo>
                          <a:pt x="53454" y="66122"/>
                          <a:pt x="49090" y="61224"/>
                          <a:pt x="49090" y="55102"/>
                        </a:cubicBezTo>
                        <a:cubicBezTo>
                          <a:pt x="49090" y="48979"/>
                          <a:pt x="53454" y="42857"/>
                          <a:pt x="58909" y="42857"/>
                        </a:cubicBezTo>
                        <a:close/>
                        <a:moveTo>
                          <a:pt x="30545" y="42857"/>
                        </a:moveTo>
                        <a:cubicBezTo>
                          <a:pt x="36000" y="42857"/>
                          <a:pt x="40363" y="48979"/>
                          <a:pt x="40363" y="55102"/>
                        </a:cubicBezTo>
                        <a:cubicBezTo>
                          <a:pt x="40363" y="61224"/>
                          <a:pt x="36000" y="66122"/>
                          <a:pt x="30545" y="66122"/>
                        </a:cubicBezTo>
                        <a:cubicBezTo>
                          <a:pt x="24000" y="66122"/>
                          <a:pt x="19636" y="61224"/>
                          <a:pt x="19636" y="55102"/>
                        </a:cubicBezTo>
                        <a:cubicBezTo>
                          <a:pt x="19636" y="48979"/>
                          <a:pt x="24000" y="42857"/>
                          <a:pt x="30545" y="42857"/>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grpSp>
                <p:nvGrpSpPr>
                  <p:cNvPr id="1078" name="Shape 1078"/>
                  <p:cNvGrpSpPr/>
                  <p:nvPr/>
                </p:nvGrpSpPr>
                <p:grpSpPr>
                  <a:xfrm>
                    <a:off x="6639194" y="3856691"/>
                    <a:ext cx="477752" cy="303559"/>
                    <a:chOff x="6933613" y="3877321"/>
                    <a:chExt cx="1479445" cy="817352"/>
                  </a:xfrm>
                </p:grpSpPr>
                <p:grpSp>
                  <p:nvGrpSpPr>
                    <p:cNvPr id="1079" name="Shape 1079"/>
                    <p:cNvGrpSpPr/>
                    <p:nvPr/>
                  </p:nvGrpSpPr>
                  <p:grpSpPr>
                    <a:xfrm>
                      <a:off x="7164367" y="3877321"/>
                      <a:ext cx="1248691" cy="817352"/>
                      <a:chOff x="7164367" y="3877321"/>
                      <a:chExt cx="1248691" cy="817352"/>
                    </a:xfrm>
                  </p:grpSpPr>
                  <p:sp>
                    <p:nvSpPr>
                      <p:cNvPr id="1080" name="Shape 1080"/>
                      <p:cNvSpPr/>
                      <p:nvPr/>
                    </p:nvSpPr>
                    <p:spPr>
                      <a:xfrm>
                        <a:off x="7189628" y="3877321"/>
                        <a:ext cx="286911" cy="286439"/>
                      </a:xfrm>
                      <a:custGeom>
                        <a:avLst/>
                        <a:gdLst/>
                        <a:ahLst/>
                        <a:cxnLst/>
                        <a:rect l="0" t="0" r="0" b="0"/>
                        <a:pathLst>
                          <a:path w="120000" h="120000" extrusionOk="0">
                            <a:moveTo>
                              <a:pt x="120000" y="59617"/>
                            </a:moveTo>
                            <a:lnTo>
                              <a:pt x="120000" y="59617"/>
                            </a:lnTo>
                            <a:lnTo>
                              <a:pt x="118490" y="72611"/>
                            </a:lnTo>
                            <a:lnTo>
                              <a:pt x="114716" y="83312"/>
                            </a:lnTo>
                            <a:lnTo>
                              <a:pt x="109433" y="94012"/>
                            </a:lnTo>
                            <a:lnTo>
                              <a:pt x="101886" y="103184"/>
                            </a:lnTo>
                            <a:lnTo>
                              <a:pt x="93584" y="109299"/>
                            </a:lnTo>
                            <a:lnTo>
                              <a:pt x="83773" y="116178"/>
                            </a:lnTo>
                            <a:lnTo>
                              <a:pt x="71698" y="118471"/>
                            </a:lnTo>
                            <a:lnTo>
                              <a:pt x="59622" y="120000"/>
                            </a:lnTo>
                            <a:lnTo>
                              <a:pt x="59622" y="120000"/>
                            </a:lnTo>
                            <a:lnTo>
                              <a:pt x="48301" y="118471"/>
                            </a:lnTo>
                            <a:lnTo>
                              <a:pt x="36226" y="116178"/>
                            </a:lnTo>
                            <a:lnTo>
                              <a:pt x="25660" y="109299"/>
                            </a:lnTo>
                            <a:lnTo>
                              <a:pt x="18113" y="103184"/>
                            </a:lnTo>
                            <a:lnTo>
                              <a:pt x="10566" y="94012"/>
                            </a:lnTo>
                            <a:lnTo>
                              <a:pt x="5283" y="83312"/>
                            </a:lnTo>
                            <a:lnTo>
                              <a:pt x="1509" y="72611"/>
                            </a:lnTo>
                            <a:lnTo>
                              <a:pt x="0" y="59617"/>
                            </a:lnTo>
                            <a:lnTo>
                              <a:pt x="0" y="59617"/>
                            </a:lnTo>
                            <a:lnTo>
                              <a:pt x="1509" y="47388"/>
                            </a:lnTo>
                            <a:lnTo>
                              <a:pt x="5283" y="36687"/>
                            </a:lnTo>
                            <a:lnTo>
                              <a:pt x="10566" y="25987"/>
                            </a:lnTo>
                            <a:lnTo>
                              <a:pt x="18113" y="16815"/>
                            </a:lnTo>
                            <a:lnTo>
                              <a:pt x="25660" y="9171"/>
                            </a:lnTo>
                            <a:lnTo>
                              <a:pt x="36226" y="3821"/>
                            </a:lnTo>
                            <a:lnTo>
                              <a:pt x="48301" y="764"/>
                            </a:lnTo>
                            <a:lnTo>
                              <a:pt x="59622" y="0"/>
                            </a:lnTo>
                            <a:lnTo>
                              <a:pt x="59622" y="0"/>
                            </a:lnTo>
                            <a:lnTo>
                              <a:pt x="71698" y="764"/>
                            </a:lnTo>
                            <a:lnTo>
                              <a:pt x="83773" y="3821"/>
                            </a:lnTo>
                            <a:lnTo>
                              <a:pt x="93584" y="9171"/>
                            </a:lnTo>
                            <a:lnTo>
                              <a:pt x="101886" y="16815"/>
                            </a:lnTo>
                            <a:lnTo>
                              <a:pt x="109433" y="25987"/>
                            </a:lnTo>
                            <a:lnTo>
                              <a:pt x="114716" y="36687"/>
                            </a:lnTo>
                            <a:lnTo>
                              <a:pt x="118490" y="47388"/>
                            </a:lnTo>
                            <a:lnTo>
                              <a:pt x="120000" y="59617"/>
                            </a:lnTo>
                            <a:lnTo>
                              <a:pt x="120000" y="59617"/>
                            </a:lnTo>
                            <a:close/>
                          </a:path>
                        </a:pathLst>
                      </a:custGeom>
                      <a:solidFill>
                        <a:schemeClr val="lt1"/>
                      </a:solidFill>
                      <a:ln>
                        <a:noFill/>
                      </a:ln>
                    </p:spPr>
                    <p:txBody>
                      <a:bodyPr lIns="93275" tIns="46625" rIns="93275" bIns="46625"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sp>
                    <p:nvSpPr>
                      <p:cNvPr id="1081" name="Shape 1081"/>
                      <p:cNvSpPr/>
                      <p:nvPr/>
                    </p:nvSpPr>
                    <p:spPr>
                      <a:xfrm>
                        <a:off x="8100888" y="3877321"/>
                        <a:ext cx="286911" cy="286439"/>
                      </a:xfrm>
                      <a:custGeom>
                        <a:avLst/>
                        <a:gdLst/>
                        <a:ahLst/>
                        <a:cxnLst/>
                        <a:rect l="0" t="0" r="0" b="0"/>
                        <a:pathLst>
                          <a:path w="120000" h="120000" extrusionOk="0">
                            <a:moveTo>
                              <a:pt x="0" y="59617"/>
                            </a:moveTo>
                            <a:lnTo>
                              <a:pt x="0" y="59617"/>
                            </a:lnTo>
                            <a:lnTo>
                              <a:pt x="1509" y="72611"/>
                            </a:lnTo>
                            <a:lnTo>
                              <a:pt x="5283" y="83312"/>
                            </a:lnTo>
                            <a:lnTo>
                              <a:pt x="10566" y="94012"/>
                            </a:lnTo>
                            <a:lnTo>
                              <a:pt x="18113" y="103184"/>
                            </a:lnTo>
                            <a:lnTo>
                              <a:pt x="26415" y="109299"/>
                            </a:lnTo>
                            <a:lnTo>
                              <a:pt x="36226" y="116178"/>
                            </a:lnTo>
                            <a:lnTo>
                              <a:pt x="48301" y="118471"/>
                            </a:lnTo>
                            <a:lnTo>
                              <a:pt x="60377" y="120000"/>
                            </a:lnTo>
                            <a:lnTo>
                              <a:pt x="60377" y="120000"/>
                            </a:lnTo>
                            <a:lnTo>
                              <a:pt x="71698" y="118471"/>
                            </a:lnTo>
                            <a:lnTo>
                              <a:pt x="83773" y="116178"/>
                            </a:lnTo>
                            <a:lnTo>
                              <a:pt x="94339" y="109299"/>
                            </a:lnTo>
                            <a:lnTo>
                              <a:pt x="101886" y="103184"/>
                            </a:lnTo>
                            <a:lnTo>
                              <a:pt x="109433" y="94012"/>
                            </a:lnTo>
                            <a:lnTo>
                              <a:pt x="114716" y="83312"/>
                            </a:lnTo>
                            <a:lnTo>
                              <a:pt x="118490" y="72611"/>
                            </a:lnTo>
                            <a:lnTo>
                              <a:pt x="120000" y="59617"/>
                            </a:lnTo>
                            <a:lnTo>
                              <a:pt x="120000" y="59617"/>
                            </a:lnTo>
                            <a:lnTo>
                              <a:pt x="118490" y="47388"/>
                            </a:lnTo>
                            <a:lnTo>
                              <a:pt x="114716" y="36687"/>
                            </a:lnTo>
                            <a:lnTo>
                              <a:pt x="109433" y="25987"/>
                            </a:lnTo>
                            <a:lnTo>
                              <a:pt x="101886" y="16815"/>
                            </a:lnTo>
                            <a:lnTo>
                              <a:pt x="94339" y="9171"/>
                            </a:lnTo>
                            <a:lnTo>
                              <a:pt x="83773" y="3821"/>
                            </a:lnTo>
                            <a:lnTo>
                              <a:pt x="71698" y="764"/>
                            </a:lnTo>
                            <a:lnTo>
                              <a:pt x="60377" y="0"/>
                            </a:lnTo>
                            <a:lnTo>
                              <a:pt x="60377" y="0"/>
                            </a:lnTo>
                            <a:lnTo>
                              <a:pt x="48301" y="764"/>
                            </a:lnTo>
                            <a:lnTo>
                              <a:pt x="36226" y="3821"/>
                            </a:lnTo>
                            <a:lnTo>
                              <a:pt x="26415" y="9171"/>
                            </a:lnTo>
                            <a:lnTo>
                              <a:pt x="18113" y="16815"/>
                            </a:lnTo>
                            <a:lnTo>
                              <a:pt x="10566" y="25987"/>
                            </a:lnTo>
                            <a:lnTo>
                              <a:pt x="5283" y="36687"/>
                            </a:lnTo>
                            <a:lnTo>
                              <a:pt x="1509" y="47388"/>
                            </a:lnTo>
                            <a:lnTo>
                              <a:pt x="0" y="59617"/>
                            </a:lnTo>
                            <a:lnTo>
                              <a:pt x="0" y="59617"/>
                            </a:lnTo>
                            <a:close/>
                          </a:path>
                        </a:pathLst>
                      </a:custGeom>
                      <a:solidFill>
                        <a:schemeClr val="lt1"/>
                      </a:solidFill>
                      <a:ln>
                        <a:noFill/>
                      </a:ln>
                    </p:spPr>
                    <p:txBody>
                      <a:bodyPr lIns="93275" tIns="46625" rIns="93275" bIns="46625"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sp>
                    <p:nvSpPr>
                      <p:cNvPr id="1082" name="Shape 1082"/>
                      <p:cNvSpPr/>
                      <p:nvPr/>
                    </p:nvSpPr>
                    <p:spPr>
                      <a:xfrm>
                        <a:off x="7164367" y="4198428"/>
                        <a:ext cx="573819" cy="496245"/>
                      </a:xfrm>
                      <a:custGeom>
                        <a:avLst/>
                        <a:gdLst/>
                        <a:ahLst/>
                        <a:cxnLst/>
                        <a:rect l="0" t="0" r="0" b="0"/>
                        <a:pathLst>
                          <a:path w="120000" h="120000" extrusionOk="0">
                            <a:moveTo>
                              <a:pt x="114339" y="77205"/>
                            </a:moveTo>
                            <a:lnTo>
                              <a:pt x="114339" y="77205"/>
                            </a:lnTo>
                            <a:lnTo>
                              <a:pt x="114339" y="71911"/>
                            </a:lnTo>
                            <a:lnTo>
                              <a:pt x="114716" y="66617"/>
                            </a:lnTo>
                            <a:lnTo>
                              <a:pt x="117358" y="61764"/>
                            </a:lnTo>
                            <a:lnTo>
                              <a:pt x="120000" y="57352"/>
                            </a:lnTo>
                            <a:lnTo>
                              <a:pt x="120000" y="57352"/>
                            </a:lnTo>
                            <a:lnTo>
                              <a:pt x="110943" y="55147"/>
                            </a:lnTo>
                            <a:lnTo>
                              <a:pt x="103773" y="52058"/>
                            </a:lnTo>
                            <a:lnTo>
                              <a:pt x="97358" y="48088"/>
                            </a:lnTo>
                            <a:lnTo>
                              <a:pt x="91320" y="43676"/>
                            </a:lnTo>
                            <a:lnTo>
                              <a:pt x="86792" y="39264"/>
                            </a:lnTo>
                            <a:lnTo>
                              <a:pt x="82264" y="34411"/>
                            </a:lnTo>
                            <a:lnTo>
                              <a:pt x="75094" y="24705"/>
                            </a:lnTo>
                            <a:lnTo>
                              <a:pt x="75094" y="24705"/>
                            </a:lnTo>
                            <a:lnTo>
                              <a:pt x="68679" y="15441"/>
                            </a:lnTo>
                            <a:lnTo>
                              <a:pt x="65283" y="11470"/>
                            </a:lnTo>
                            <a:lnTo>
                              <a:pt x="61509" y="7941"/>
                            </a:lnTo>
                            <a:lnTo>
                              <a:pt x="61509" y="7941"/>
                            </a:lnTo>
                            <a:lnTo>
                              <a:pt x="60754" y="7941"/>
                            </a:lnTo>
                            <a:lnTo>
                              <a:pt x="60754" y="7941"/>
                            </a:lnTo>
                            <a:lnTo>
                              <a:pt x="56981" y="4852"/>
                            </a:lnTo>
                            <a:lnTo>
                              <a:pt x="52830" y="2205"/>
                            </a:lnTo>
                            <a:lnTo>
                              <a:pt x="48301" y="882"/>
                            </a:lnTo>
                            <a:lnTo>
                              <a:pt x="43018" y="0"/>
                            </a:lnTo>
                            <a:lnTo>
                              <a:pt x="27547" y="0"/>
                            </a:lnTo>
                            <a:lnTo>
                              <a:pt x="27547" y="0"/>
                            </a:lnTo>
                            <a:lnTo>
                              <a:pt x="21509" y="882"/>
                            </a:lnTo>
                            <a:lnTo>
                              <a:pt x="16226" y="2205"/>
                            </a:lnTo>
                            <a:lnTo>
                              <a:pt x="11698" y="5294"/>
                            </a:lnTo>
                            <a:lnTo>
                              <a:pt x="7924" y="9264"/>
                            </a:lnTo>
                            <a:lnTo>
                              <a:pt x="4528" y="13676"/>
                            </a:lnTo>
                            <a:lnTo>
                              <a:pt x="1886" y="19411"/>
                            </a:lnTo>
                            <a:lnTo>
                              <a:pt x="754" y="25147"/>
                            </a:lnTo>
                            <a:lnTo>
                              <a:pt x="0" y="32205"/>
                            </a:lnTo>
                            <a:lnTo>
                              <a:pt x="0" y="120000"/>
                            </a:lnTo>
                            <a:lnTo>
                              <a:pt x="70566" y="120000"/>
                            </a:lnTo>
                            <a:lnTo>
                              <a:pt x="70566" y="62647"/>
                            </a:lnTo>
                            <a:lnTo>
                              <a:pt x="70566" y="62647"/>
                            </a:lnTo>
                            <a:lnTo>
                              <a:pt x="78867" y="70147"/>
                            </a:lnTo>
                            <a:lnTo>
                              <a:pt x="84150" y="74117"/>
                            </a:lnTo>
                            <a:lnTo>
                              <a:pt x="89433" y="78088"/>
                            </a:lnTo>
                            <a:lnTo>
                              <a:pt x="95849" y="81176"/>
                            </a:lnTo>
                            <a:lnTo>
                              <a:pt x="102641" y="83382"/>
                            </a:lnTo>
                            <a:lnTo>
                              <a:pt x="109811" y="86470"/>
                            </a:lnTo>
                            <a:lnTo>
                              <a:pt x="117358" y="87794"/>
                            </a:lnTo>
                            <a:lnTo>
                              <a:pt x="117358" y="87794"/>
                            </a:lnTo>
                            <a:lnTo>
                              <a:pt x="115471" y="82500"/>
                            </a:lnTo>
                            <a:lnTo>
                              <a:pt x="114339" y="77205"/>
                            </a:lnTo>
                            <a:lnTo>
                              <a:pt x="114339" y="77205"/>
                            </a:lnTo>
                            <a:close/>
                          </a:path>
                        </a:pathLst>
                      </a:custGeom>
                      <a:solidFill>
                        <a:schemeClr val="lt1"/>
                      </a:solidFill>
                      <a:ln>
                        <a:noFill/>
                      </a:ln>
                    </p:spPr>
                    <p:txBody>
                      <a:bodyPr lIns="93275" tIns="46625" rIns="93275" bIns="46625"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sp>
                    <p:nvSpPr>
                      <p:cNvPr id="1083" name="Shape 1083"/>
                      <p:cNvSpPr/>
                      <p:nvPr/>
                    </p:nvSpPr>
                    <p:spPr>
                      <a:xfrm>
                        <a:off x="7749014" y="4198428"/>
                        <a:ext cx="664044" cy="496245"/>
                      </a:xfrm>
                      <a:custGeom>
                        <a:avLst/>
                        <a:gdLst/>
                        <a:ahLst/>
                        <a:cxnLst/>
                        <a:rect l="0" t="0" r="0" b="0"/>
                        <a:pathLst>
                          <a:path w="120000" h="120000" extrusionOk="0">
                            <a:moveTo>
                              <a:pt x="96195" y="0"/>
                            </a:moveTo>
                            <a:lnTo>
                              <a:pt x="82826" y="0"/>
                            </a:lnTo>
                            <a:lnTo>
                              <a:pt x="82826" y="0"/>
                            </a:lnTo>
                            <a:lnTo>
                              <a:pt x="78260" y="882"/>
                            </a:lnTo>
                            <a:lnTo>
                              <a:pt x="74347" y="2205"/>
                            </a:lnTo>
                            <a:lnTo>
                              <a:pt x="70760" y="4852"/>
                            </a:lnTo>
                            <a:lnTo>
                              <a:pt x="67500" y="7941"/>
                            </a:lnTo>
                            <a:lnTo>
                              <a:pt x="67500" y="7941"/>
                            </a:lnTo>
                            <a:lnTo>
                              <a:pt x="66847" y="7941"/>
                            </a:lnTo>
                            <a:lnTo>
                              <a:pt x="66847" y="7941"/>
                            </a:lnTo>
                            <a:lnTo>
                              <a:pt x="63586" y="11470"/>
                            </a:lnTo>
                            <a:lnTo>
                              <a:pt x="60652" y="15441"/>
                            </a:lnTo>
                            <a:lnTo>
                              <a:pt x="55108" y="24705"/>
                            </a:lnTo>
                            <a:lnTo>
                              <a:pt x="55108" y="24705"/>
                            </a:lnTo>
                            <a:lnTo>
                              <a:pt x="47934" y="35294"/>
                            </a:lnTo>
                            <a:lnTo>
                              <a:pt x="43695" y="40588"/>
                            </a:lnTo>
                            <a:lnTo>
                              <a:pt x="39456" y="45882"/>
                            </a:lnTo>
                            <a:lnTo>
                              <a:pt x="33586" y="50294"/>
                            </a:lnTo>
                            <a:lnTo>
                              <a:pt x="27065" y="54264"/>
                            </a:lnTo>
                            <a:lnTo>
                              <a:pt x="18913" y="57352"/>
                            </a:lnTo>
                            <a:lnTo>
                              <a:pt x="9456" y="59558"/>
                            </a:lnTo>
                            <a:lnTo>
                              <a:pt x="9456" y="59558"/>
                            </a:lnTo>
                            <a:lnTo>
                              <a:pt x="7173" y="59558"/>
                            </a:lnTo>
                            <a:lnTo>
                              <a:pt x="5543" y="61323"/>
                            </a:lnTo>
                            <a:lnTo>
                              <a:pt x="3913" y="62647"/>
                            </a:lnTo>
                            <a:lnTo>
                              <a:pt x="1956" y="64852"/>
                            </a:lnTo>
                            <a:lnTo>
                              <a:pt x="978" y="67500"/>
                            </a:lnTo>
                            <a:lnTo>
                              <a:pt x="0" y="70147"/>
                            </a:lnTo>
                            <a:lnTo>
                              <a:pt x="0" y="72794"/>
                            </a:lnTo>
                            <a:lnTo>
                              <a:pt x="0" y="75882"/>
                            </a:lnTo>
                            <a:lnTo>
                              <a:pt x="0" y="75882"/>
                            </a:lnTo>
                            <a:lnTo>
                              <a:pt x="326" y="78970"/>
                            </a:lnTo>
                            <a:lnTo>
                              <a:pt x="978" y="81176"/>
                            </a:lnTo>
                            <a:lnTo>
                              <a:pt x="1956" y="83382"/>
                            </a:lnTo>
                            <a:lnTo>
                              <a:pt x="3260" y="85588"/>
                            </a:lnTo>
                            <a:lnTo>
                              <a:pt x="4891" y="87352"/>
                            </a:lnTo>
                            <a:lnTo>
                              <a:pt x="6521" y="88676"/>
                            </a:lnTo>
                            <a:lnTo>
                              <a:pt x="8804" y="89558"/>
                            </a:lnTo>
                            <a:lnTo>
                              <a:pt x="10434" y="89558"/>
                            </a:lnTo>
                            <a:lnTo>
                              <a:pt x="10434" y="89558"/>
                            </a:lnTo>
                            <a:lnTo>
                              <a:pt x="12391" y="89558"/>
                            </a:lnTo>
                            <a:lnTo>
                              <a:pt x="12391" y="89558"/>
                            </a:lnTo>
                            <a:lnTo>
                              <a:pt x="20217" y="87794"/>
                            </a:lnTo>
                            <a:lnTo>
                              <a:pt x="27391" y="85588"/>
                            </a:lnTo>
                            <a:lnTo>
                              <a:pt x="34239" y="82500"/>
                            </a:lnTo>
                            <a:lnTo>
                              <a:pt x="40434" y="79411"/>
                            </a:lnTo>
                            <a:lnTo>
                              <a:pt x="45978" y="75882"/>
                            </a:lnTo>
                            <a:lnTo>
                              <a:pt x="50543" y="71911"/>
                            </a:lnTo>
                            <a:lnTo>
                              <a:pt x="55108" y="67500"/>
                            </a:lnTo>
                            <a:lnTo>
                              <a:pt x="59021" y="63529"/>
                            </a:lnTo>
                            <a:lnTo>
                              <a:pt x="59021" y="120000"/>
                            </a:lnTo>
                            <a:lnTo>
                              <a:pt x="120000" y="120000"/>
                            </a:lnTo>
                            <a:lnTo>
                              <a:pt x="120000" y="32205"/>
                            </a:lnTo>
                            <a:lnTo>
                              <a:pt x="120000" y="32205"/>
                            </a:lnTo>
                            <a:lnTo>
                              <a:pt x="119347" y="25147"/>
                            </a:lnTo>
                            <a:lnTo>
                              <a:pt x="118369" y="19411"/>
                            </a:lnTo>
                            <a:lnTo>
                              <a:pt x="116086" y="13676"/>
                            </a:lnTo>
                            <a:lnTo>
                              <a:pt x="113152" y="9264"/>
                            </a:lnTo>
                            <a:lnTo>
                              <a:pt x="109891" y="5294"/>
                            </a:lnTo>
                            <a:lnTo>
                              <a:pt x="105978" y="2205"/>
                            </a:lnTo>
                            <a:lnTo>
                              <a:pt x="101413" y="882"/>
                            </a:lnTo>
                            <a:lnTo>
                              <a:pt x="96195" y="0"/>
                            </a:lnTo>
                            <a:lnTo>
                              <a:pt x="96195" y="0"/>
                            </a:lnTo>
                            <a:close/>
                          </a:path>
                        </a:pathLst>
                      </a:custGeom>
                      <a:solidFill>
                        <a:schemeClr val="lt1"/>
                      </a:solidFill>
                      <a:ln>
                        <a:noFill/>
                      </a:ln>
                    </p:spPr>
                    <p:txBody>
                      <a:bodyPr lIns="93275" tIns="46625" rIns="93275" bIns="46625"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Arial"/>
                          <a:ea typeface="Arial"/>
                          <a:cs typeface="Arial"/>
                          <a:sym typeface="Arial"/>
                        </a:endParaRPr>
                      </a:p>
                    </p:txBody>
                  </p:sp>
                </p:grpSp>
                <p:sp>
                  <p:nvSpPr>
                    <p:cNvPr id="1084" name="Shape 1084"/>
                    <p:cNvSpPr/>
                    <p:nvPr/>
                  </p:nvSpPr>
                  <p:spPr>
                    <a:xfrm rot="1113950">
                      <a:off x="6973703" y="3900617"/>
                      <a:ext cx="176715" cy="280710"/>
                    </a:xfrm>
                    <a:custGeom>
                      <a:avLst/>
                      <a:gdLst/>
                      <a:ahLst/>
                      <a:cxnLst/>
                      <a:rect l="0" t="0" r="0" b="0"/>
                      <a:pathLst>
                        <a:path w="120000" h="120000" extrusionOk="0">
                          <a:moveTo>
                            <a:pt x="75858" y="1810"/>
                          </a:moveTo>
                          <a:cubicBezTo>
                            <a:pt x="82332" y="623"/>
                            <a:pt x="89037" y="0"/>
                            <a:pt x="95903" y="0"/>
                          </a:cubicBezTo>
                          <a:cubicBezTo>
                            <a:pt x="102770" y="0"/>
                            <a:pt x="109474" y="623"/>
                            <a:pt x="115950" y="1810"/>
                          </a:cubicBezTo>
                          <a:lnTo>
                            <a:pt x="120000" y="2937"/>
                          </a:lnTo>
                          <a:lnTo>
                            <a:pt x="118175" y="20782"/>
                          </a:lnTo>
                          <a:lnTo>
                            <a:pt x="116532" y="20507"/>
                          </a:lnTo>
                          <a:cubicBezTo>
                            <a:pt x="101724" y="20507"/>
                            <a:pt x="88317" y="30483"/>
                            <a:pt x="78613" y="46613"/>
                          </a:cubicBezTo>
                          <a:lnTo>
                            <a:pt x="70815" y="65838"/>
                          </a:lnTo>
                          <a:lnTo>
                            <a:pt x="70194" y="65969"/>
                          </a:lnTo>
                          <a:lnTo>
                            <a:pt x="63688" y="83929"/>
                          </a:lnTo>
                          <a:cubicBezTo>
                            <a:pt x="53062" y="102736"/>
                            <a:pt x="33326" y="116495"/>
                            <a:pt x="14298" y="120000"/>
                          </a:cubicBezTo>
                          <a:lnTo>
                            <a:pt x="0" y="119916"/>
                          </a:lnTo>
                          <a:lnTo>
                            <a:pt x="11991" y="110866"/>
                          </a:lnTo>
                          <a:cubicBezTo>
                            <a:pt x="19875" y="101942"/>
                            <a:pt x="24334" y="89774"/>
                            <a:pt x="23498" y="76476"/>
                          </a:cubicBezTo>
                          <a:lnTo>
                            <a:pt x="23342" y="75876"/>
                          </a:lnTo>
                          <a:lnTo>
                            <a:pt x="22953" y="75958"/>
                          </a:lnTo>
                          <a:lnTo>
                            <a:pt x="14420" y="64219"/>
                          </a:lnTo>
                          <a:lnTo>
                            <a:pt x="12927" y="58717"/>
                          </a:lnTo>
                          <a:cubicBezTo>
                            <a:pt x="12690" y="51570"/>
                            <a:pt x="14166" y="44739"/>
                            <a:pt x="17039" y="38505"/>
                          </a:cubicBezTo>
                          <a:lnTo>
                            <a:pt x="26636" y="25736"/>
                          </a:lnTo>
                          <a:lnTo>
                            <a:pt x="37417" y="17164"/>
                          </a:lnTo>
                          <a:lnTo>
                            <a:pt x="40150" y="15530"/>
                          </a:lnTo>
                          <a:lnTo>
                            <a:pt x="57186" y="7004"/>
                          </a:lnTo>
                          <a:cubicBezTo>
                            <a:pt x="63136" y="4749"/>
                            <a:pt x="69382" y="2998"/>
                            <a:pt x="75858" y="1810"/>
                          </a:cubicBezTo>
                          <a:close/>
                        </a:path>
                      </a:pathLst>
                    </a:cu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grpSp>
            </p:grpSp>
          </p:grpSp>
          <p:sp>
            <p:nvSpPr>
              <p:cNvPr id="1085" name="Shape 1085"/>
              <p:cNvSpPr txBox="1"/>
              <p:nvPr/>
            </p:nvSpPr>
            <p:spPr>
              <a:xfrm>
                <a:off x="158757" y="3753482"/>
                <a:ext cx="5287299" cy="492441"/>
              </a:xfrm>
              <a:prstGeom prst="rect">
                <a:avLst/>
              </a:prstGeom>
              <a:noFill/>
              <a:ln>
                <a:noFill/>
              </a:ln>
            </p:spPr>
            <p:txBody>
              <a:bodyPr lIns="91425"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“One size fits all” staffing based on requirements of the past</a:t>
                </a:r>
              </a:p>
            </p:txBody>
          </p:sp>
        </p:grpSp>
      </p:grpSp>
      <p:grpSp>
        <p:nvGrpSpPr>
          <p:cNvPr id="1086" name="Shape 1086"/>
          <p:cNvGrpSpPr/>
          <p:nvPr/>
        </p:nvGrpSpPr>
        <p:grpSpPr>
          <a:xfrm>
            <a:off x="158757" y="4545084"/>
            <a:ext cx="11463313" cy="687279"/>
            <a:chOff x="158757" y="4525560"/>
            <a:chExt cx="11463313" cy="687279"/>
          </a:xfrm>
        </p:grpSpPr>
        <p:sp>
          <p:nvSpPr>
            <p:cNvPr id="1087" name="Shape 1087"/>
            <p:cNvSpPr/>
            <p:nvPr/>
          </p:nvSpPr>
          <p:spPr>
            <a:xfrm>
              <a:off x="5658344" y="4623707"/>
              <a:ext cx="492722" cy="490988"/>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grpSp>
          <p:nvGrpSpPr>
            <p:cNvPr id="1088" name="Shape 1088"/>
            <p:cNvGrpSpPr/>
            <p:nvPr/>
          </p:nvGrpSpPr>
          <p:grpSpPr>
            <a:xfrm>
              <a:off x="158757" y="4525560"/>
              <a:ext cx="11463313" cy="687279"/>
              <a:chOff x="158757" y="4525560"/>
              <a:chExt cx="11463313" cy="687279"/>
            </a:xfrm>
          </p:grpSpPr>
          <p:sp>
            <p:nvSpPr>
              <p:cNvPr id="1089" name="Shape 1089"/>
              <p:cNvSpPr txBox="1"/>
              <p:nvPr/>
            </p:nvSpPr>
            <p:spPr>
              <a:xfrm>
                <a:off x="7358253" y="4622980"/>
                <a:ext cx="4263817" cy="492441"/>
              </a:xfrm>
              <a:prstGeom prst="rect">
                <a:avLst/>
              </a:prstGeom>
              <a:noFill/>
              <a:ln>
                <a:noFill/>
              </a:ln>
            </p:spPr>
            <p:txBody>
              <a:bodyPr lIns="0" tIns="0" rIns="0" bIns="0" anchor="t" anchorCtr="0">
                <a:noAutofit/>
              </a:bodyPr>
              <a:lstStyle/>
              <a:p>
                <a:pPr marL="1620" marR="0" lvl="1" indent="-1620" algn="l" rtl="0">
                  <a:lnSpc>
                    <a:spcPct val="100000"/>
                  </a:lnSpc>
                  <a:spcBef>
                    <a:spcPts val="0"/>
                  </a:spcBef>
                  <a:spcAft>
                    <a:spcPts val="0"/>
                  </a:spcAft>
                  <a:buClr>
                    <a:srgbClr val="000000"/>
                  </a:buClr>
                  <a:buSzPct val="25000"/>
                  <a:buFont typeface="Arial"/>
                  <a:buNone/>
                </a:pPr>
                <a:r>
                  <a:rPr lang="en-US" sz="1600" b="0" i="0" u="none" strike="noStrike" cap="none">
                    <a:solidFill>
                      <a:schemeClr val="dk1"/>
                    </a:solidFill>
                    <a:latin typeface="Arial"/>
                    <a:ea typeface="Arial"/>
                    <a:cs typeface="Arial"/>
                    <a:sym typeface="Arial"/>
                  </a:rPr>
                  <a:t>Field offices work collaboratively to support each other and their partners</a:t>
                </a:r>
              </a:p>
            </p:txBody>
          </p:sp>
          <p:grpSp>
            <p:nvGrpSpPr>
              <p:cNvPr id="1090" name="Shape 1090"/>
              <p:cNvGrpSpPr/>
              <p:nvPr/>
            </p:nvGrpSpPr>
            <p:grpSpPr>
              <a:xfrm>
                <a:off x="6530010" y="4525560"/>
                <a:ext cx="687281" cy="687279"/>
                <a:chOff x="6530010" y="4525560"/>
                <a:chExt cx="687281" cy="687279"/>
              </a:xfrm>
            </p:grpSpPr>
            <p:sp>
              <p:nvSpPr>
                <p:cNvPr id="1091" name="Shape 1091"/>
                <p:cNvSpPr/>
                <p:nvPr/>
              </p:nvSpPr>
              <p:spPr>
                <a:xfrm>
                  <a:off x="6530010" y="4525560"/>
                  <a:ext cx="687281" cy="687279"/>
                </a:xfrm>
                <a:prstGeom prst="ellipse">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grpSp>
              <p:nvGrpSpPr>
                <p:cNvPr id="1092" name="Shape 1092"/>
                <p:cNvGrpSpPr/>
                <p:nvPr/>
              </p:nvGrpSpPr>
              <p:grpSpPr>
                <a:xfrm>
                  <a:off x="6679421" y="4680766"/>
                  <a:ext cx="388456" cy="376866"/>
                  <a:chOff x="6693364" y="4671537"/>
                  <a:chExt cx="388456" cy="376866"/>
                </a:xfrm>
              </p:grpSpPr>
              <p:pic>
                <p:nvPicPr>
                  <p:cNvPr id="1093" name="Shape 1093"/>
                  <p:cNvPicPr preferRelativeResize="0"/>
                  <p:nvPr/>
                </p:nvPicPr>
                <p:blipFill rotWithShape="1">
                  <a:blip r:embed="rId5">
                    <a:alphaModFix/>
                  </a:blip>
                  <a:srcRect/>
                  <a:stretch/>
                </p:blipFill>
                <p:spPr>
                  <a:xfrm>
                    <a:off x="6693364" y="4671537"/>
                    <a:ext cx="215585" cy="164491"/>
                  </a:xfrm>
                  <a:prstGeom prst="rect">
                    <a:avLst/>
                  </a:prstGeom>
                  <a:noFill/>
                  <a:ln>
                    <a:noFill/>
                  </a:ln>
                </p:spPr>
              </p:pic>
              <p:pic>
                <p:nvPicPr>
                  <p:cNvPr id="1094" name="Shape 1094"/>
                  <p:cNvPicPr preferRelativeResize="0"/>
                  <p:nvPr/>
                </p:nvPicPr>
                <p:blipFill rotWithShape="1">
                  <a:blip r:embed="rId5">
                    <a:alphaModFix/>
                  </a:blip>
                  <a:srcRect/>
                  <a:stretch/>
                </p:blipFill>
                <p:spPr>
                  <a:xfrm>
                    <a:off x="6866235" y="4883912"/>
                    <a:ext cx="215585" cy="164491"/>
                  </a:xfrm>
                  <a:prstGeom prst="rect">
                    <a:avLst/>
                  </a:prstGeom>
                  <a:noFill/>
                  <a:ln>
                    <a:noFill/>
                  </a:ln>
                </p:spPr>
              </p:pic>
            </p:grpSp>
          </p:grpSp>
          <p:sp>
            <p:nvSpPr>
              <p:cNvPr id="1095" name="Shape 1095"/>
              <p:cNvSpPr txBox="1"/>
              <p:nvPr/>
            </p:nvSpPr>
            <p:spPr>
              <a:xfrm>
                <a:off x="158757" y="4746091"/>
                <a:ext cx="5287299" cy="246219"/>
              </a:xfrm>
              <a:prstGeom prst="rect">
                <a:avLst/>
              </a:prstGeom>
              <a:noFill/>
              <a:ln>
                <a:noFill/>
              </a:ln>
            </p:spPr>
            <p:txBody>
              <a:bodyPr lIns="91425"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Siloed operations - each office must fully support itself</a:t>
                </a:r>
              </a:p>
            </p:txBody>
          </p:sp>
        </p:grpSp>
      </p:grpSp>
      <p:grpSp>
        <p:nvGrpSpPr>
          <p:cNvPr id="1096" name="Shape 1096"/>
          <p:cNvGrpSpPr/>
          <p:nvPr/>
        </p:nvGrpSpPr>
        <p:grpSpPr>
          <a:xfrm>
            <a:off x="158757" y="5371057"/>
            <a:ext cx="11491891" cy="687279"/>
            <a:chOff x="158757" y="5371057"/>
            <a:chExt cx="11491891" cy="687279"/>
          </a:xfrm>
        </p:grpSpPr>
        <p:sp>
          <p:nvSpPr>
            <p:cNvPr id="1097" name="Shape 1097"/>
            <p:cNvSpPr/>
            <p:nvPr/>
          </p:nvSpPr>
          <p:spPr>
            <a:xfrm>
              <a:off x="5658344" y="5469203"/>
              <a:ext cx="492722" cy="490988"/>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grpSp>
          <p:nvGrpSpPr>
            <p:cNvPr id="1098" name="Shape 1098"/>
            <p:cNvGrpSpPr/>
            <p:nvPr/>
          </p:nvGrpSpPr>
          <p:grpSpPr>
            <a:xfrm>
              <a:off x="158757" y="5371057"/>
              <a:ext cx="11491891" cy="687279"/>
              <a:chOff x="158757" y="5371057"/>
              <a:chExt cx="11491891" cy="687279"/>
            </a:xfrm>
          </p:grpSpPr>
          <p:grpSp>
            <p:nvGrpSpPr>
              <p:cNvPr id="1099" name="Shape 1099"/>
              <p:cNvGrpSpPr/>
              <p:nvPr/>
            </p:nvGrpSpPr>
            <p:grpSpPr>
              <a:xfrm>
                <a:off x="6530010" y="5371057"/>
                <a:ext cx="687281" cy="687279"/>
                <a:chOff x="6530010" y="5371057"/>
                <a:chExt cx="687281" cy="687279"/>
              </a:xfrm>
            </p:grpSpPr>
            <p:sp>
              <p:nvSpPr>
                <p:cNvPr id="1100" name="Shape 1100"/>
                <p:cNvSpPr/>
                <p:nvPr/>
              </p:nvSpPr>
              <p:spPr>
                <a:xfrm>
                  <a:off x="6530010" y="5371057"/>
                  <a:ext cx="687281" cy="687279"/>
                </a:xfrm>
                <a:prstGeom prst="ellipse">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grpSp>
              <p:nvGrpSpPr>
                <p:cNvPr id="1101" name="Shape 1101"/>
                <p:cNvGrpSpPr/>
                <p:nvPr/>
              </p:nvGrpSpPr>
              <p:grpSpPr>
                <a:xfrm>
                  <a:off x="6600922" y="5453669"/>
                  <a:ext cx="545456" cy="422955"/>
                  <a:chOff x="1975721" y="2682240"/>
                  <a:chExt cx="4729864" cy="3667843"/>
                </a:xfrm>
              </p:grpSpPr>
              <p:sp>
                <p:nvSpPr>
                  <p:cNvPr id="1102" name="Shape 1102"/>
                  <p:cNvSpPr/>
                  <p:nvPr/>
                </p:nvSpPr>
                <p:spPr>
                  <a:xfrm>
                    <a:off x="3962396" y="2682240"/>
                    <a:ext cx="761996" cy="762001"/>
                  </a:xfrm>
                  <a:prstGeom prst="ellipse">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p:txBody>
              </p:sp>
              <p:sp>
                <p:nvSpPr>
                  <p:cNvPr id="1103" name="Shape 1103"/>
                  <p:cNvSpPr/>
                  <p:nvPr/>
                </p:nvSpPr>
                <p:spPr>
                  <a:xfrm>
                    <a:off x="5932619" y="3757614"/>
                    <a:ext cx="761996" cy="762001"/>
                  </a:xfrm>
                  <a:prstGeom prst="ellipse">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p:txBody>
              </p:sp>
              <p:sp>
                <p:nvSpPr>
                  <p:cNvPr id="1104" name="Shape 1104"/>
                  <p:cNvSpPr/>
                  <p:nvPr/>
                </p:nvSpPr>
                <p:spPr>
                  <a:xfrm>
                    <a:off x="1975721" y="3757614"/>
                    <a:ext cx="761996" cy="762001"/>
                  </a:xfrm>
                  <a:prstGeom prst="ellipse">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p:txBody>
              </p:sp>
              <p:sp>
                <p:nvSpPr>
                  <p:cNvPr id="1105" name="Shape 1105"/>
                  <p:cNvSpPr/>
                  <p:nvPr/>
                </p:nvSpPr>
                <p:spPr>
                  <a:xfrm>
                    <a:off x="1981183" y="3595691"/>
                    <a:ext cx="4724401" cy="2754392"/>
                  </a:xfrm>
                  <a:custGeom>
                    <a:avLst/>
                    <a:gdLst/>
                    <a:ahLst/>
                    <a:cxnLst/>
                    <a:rect l="0" t="0" r="0" b="0"/>
                    <a:pathLst>
                      <a:path w="120000" h="120000" extrusionOk="0">
                        <a:moveTo>
                          <a:pt x="83181" y="46141"/>
                        </a:moveTo>
                        <a:cubicBezTo>
                          <a:pt x="82872" y="46217"/>
                          <a:pt x="82587" y="46419"/>
                          <a:pt x="82338" y="46822"/>
                        </a:cubicBezTo>
                        <a:cubicBezTo>
                          <a:pt x="81344" y="48436"/>
                          <a:pt x="80940" y="53277"/>
                          <a:pt x="80241" y="56505"/>
                        </a:cubicBezTo>
                        <a:cubicBezTo>
                          <a:pt x="79086" y="60355"/>
                          <a:pt x="72150" y="63098"/>
                          <a:pt x="72499" y="51663"/>
                        </a:cubicBezTo>
                        <a:lnTo>
                          <a:pt x="73548" y="46822"/>
                        </a:lnTo>
                        <a:lnTo>
                          <a:pt x="46451" y="46822"/>
                        </a:lnTo>
                        <a:lnTo>
                          <a:pt x="47499" y="52078"/>
                        </a:lnTo>
                        <a:cubicBezTo>
                          <a:pt x="47607" y="60931"/>
                          <a:pt x="41505" y="62453"/>
                          <a:pt x="39596" y="56228"/>
                        </a:cubicBezTo>
                        <a:lnTo>
                          <a:pt x="37580" y="46684"/>
                        </a:lnTo>
                        <a:lnTo>
                          <a:pt x="33790" y="46684"/>
                        </a:lnTo>
                        <a:lnTo>
                          <a:pt x="28709" y="75732"/>
                        </a:lnTo>
                        <a:lnTo>
                          <a:pt x="36612" y="80158"/>
                        </a:lnTo>
                        <a:cubicBezTo>
                          <a:pt x="38978" y="81933"/>
                          <a:pt x="40013" y="92745"/>
                          <a:pt x="34516" y="93160"/>
                        </a:cubicBezTo>
                        <a:lnTo>
                          <a:pt x="26370" y="89287"/>
                        </a:lnTo>
                        <a:lnTo>
                          <a:pt x="24435" y="100353"/>
                        </a:lnTo>
                        <a:lnTo>
                          <a:pt x="95403" y="100353"/>
                        </a:lnTo>
                        <a:lnTo>
                          <a:pt x="93629" y="89564"/>
                        </a:lnTo>
                        <a:lnTo>
                          <a:pt x="86532" y="93299"/>
                        </a:lnTo>
                        <a:cubicBezTo>
                          <a:pt x="82903" y="95558"/>
                          <a:pt x="78387" y="84677"/>
                          <a:pt x="83709" y="80020"/>
                        </a:cubicBezTo>
                        <a:lnTo>
                          <a:pt x="91209" y="75870"/>
                        </a:lnTo>
                        <a:lnTo>
                          <a:pt x="86209" y="46822"/>
                        </a:lnTo>
                        <a:cubicBezTo>
                          <a:pt x="85241" y="46822"/>
                          <a:pt x="84107" y="45914"/>
                          <a:pt x="83181" y="46141"/>
                        </a:cubicBezTo>
                        <a:close/>
                        <a:moveTo>
                          <a:pt x="71451" y="21094"/>
                        </a:moveTo>
                        <a:lnTo>
                          <a:pt x="69677" y="40321"/>
                        </a:lnTo>
                        <a:lnTo>
                          <a:pt x="74919" y="40321"/>
                        </a:lnTo>
                        <a:lnTo>
                          <a:pt x="76370" y="33405"/>
                        </a:lnTo>
                        <a:close/>
                        <a:moveTo>
                          <a:pt x="48629" y="21094"/>
                        </a:moveTo>
                        <a:lnTo>
                          <a:pt x="43709" y="33405"/>
                        </a:lnTo>
                        <a:lnTo>
                          <a:pt x="45161" y="40321"/>
                        </a:lnTo>
                        <a:lnTo>
                          <a:pt x="50403" y="40321"/>
                        </a:lnTo>
                        <a:close/>
                        <a:moveTo>
                          <a:pt x="51290" y="0"/>
                        </a:moveTo>
                        <a:lnTo>
                          <a:pt x="56129" y="17636"/>
                        </a:lnTo>
                        <a:lnTo>
                          <a:pt x="58548" y="9544"/>
                        </a:lnTo>
                        <a:cubicBezTo>
                          <a:pt x="57157" y="5982"/>
                          <a:pt x="57338" y="4184"/>
                          <a:pt x="57459" y="1659"/>
                        </a:cubicBezTo>
                        <a:cubicBezTo>
                          <a:pt x="59032" y="-829"/>
                          <a:pt x="62177" y="726"/>
                          <a:pt x="62540" y="1659"/>
                        </a:cubicBezTo>
                        <a:cubicBezTo>
                          <a:pt x="62983" y="5359"/>
                          <a:pt x="62096" y="7607"/>
                          <a:pt x="61330" y="9336"/>
                        </a:cubicBezTo>
                        <a:lnTo>
                          <a:pt x="63750" y="17843"/>
                        </a:lnTo>
                        <a:lnTo>
                          <a:pt x="68709" y="207"/>
                        </a:lnTo>
                        <a:cubicBezTo>
                          <a:pt x="72520" y="622"/>
                          <a:pt x="75423" y="4979"/>
                          <a:pt x="76693" y="8921"/>
                        </a:cubicBezTo>
                        <a:lnTo>
                          <a:pt x="84193" y="28218"/>
                        </a:lnTo>
                        <a:cubicBezTo>
                          <a:pt x="85362" y="31952"/>
                          <a:pt x="85624" y="33612"/>
                          <a:pt x="83709" y="40667"/>
                        </a:cubicBezTo>
                        <a:lnTo>
                          <a:pt x="86612" y="40667"/>
                        </a:lnTo>
                        <a:cubicBezTo>
                          <a:pt x="88407" y="40632"/>
                          <a:pt x="89475" y="42672"/>
                          <a:pt x="89999" y="45854"/>
                        </a:cubicBezTo>
                        <a:lnTo>
                          <a:pt x="94717" y="73864"/>
                        </a:lnTo>
                        <a:lnTo>
                          <a:pt x="101129" y="63698"/>
                        </a:lnTo>
                        <a:lnTo>
                          <a:pt x="105725" y="50003"/>
                        </a:lnTo>
                        <a:cubicBezTo>
                          <a:pt x="106229" y="48447"/>
                          <a:pt x="106915" y="46995"/>
                          <a:pt x="108508" y="46891"/>
                        </a:cubicBezTo>
                        <a:lnTo>
                          <a:pt x="114556" y="46891"/>
                        </a:lnTo>
                        <a:cubicBezTo>
                          <a:pt x="117338" y="47064"/>
                          <a:pt x="119939" y="50246"/>
                          <a:pt x="120000" y="55813"/>
                        </a:cubicBezTo>
                        <a:lnTo>
                          <a:pt x="120000" y="95028"/>
                        </a:lnTo>
                        <a:cubicBezTo>
                          <a:pt x="119798" y="97483"/>
                          <a:pt x="118447" y="100042"/>
                          <a:pt x="116854" y="99593"/>
                        </a:cubicBezTo>
                        <a:lnTo>
                          <a:pt x="107419" y="99593"/>
                        </a:lnTo>
                        <a:cubicBezTo>
                          <a:pt x="106028" y="99593"/>
                          <a:pt x="104697" y="99385"/>
                          <a:pt x="104153" y="95858"/>
                        </a:cubicBezTo>
                        <a:lnTo>
                          <a:pt x="102217" y="80504"/>
                        </a:lnTo>
                        <a:cubicBezTo>
                          <a:pt x="100564" y="82786"/>
                          <a:pt x="99213" y="87040"/>
                          <a:pt x="97258" y="87351"/>
                        </a:cubicBezTo>
                        <a:lnTo>
                          <a:pt x="100403" y="107269"/>
                        </a:lnTo>
                        <a:lnTo>
                          <a:pt x="100403" y="115776"/>
                        </a:lnTo>
                        <a:cubicBezTo>
                          <a:pt x="100557" y="118693"/>
                          <a:pt x="98918" y="120087"/>
                          <a:pt x="96774" y="119995"/>
                        </a:cubicBezTo>
                        <a:lnTo>
                          <a:pt x="23225" y="119995"/>
                        </a:lnTo>
                        <a:cubicBezTo>
                          <a:pt x="22123" y="119753"/>
                          <a:pt x="20033" y="120514"/>
                          <a:pt x="19354" y="116122"/>
                        </a:cubicBezTo>
                        <a:lnTo>
                          <a:pt x="19354" y="106993"/>
                        </a:lnTo>
                        <a:lnTo>
                          <a:pt x="22580" y="87351"/>
                        </a:lnTo>
                        <a:cubicBezTo>
                          <a:pt x="20719" y="86659"/>
                          <a:pt x="18252" y="81714"/>
                          <a:pt x="17419" y="79985"/>
                        </a:cubicBezTo>
                        <a:cubicBezTo>
                          <a:pt x="17237" y="85138"/>
                          <a:pt x="16451" y="89875"/>
                          <a:pt x="15967" y="94820"/>
                        </a:cubicBezTo>
                        <a:cubicBezTo>
                          <a:pt x="15504" y="97345"/>
                          <a:pt x="15463" y="99869"/>
                          <a:pt x="12580" y="99800"/>
                        </a:cubicBezTo>
                        <a:cubicBezTo>
                          <a:pt x="10161" y="99938"/>
                          <a:pt x="4193" y="100388"/>
                          <a:pt x="2056" y="99385"/>
                        </a:cubicBezTo>
                        <a:cubicBezTo>
                          <a:pt x="705" y="98901"/>
                          <a:pt x="282" y="96826"/>
                          <a:pt x="120" y="94509"/>
                        </a:cubicBezTo>
                        <a:cubicBezTo>
                          <a:pt x="80" y="81334"/>
                          <a:pt x="40" y="68158"/>
                          <a:pt x="0" y="54983"/>
                        </a:cubicBezTo>
                        <a:cubicBezTo>
                          <a:pt x="181" y="50176"/>
                          <a:pt x="2782" y="47133"/>
                          <a:pt x="4415" y="47099"/>
                        </a:cubicBezTo>
                        <a:lnTo>
                          <a:pt x="11068" y="46891"/>
                        </a:lnTo>
                        <a:cubicBezTo>
                          <a:pt x="12419" y="46511"/>
                          <a:pt x="13709" y="48205"/>
                          <a:pt x="14334" y="50004"/>
                        </a:cubicBezTo>
                        <a:lnTo>
                          <a:pt x="19112" y="62868"/>
                        </a:lnTo>
                        <a:lnTo>
                          <a:pt x="25040" y="73034"/>
                        </a:lnTo>
                        <a:lnTo>
                          <a:pt x="30241" y="44816"/>
                        </a:lnTo>
                        <a:cubicBezTo>
                          <a:pt x="30786" y="40459"/>
                          <a:pt x="32540" y="40148"/>
                          <a:pt x="36229" y="40044"/>
                        </a:cubicBezTo>
                        <a:cubicBezTo>
                          <a:pt x="34576" y="33923"/>
                          <a:pt x="34677" y="31122"/>
                          <a:pt x="35443" y="29047"/>
                        </a:cubicBezTo>
                        <a:lnTo>
                          <a:pt x="43911" y="6639"/>
                        </a:lnTo>
                        <a:cubicBezTo>
                          <a:pt x="46189" y="1936"/>
                          <a:pt x="48467" y="449"/>
                          <a:pt x="51290" y="0"/>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p:txBody>
              </p:sp>
            </p:grpSp>
            <p:grpSp>
              <p:nvGrpSpPr>
                <p:cNvPr id="1106" name="Shape 1106"/>
                <p:cNvGrpSpPr/>
                <p:nvPr/>
              </p:nvGrpSpPr>
              <p:grpSpPr>
                <a:xfrm>
                  <a:off x="6809511" y="5709317"/>
                  <a:ext cx="138056" cy="211918"/>
                  <a:chOff x="7466842" y="2939555"/>
                  <a:chExt cx="164241" cy="252116"/>
                </a:xfrm>
              </p:grpSpPr>
              <p:sp>
                <p:nvSpPr>
                  <p:cNvPr id="1107" name="Shape 1107"/>
                  <p:cNvSpPr/>
                  <p:nvPr/>
                </p:nvSpPr>
                <p:spPr>
                  <a:xfrm>
                    <a:off x="7466842" y="3046414"/>
                    <a:ext cx="164241" cy="145258"/>
                  </a:xfrm>
                  <a:custGeom>
                    <a:avLst/>
                    <a:gdLst/>
                    <a:ahLst/>
                    <a:cxnLst/>
                    <a:rect l="0" t="0" r="0" b="0"/>
                    <a:pathLst>
                      <a:path w="120000" h="120000" extrusionOk="0">
                        <a:moveTo>
                          <a:pt x="2" y="120000"/>
                        </a:moveTo>
                        <a:lnTo>
                          <a:pt x="120000" y="119469"/>
                        </a:lnTo>
                        <a:cubicBezTo>
                          <a:pt x="118281" y="86082"/>
                          <a:pt x="116093" y="54284"/>
                          <a:pt x="110625" y="20897"/>
                        </a:cubicBezTo>
                        <a:cubicBezTo>
                          <a:pt x="105468" y="15067"/>
                          <a:pt x="96094" y="8708"/>
                          <a:pt x="86719" y="8178"/>
                        </a:cubicBezTo>
                        <a:cubicBezTo>
                          <a:pt x="85157" y="-4010"/>
                          <a:pt x="32501" y="-1361"/>
                          <a:pt x="32814" y="8178"/>
                        </a:cubicBezTo>
                        <a:cubicBezTo>
                          <a:pt x="25470" y="8884"/>
                          <a:pt x="15783" y="12241"/>
                          <a:pt x="10783" y="18247"/>
                        </a:cubicBezTo>
                        <a:cubicBezTo>
                          <a:pt x="7189" y="34146"/>
                          <a:pt x="-153" y="69653"/>
                          <a:pt x="2" y="120000"/>
                        </a:cubicBezTo>
                        <a:close/>
                      </a:path>
                    </a:pathLst>
                  </a:cu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1108" name="Shape 1108"/>
                  <p:cNvSpPr/>
                  <p:nvPr/>
                </p:nvSpPr>
                <p:spPr>
                  <a:xfrm>
                    <a:off x="7505499" y="2939555"/>
                    <a:ext cx="87018" cy="98795"/>
                  </a:xfrm>
                  <a:custGeom>
                    <a:avLst/>
                    <a:gdLst/>
                    <a:ahLst/>
                    <a:cxnLst/>
                    <a:rect l="0" t="0" r="0" b="0"/>
                    <a:pathLst>
                      <a:path w="120000" h="120000" extrusionOk="0">
                        <a:moveTo>
                          <a:pt x="33398" y="120000"/>
                        </a:moveTo>
                        <a:cubicBezTo>
                          <a:pt x="54631" y="116883"/>
                          <a:pt x="74980" y="117662"/>
                          <a:pt x="86481" y="120000"/>
                        </a:cubicBezTo>
                        <a:cubicBezTo>
                          <a:pt x="151066" y="56625"/>
                          <a:pt x="111253" y="-515"/>
                          <a:pt x="59940" y="3"/>
                        </a:cubicBezTo>
                        <a:cubicBezTo>
                          <a:pt x="12165" y="1042"/>
                          <a:pt x="-32955" y="55066"/>
                          <a:pt x="33398" y="120000"/>
                        </a:cubicBezTo>
                        <a:close/>
                      </a:path>
                    </a:pathLst>
                  </a:cu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grpSp>
            <p:sp>
              <p:nvSpPr>
                <p:cNvPr id="1109" name="Shape 1109"/>
                <p:cNvSpPr/>
                <p:nvPr/>
              </p:nvSpPr>
              <p:spPr>
                <a:xfrm>
                  <a:off x="6822910" y="5450462"/>
                  <a:ext cx="101480" cy="196195"/>
                </a:xfrm>
                <a:custGeom>
                  <a:avLst/>
                  <a:gdLst/>
                  <a:ahLst/>
                  <a:cxnLst/>
                  <a:rect l="0" t="0" r="0" b="0"/>
                  <a:pathLst>
                    <a:path w="120000" h="120000" extrusionOk="0">
                      <a:moveTo>
                        <a:pt x="34556" y="59539"/>
                      </a:moveTo>
                      <a:cubicBezTo>
                        <a:pt x="34556" y="60972"/>
                        <a:pt x="34556" y="60972"/>
                        <a:pt x="34556" y="60972"/>
                      </a:cubicBezTo>
                      <a:cubicBezTo>
                        <a:pt x="34556" y="62918"/>
                        <a:pt x="33858" y="66092"/>
                        <a:pt x="31767" y="68293"/>
                      </a:cubicBezTo>
                      <a:cubicBezTo>
                        <a:pt x="59751" y="120000"/>
                        <a:pt x="59751" y="120000"/>
                        <a:pt x="59751" y="120000"/>
                      </a:cubicBezTo>
                      <a:cubicBezTo>
                        <a:pt x="88232" y="68293"/>
                        <a:pt x="88232" y="68293"/>
                        <a:pt x="88232" y="68293"/>
                      </a:cubicBezTo>
                      <a:cubicBezTo>
                        <a:pt x="86141" y="66040"/>
                        <a:pt x="85443" y="62918"/>
                        <a:pt x="85443" y="60972"/>
                      </a:cubicBezTo>
                      <a:cubicBezTo>
                        <a:pt x="85443" y="59539"/>
                        <a:pt x="85443" y="59539"/>
                        <a:pt x="85443" y="59539"/>
                      </a:cubicBezTo>
                      <a:cubicBezTo>
                        <a:pt x="85643" y="59539"/>
                        <a:pt x="85842" y="59539"/>
                        <a:pt x="86041" y="59488"/>
                      </a:cubicBezTo>
                      <a:cubicBezTo>
                        <a:pt x="98190" y="58412"/>
                        <a:pt x="110439" y="56365"/>
                        <a:pt x="120000" y="52116"/>
                      </a:cubicBezTo>
                      <a:cubicBezTo>
                        <a:pt x="120000" y="52116"/>
                        <a:pt x="106755" y="43617"/>
                        <a:pt x="106755" y="23907"/>
                      </a:cubicBezTo>
                      <a:cubicBezTo>
                        <a:pt x="106755" y="10136"/>
                        <a:pt x="90921" y="307"/>
                        <a:pt x="60049" y="0"/>
                      </a:cubicBezTo>
                      <a:cubicBezTo>
                        <a:pt x="29078" y="307"/>
                        <a:pt x="13244" y="10136"/>
                        <a:pt x="13244" y="23907"/>
                      </a:cubicBezTo>
                      <a:cubicBezTo>
                        <a:pt x="13244" y="43617"/>
                        <a:pt x="0" y="52116"/>
                        <a:pt x="0" y="52116"/>
                      </a:cubicBezTo>
                      <a:cubicBezTo>
                        <a:pt x="9659" y="56416"/>
                        <a:pt x="21709" y="58361"/>
                        <a:pt x="34058" y="59488"/>
                      </a:cubicBezTo>
                      <a:cubicBezTo>
                        <a:pt x="34157" y="59539"/>
                        <a:pt x="34356" y="59539"/>
                        <a:pt x="34556" y="59539"/>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110" name="Shape 1110"/>
                <p:cNvSpPr/>
                <p:nvPr/>
              </p:nvSpPr>
              <p:spPr>
                <a:xfrm>
                  <a:off x="6820814" y="5684496"/>
                  <a:ext cx="116091" cy="224444"/>
                </a:xfrm>
                <a:custGeom>
                  <a:avLst/>
                  <a:gdLst/>
                  <a:ahLst/>
                  <a:cxnLst/>
                  <a:rect l="0" t="0" r="0" b="0"/>
                  <a:pathLst>
                    <a:path w="120000" h="120000" extrusionOk="0">
                      <a:moveTo>
                        <a:pt x="34556" y="59539"/>
                      </a:moveTo>
                      <a:cubicBezTo>
                        <a:pt x="34556" y="60972"/>
                        <a:pt x="34556" y="60972"/>
                        <a:pt x="34556" y="60972"/>
                      </a:cubicBezTo>
                      <a:cubicBezTo>
                        <a:pt x="34556" y="62918"/>
                        <a:pt x="33858" y="66092"/>
                        <a:pt x="31767" y="68293"/>
                      </a:cubicBezTo>
                      <a:cubicBezTo>
                        <a:pt x="59751" y="120000"/>
                        <a:pt x="59751" y="120000"/>
                        <a:pt x="59751" y="120000"/>
                      </a:cubicBezTo>
                      <a:cubicBezTo>
                        <a:pt x="88232" y="68293"/>
                        <a:pt x="88232" y="68293"/>
                        <a:pt x="88232" y="68293"/>
                      </a:cubicBezTo>
                      <a:cubicBezTo>
                        <a:pt x="86141" y="66040"/>
                        <a:pt x="85443" y="62918"/>
                        <a:pt x="85443" y="60972"/>
                      </a:cubicBezTo>
                      <a:cubicBezTo>
                        <a:pt x="85443" y="59539"/>
                        <a:pt x="85443" y="59539"/>
                        <a:pt x="85443" y="59539"/>
                      </a:cubicBezTo>
                      <a:cubicBezTo>
                        <a:pt x="85643" y="59539"/>
                        <a:pt x="85842" y="59539"/>
                        <a:pt x="86041" y="59488"/>
                      </a:cubicBezTo>
                      <a:cubicBezTo>
                        <a:pt x="98190" y="58412"/>
                        <a:pt x="110439" y="56365"/>
                        <a:pt x="120000" y="52116"/>
                      </a:cubicBezTo>
                      <a:cubicBezTo>
                        <a:pt x="120000" y="52116"/>
                        <a:pt x="106755" y="43617"/>
                        <a:pt x="106755" y="23907"/>
                      </a:cubicBezTo>
                      <a:cubicBezTo>
                        <a:pt x="106755" y="10136"/>
                        <a:pt x="90921" y="307"/>
                        <a:pt x="60049" y="0"/>
                      </a:cubicBezTo>
                      <a:cubicBezTo>
                        <a:pt x="29078" y="307"/>
                        <a:pt x="13244" y="10136"/>
                        <a:pt x="13244" y="23907"/>
                      </a:cubicBezTo>
                      <a:cubicBezTo>
                        <a:pt x="13244" y="43617"/>
                        <a:pt x="0" y="52116"/>
                        <a:pt x="0" y="52116"/>
                      </a:cubicBezTo>
                      <a:cubicBezTo>
                        <a:pt x="9659" y="56416"/>
                        <a:pt x="21709" y="58361"/>
                        <a:pt x="34058" y="59488"/>
                      </a:cubicBezTo>
                      <a:cubicBezTo>
                        <a:pt x="34157" y="59539"/>
                        <a:pt x="34356" y="59539"/>
                        <a:pt x="34556" y="59539"/>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grpSp>
          <p:sp>
            <p:nvSpPr>
              <p:cNvPr id="1111" name="Shape 1111"/>
              <p:cNvSpPr txBox="1"/>
              <p:nvPr/>
            </p:nvSpPr>
            <p:spPr>
              <a:xfrm>
                <a:off x="7386831" y="5468476"/>
                <a:ext cx="4263817" cy="492441"/>
              </a:xfrm>
              <a:prstGeom prst="rect">
                <a:avLst/>
              </a:prstGeom>
              <a:noFill/>
              <a:ln>
                <a:noFill/>
              </a:ln>
            </p:spPr>
            <p:txBody>
              <a:bodyPr lIns="0" tIns="0" rIns="0" bIns="0" anchor="t" anchorCtr="0">
                <a:noAutofit/>
              </a:bodyPr>
              <a:lstStyle/>
              <a:p>
                <a:pPr marL="1620" marR="0" lvl="1" indent="-1620" algn="l" rtl="0">
                  <a:lnSpc>
                    <a:spcPct val="100000"/>
                  </a:lnSpc>
                  <a:spcBef>
                    <a:spcPts val="0"/>
                  </a:spcBef>
                  <a:spcAft>
                    <a:spcPts val="0"/>
                  </a:spcAft>
                  <a:buClr>
                    <a:srgbClr val="000000"/>
                  </a:buClr>
                  <a:buSzPct val="25000"/>
                  <a:buFont typeface="Arial"/>
                  <a:buNone/>
                </a:pPr>
                <a:r>
                  <a:rPr lang="en-US" sz="1600" b="0" i="0" u="none" strike="noStrike" cap="none">
                    <a:solidFill>
                      <a:schemeClr val="dk1"/>
                    </a:solidFill>
                    <a:latin typeface="Arial"/>
                    <a:ea typeface="Arial"/>
                    <a:cs typeface="Arial"/>
                    <a:sym typeface="Arial"/>
                  </a:rPr>
                  <a:t>Functions aligned to expertise, increasing role clarity and making best use of resources</a:t>
                </a:r>
              </a:p>
            </p:txBody>
          </p:sp>
          <p:sp>
            <p:nvSpPr>
              <p:cNvPr id="1112" name="Shape 1112"/>
              <p:cNvSpPr txBox="1"/>
              <p:nvPr/>
            </p:nvSpPr>
            <p:spPr>
              <a:xfrm>
                <a:off x="158757" y="5591587"/>
                <a:ext cx="5287299" cy="246219"/>
              </a:xfrm>
              <a:prstGeom prst="rect">
                <a:avLst/>
              </a:prstGeom>
              <a:noFill/>
              <a:ln>
                <a:noFill/>
              </a:ln>
            </p:spPr>
            <p:txBody>
              <a:bodyPr lIns="91425"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Overlapping roles and requirements across field offices</a:t>
                </a:r>
              </a:p>
            </p:txBody>
          </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p:nvPr/>
        </p:nvSpPr>
        <p:spPr>
          <a:xfrm>
            <a:off x="1495425" y="1589"/>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119" name="Shape 1119"/>
          <p:cNvSpPr/>
          <p:nvPr/>
        </p:nvSpPr>
        <p:spPr>
          <a:xfrm>
            <a:off x="1670050" y="6434980"/>
            <a:ext cx="6136480" cy="153887"/>
          </a:xfrm>
          <a:prstGeom prst="rect">
            <a:avLst/>
          </a:prstGeom>
          <a:noFill/>
          <a:ln>
            <a:noFill/>
          </a:ln>
        </p:spPr>
        <p:txBody>
          <a:bodyPr lIns="0" tIns="0" rIns="0" bIns="0" anchor="ctr" anchorCtr="0">
            <a:noAutofit/>
          </a:bodyPr>
          <a:lstStyle/>
          <a:p>
            <a:pPr marL="609600" marR="0" lvl="0" indent="-60960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SOURCE: OWA September Hill Briefing </a:t>
            </a:r>
          </a:p>
        </p:txBody>
      </p:sp>
      <p:grpSp>
        <p:nvGrpSpPr>
          <p:cNvPr id="1120" name="Shape 1120"/>
          <p:cNvGrpSpPr/>
          <p:nvPr/>
        </p:nvGrpSpPr>
        <p:grpSpPr>
          <a:xfrm>
            <a:off x="1703581" y="1164962"/>
            <a:ext cx="8538326" cy="4378509"/>
            <a:chOff x="158756" y="1136387"/>
            <a:chExt cx="8538326" cy="4378509"/>
          </a:xfrm>
        </p:grpSpPr>
        <p:cxnSp>
          <p:nvCxnSpPr>
            <p:cNvPr id="1121" name="Shape 1121"/>
            <p:cNvCxnSpPr/>
            <p:nvPr/>
          </p:nvCxnSpPr>
          <p:spPr>
            <a:xfrm>
              <a:off x="1286950" y="2890584"/>
              <a:ext cx="7372929" cy="0"/>
            </a:xfrm>
            <a:prstGeom prst="straightConnector1">
              <a:avLst/>
            </a:prstGeom>
            <a:noFill/>
            <a:ln w="9525" cap="flat" cmpd="sng">
              <a:solidFill>
                <a:schemeClr val="accent6"/>
              </a:solidFill>
              <a:prstDash val="dot"/>
              <a:round/>
              <a:headEnd type="none" w="med" len="med"/>
              <a:tailEnd type="none" w="med" len="med"/>
            </a:ln>
          </p:spPr>
        </p:cxnSp>
        <p:sp>
          <p:nvSpPr>
            <p:cNvPr id="1122" name="Shape 1122"/>
            <p:cNvSpPr/>
            <p:nvPr/>
          </p:nvSpPr>
          <p:spPr>
            <a:xfrm>
              <a:off x="6044339" y="1376875"/>
              <a:ext cx="2652744" cy="400509"/>
            </a:xfrm>
            <a:custGeom>
              <a:avLst/>
              <a:gdLst/>
              <a:ahLst/>
              <a:cxnLst/>
              <a:rect l="0" t="0" r="0" b="0"/>
              <a:pathLst>
                <a:path w="120000" h="120000" fill="none" extrusionOk="0">
                  <a:moveTo>
                    <a:pt x="0" y="71066"/>
                  </a:moveTo>
                  <a:cubicBezTo>
                    <a:pt x="19590" y="27833"/>
                    <a:pt x="63140" y="-5"/>
                    <a:pt x="111188" y="0"/>
                  </a:cubicBezTo>
                  <a:cubicBezTo>
                    <a:pt x="114125" y="0"/>
                    <a:pt x="117062" y="100"/>
                    <a:pt x="120000" y="311"/>
                  </a:cubicBezTo>
                </a:path>
                <a:path w="120000" h="120000" extrusionOk="0">
                  <a:moveTo>
                    <a:pt x="0" y="71066"/>
                  </a:moveTo>
                  <a:cubicBezTo>
                    <a:pt x="19590" y="27833"/>
                    <a:pt x="63140" y="-5"/>
                    <a:pt x="111188" y="0"/>
                  </a:cubicBezTo>
                  <a:cubicBezTo>
                    <a:pt x="114125" y="0"/>
                    <a:pt x="117062" y="100"/>
                    <a:pt x="120000" y="311"/>
                  </a:cubicBezTo>
                  <a:lnTo>
                    <a:pt x="111188" y="120000"/>
                  </a:lnTo>
                  <a:lnTo>
                    <a:pt x="0" y="71066"/>
                  </a:lnTo>
                  <a:close/>
                </a:path>
              </a:pathLst>
            </a:custGeom>
            <a:noFill/>
            <a:ln w="28575" cap="flat" cmpd="sng">
              <a:solidFill>
                <a:schemeClr val="accent2"/>
              </a:solidFill>
              <a:prstDash val="solid"/>
              <a:round/>
              <a:headEnd type="none" w="med" len="med"/>
              <a:tailEnd type="none" w="med" len="med"/>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1050" b="0" i="0" u="none" strike="noStrike" cap="none">
                <a:solidFill>
                  <a:srgbClr val="000000"/>
                </a:solidFill>
                <a:latin typeface="Arial"/>
                <a:ea typeface="Arial"/>
                <a:cs typeface="Arial"/>
                <a:sym typeface="Arial"/>
              </a:endParaRPr>
            </a:p>
          </p:txBody>
        </p:sp>
        <p:sp>
          <p:nvSpPr>
            <p:cNvPr id="1123" name="Shape 1123"/>
            <p:cNvSpPr/>
            <p:nvPr/>
          </p:nvSpPr>
          <p:spPr>
            <a:xfrm>
              <a:off x="3685219" y="1614279"/>
              <a:ext cx="2691142" cy="400509"/>
            </a:xfrm>
            <a:custGeom>
              <a:avLst/>
              <a:gdLst/>
              <a:ahLst/>
              <a:cxnLst/>
              <a:rect l="0" t="0" r="0" b="0"/>
              <a:pathLst>
                <a:path w="120000" h="120000" fill="none" extrusionOk="0">
                  <a:moveTo>
                    <a:pt x="0" y="69350"/>
                  </a:moveTo>
                  <a:cubicBezTo>
                    <a:pt x="20118" y="27044"/>
                    <a:pt x="63458" y="-5"/>
                    <a:pt x="111129" y="0"/>
                  </a:cubicBezTo>
                  <a:cubicBezTo>
                    <a:pt x="114086" y="0"/>
                    <a:pt x="117043" y="100"/>
                    <a:pt x="119999" y="311"/>
                  </a:cubicBezTo>
                </a:path>
                <a:path w="120000" h="120000" extrusionOk="0">
                  <a:moveTo>
                    <a:pt x="0" y="69350"/>
                  </a:moveTo>
                  <a:cubicBezTo>
                    <a:pt x="20118" y="27044"/>
                    <a:pt x="63458" y="-5"/>
                    <a:pt x="111129" y="0"/>
                  </a:cubicBezTo>
                  <a:cubicBezTo>
                    <a:pt x="114086" y="0"/>
                    <a:pt x="117043" y="100"/>
                    <a:pt x="119999" y="311"/>
                  </a:cubicBezTo>
                  <a:lnTo>
                    <a:pt x="111129" y="120000"/>
                  </a:lnTo>
                  <a:lnTo>
                    <a:pt x="0" y="69350"/>
                  </a:lnTo>
                  <a:close/>
                </a:path>
              </a:pathLst>
            </a:custGeom>
            <a:noFill/>
            <a:ln w="28575" cap="flat" cmpd="sng">
              <a:solidFill>
                <a:schemeClr val="accent3"/>
              </a:solidFill>
              <a:prstDash val="solid"/>
              <a:round/>
              <a:headEnd type="none" w="med" len="med"/>
              <a:tailEnd type="none" w="med" len="med"/>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1050" b="0" i="0" u="none" strike="noStrike" cap="none">
                <a:solidFill>
                  <a:srgbClr val="000000"/>
                </a:solidFill>
                <a:latin typeface="Arial"/>
                <a:ea typeface="Arial"/>
                <a:cs typeface="Arial"/>
                <a:sym typeface="Arial"/>
              </a:endParaRPr>
            </a:p>
          </p:txBody>
        </p:sp>
        <p:sp>
          <p:nvSpPr>
            <p:cNvPr id="1124" name="Shape 1124"/>
            <p:cNvSpPr/>
            <p:nvPr/>
          </p:nvSpPr>
          <p:spPr>
            <a:xfrm>
              <a:off x="1265365" y="1845089"/>
              <a:ext cx="2751879" cy="400509"/>
            </a:xfrm>
            <a:custGeom>
              <a:avLst/>
              <a:gdLst/>
              <a:ahLst/>
              <a:cxnLst/>
              <a:rect l="0" t="0" r="0" b="0"/>
              <a:pathLst>
                <a:path w="120000" h="120000" fill="none" extrusionOk="0">
                  <a:moveTo>
                    <a:pt x="-5" y="65738"/>
                  </a:moveTo>
                  <a:cubicBezTo>
                    <a:pt x="21195" y="25411"/>
                    <a:pt x="64104" y="-5"/>
                    <a:pt x="110995" y="0"/>
                  </a:cubicBezTo>
                  <a:cubicBezTo>
                    <a:pt x="113996" y="0"/>
                    <a:pt x="116998" y="100"/>
                    <a:pt x="120000" y="311"/>
                  </a:cubicBezTo>
                </a:path>
                <a:path w="120000" h="120000" extrusionOk="0">
                  <a:moveTo>
                    <a:pt x="-5" y="65738"/>
                  </a:moveTo>
                  <a:cubicBezTo>
                    <a:pt x="21195" y="25411"/>
                    <a:pt x="64104" y="-5"/>
                    <a:pt x="110995" y="0"/>
                  </a:cubicBezTo>
                  <a:cubicBezTo>
                    <a:pt x="113996" y="0"/>
                    <a:pt x="116998" y="100"/>
                    <a:pt x="120000" y="311"/>
                  </a:cubicBezTo>
                  <a:lnTo>
                    <a:pt x="110995" y="120000"/>
                  </a:lnTo>
                  <a:lnTo>
                    <a:pt x="-5" y="65738"/>
                  </a:lnTo>
                  <a:close/>
                </a:path>
              </a:pathLst>
            </a:custGeom>
            <a:noFill/>
            <a:ln w="28575" cap="flat" cmpd="sng">
              <a:solidFill>
                <a:schemeClr val="accent4"/>
              </a:solidFill>
              <a:prstDash val="solid"/>
              <a:round/>
              <a:headEnd type="none" w="med" len="med"/>
              <a:tailEnd type="none" w="med" len="med"/>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1050" b="0" i="0" u="none" strike="noStrike" cap="none">
                <a:solidFill>
                  <a:schemeClr val="accent4"/>
                </a:solidFill>
                <a:latin typeface="Arial"/>
                <a:ea typeface="Arial"/>
                <a:cs typeface="Arial"/>
                <a:sym typeface="Arial"/>
              </a:endParaRPr>
            </a:p>
          </p:txBody>
        </p:sp>
        <p:sp>
          <p:nvSpPr>
            <p:cNvPr id="1125" name="Shape 1125"/>
            <p:cNvSpPr txBox="1"/>
            <p:nvPr/>
          </p:nvSpPr>
          <p:spPr>
            <a:xfrm>
              <a:off x="1286950" y="1609541"/>
              <a:ext cx="2527647" cy="161582"/>
            </a:xfrm>
            <a:prstGeom prst="rect">
              <a:avLst/>
            </a:prstGeom>
            <a:noFill/>
            <a:ln>
              <a:noFill/>
            </a:ln>
          </p:spPr>
          <p:txBody>
            <a:bodyPr lIns="0" tIns="0" rIns="0" bIns="0" anchor="t" anchorCtr="0">
              <a:noAutofit/>
            </a:bodyPr>
            <a:lstStyle/>
            <a:p>
              <a:pPr marL="1555" marR="0" lvl="1" indent="-1555" algn="l" rtl="0">
                <a:lnSpc>
                  <a:spcPct val="100000"/>
                </a:lnSpc>
                <a:spcBef>
                  <a:spcPts val="0"/>
                </a:spcBef>
                <a:spcAft>
                  <a:spcPts val="0"/>
                </a:spcAft>
                <a:buClr>
                  <a:schemeClr val="accent4"/>
                </a:buClr>
                <a:buSzPct val="25000"/>
                <a:buFont typeface="Arial"/>
                <a:buNone/>
              </a:pPr>
              <a:r>
                <a:rPr lang="en-US" sz="1050" b="1" i="0" u="none" strike="noStrike" cap="none">
                  <a:solidFill>
                    <a:schemeClr val="accent4"/>
                  </a:solidFill>
                  <a:latin typeface="Arial"/>
                  <a:ea typeface="Arial"/>
                  <a:cs typeface="Arial"/>
                  <a:sym typeface="Arial"/>
                </a:rPr>
                <a:t>Phase 1:  Increasing flexibility</a:t>
              </a:r>
            </a:p>
          </p:txBody>
        </p:sp>
        <p:sp>
          <p:nvSpPr>
            <p:cNvPr id="1126" name="Shape 1126"/>
            <p:cNvSpPr txBox="1"/>
            <p:nvPr/>
          </p:nvSpPr>
          <p:spPr>
            <a:xfrm>
              <a:off x="3935037" y="1339745"/>
              <a:ext cx="2322045" cy="323164"/>
            </a:xfrm>
            <a:prstGeom prst="rect">
              <a:avLst/>
            </a:prstGeom>
            <a:noFill/>
            <a:ln>
              <a:noFill/>
            </a:ln>
          </p:spPr>
          <p:txBody>
            <a:bodyPr lIns="0" tIns="0" rIns="0" bIns="0" anchor="t" anchorCtr="0">
              <a:noAutofit/>
            </a:bodyPr>
            <a:lstStyle/>
            <a:p>
              <a:pPr marL="1555" marR="0" lvl="1" indent="-1555" algn="l" rtl="0">
                <a:lnSpc>
                  <a:spcPct val="100000"/>
                </a:lnSpc>
                <a:spcBef>
                  <a:spcPts val="0"/>
                </a:spcBef>
                <a:spcAft>
                  <a:spcPts val="0"/>
                </a:spcAft>
                <a:buClr>
                  <a:schemeClr val="accent4"/>
                </a:buClr>
                <a:buSzPct val="25000"/>
                <a:buFont typeface="Arial"/>
                <a:buNone/>
              </a:pPr>
              <a:r>
                <a:rPr lang="en-US" sz="1050" b="1" i="0" u="none" strike="noStrike" cap="none">
                  <a:solidFill>
                    <a:schemeClr val="accent4"/>
                  </a:solidFill>
                  <a:latin typeface="Arial"/>
                  <a:ea typeface="Arial"/>
                  <a:cs typeface="Arial"/>
                  <a:sym typeface="Arial"/>
                </a:rPr>
                <a:t>Phase 2:  Evolving form and function</a:t>
              </a:r>
            </a:p>
          </p:txBody>
        </p:sp>
        <p:sp>
          <p:nvSpPr>
            <p:cNvPr id="1127" name="Shape 1127"/>
            <p:cNvSpPr txBox="1"/>
            <p:nvPr/>
          </p:nvSpPr>
          <p:spPr>
            <a:xfrm>
              <a:off x="6377523" y="1136387"/>
              <a:ext cx="2282354" cy="161582"/>
            </a:xfrm>
            <a:prstGeom prst="rect">
              <a:avLst/>
            </a:prstGeom>
            <a:noFill/>
            <a:ln>
              <a:noFill/>
            </a:ln>
          </p:spPr>
          <p:txBody>
            <a:bodyPr lIns="0" tIns="0" rIns="0" bIns="0" anchor="t" anchorCtr="0">
              <a:noAutofit/>
            </a:bodyPr>
            <a:lstStyle/>
            <a:p>
              <a:pPr marL="1555" marR="0" lvl="1" indent="-1555" algn="l" rtl="0">
                <a:lnSpc>
                  <a:spcPct val="100000"/>
                </a:lnSpc>
                <a:spcBef>
                  <a:spcPts val="0"/>
                </a:spcBef>
                <a:spcAft>
                  <a:spcPts val="0"/>
                </a:spcAft>
                <a:buClr>
                  <a:schemeClr val="accent4"/>
                </a:buClr>
                <a:buSzPct val="25000"/>
                <a:buFont typeface="Arial"/>
                <a:buNone/>
              </a:pPr>
              <a:r>
                <a:rPr lang="en-US" sz="1050" b="1" i="0" u="none" strike="noStrike" cap="none">
                  <a:solidFill>
                    <a:schemeClr val="accent4"/>
                  </a:solidFill>
                  <a:latin typeface="Arial"/>
                  <a:ea typeface="Arial"/>
                  <a:cs typeface="Arial"/>
                  <a:sym typeface="Arial"/>
                </a:rPr>
                <a:t>Phase 3:  Realizing the vision</a:t>
              </a:r>
            </a:p>
          </p:txBody>
        </p:sp>
        <p:sp>
          <p:nvSpPr>
            <p:cNvPr id="1128" name="Shape 1128"/>
            <p:cNvSpPr txBox="1"/>
            <p:nvPr/>
          </p:nvSpPr>
          <p:spPr>
            <a:xfrm>
              <a:off x="158756" y="2237583"/>
              <a:ext cx="1011548" cy="553996"/>
            </a:xfrm>
            <a:prstGeom prst="rect">
              <a:avLst/>
            </a:prstGeom>
            <a:solidFill>
              <a:schemeClr val="accent1"/>
            </a:solidFill>
            <a:ln>
              <a:noFill/>
            </a:ln>
          </p:spPr>
          <p:txBody>
            <a:bodyPr lIns="76175" tIns="76175" rIns="76175" bIns="76175" anchor="ctr"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050" b="1" i="0" u="none" strike="noStrike" cap="none">
                  <a:solidFill>
                    <a:schemeClr val="accent4"/>
                  </a:solidFill>
                  <a:latin typeface="Arial"/>
                  <a:ea typeface="Arial"/>
                  <a:cs typeface="Arial"/>
                  <a:sym typeface="Arial"/>
                </a:rPr>
                <a:t>Description</a:t>
              </a:r>
            </a:p>
          </p:txBody>
        </p:sp>
        <p:sp>
          <p:nvSpPr>
            <p:cNvPr id="1129" name="Shape 1129"/>
            <p:cNvSpPr txBox="1"/>
            <p:nvPr/>
          </p:nvSpPr>
          <p:spPr>
            <a:xfrm>
              <a:off x="3935037" y="2237583"/>
              <a:ext cx="2322045" cy="484747"/>
            </a:xfrm>
            <a:prstGeom prst="rect">
              <a:avLst/>
            </a:prstGeom>
            <a:noFill/>
            <a:ln>
              <a:noFill/>
            </a:ln>
          </p:spPr>
          <p:txBody>
            <a:bodyPr lIns="0" tIns="0" rIns="0" bIns="0" anchor="t" anchorCtr="0">
              <a:noAutofit/>
            </a:bodyPr>
            <a:lstStyle/>
            <a:p>
              <a:pPr marL="193685" marR="0" lvl="1" indent="-193685" algn="l" rtl="0">
                <a:lnSpc>
                  <a:spcPct val="100000"/>
                </a:lnSpc>
                <a:spcBef>
                  <a:spcPts val="0"/>
                </a:spcBef>
                <a:spcAft>
                  <a:spcPts val="0"/>
                </a:spcAft>
                <a:buClr>
                  <a:srgbClr val="000000"/>
                </a:buClr>
                <a:buSzPct val="113894"/>
                <a:buFont typeface="Arial"/>
                <a:buChar char="▪"/>
              </a:pPr>
              <a:r>
                <a:rPr lang="en-US" sz="1050" b="0" i="0" u="none" strike="noStrike" cap="none">
                  <a:solidFill>
                    <a:schemeClr val="dk1"/>
                  </a:solidFill>
                  <a:latin typeface="Arial"/>
                  <a:ea typeface="Arial"/>
                  <a:cs typeface="Arial"/>
                  <a:sym typeface="Arial"/>
                </a:rPr>
                <a:t>Additional strategic staffing via changes to operating hours and improvements in forecast process</a:t>
              </a:r>
            </a:p>
          </p:txBody>
        </p:sp>
        <p:sp>
          <p:nvSpPr>
            <p:cNvPr id="1130" name="Shape 1130"/>
            <p:cNvSpPr txBox="1"/>
            <p:nvPr/>
          </p:nvSpPr>
          <p:spPr>
            <a:xfrm>
              <a:off x="1286950" y="2237583"/>
              <a:ext cx="2527647" cy="484747"/>
            </a:xfrm>
            <a:prstGeom prst="rect">
              <a:avLst/>
            </a:prstGeom>
            <a:noFill/>
            <a:ln>
              <a:noFill/>
            </a:ln>
          </p:spPr>
          <p:txBody>
            <a:bodyPr lIns="0" tIns="0" rIns="0" bIns="0" anchor="t" anchorCtr="0">
              <a:noAutofit/>
            </a:bodyPr>
            <a:lstStyle/>
            <a:p>
              <a:pPr marL="193685" marR="0" lvl="1" indent="-193685" algn="l" rtl="0">
                <a:lnSpc>
                  <a:spcPct val="100000"/>
                </a:lnSpc>
                <a:spcBef>
                  <a:spcPts val="0"/>
                </a:spcBef>
                <a:spcAft>
                  <a:spcPts val="0"/>
                </a:spcAft>
                <a:buClr>
                  <a:srgbClr val="000000"/>
                </a:buClr>
                <a:buSzPct val="113894"/>
                <a:buFont typeface="Arial"/>
                <a:buChar char="▪"/>
              </a:pPr>
              <a:r>
                <a:rPr lang="en-US" sz="1050" b="0" i="0" u="none" strike="noStrike" cap="none">
                  <a:solidFill>
                    <a:schemeClr val="dk1"/>
                  </a:solidFill>
                  <a:latin typeface="Arial"/>
                  <a:ea typeface="Arial"/>
                  <a:cs typeface="Arial"/>
                  <a:sym typeface="Arial"/>
                </a:rPr>
                <a:t>Some strategic staffing via changes to requirements on staffing and in the </a:t>
              </a:r>
              <a:br>
                <a:rPr lang="en-US" sz="1050" b="0" i="0" u="none" strike="noStrike" cap="none">
                  <a:solidFill>
                    <a:schemeClr val="dk1"/>
                  </a:solidFill>
                  <a:latin typeface="Arial"/>
                  <a:ea typeface="Arial"/>
                  <a:cs typeface="Arial"/>
                  <a:sym typeface="Arial"/>
                </a:rPr>
              </a:br>
              <a:r>
                <a:rPr lang="en-US" sz="1050" b="0" i="0" u="none" strike="noStrike" cap="none">
                  <a:solidFill>
                    <a:schemeClr val="dk1"/>
                  </a:solidFill>
                  <a:latin typeface="Arial"/>
                  <a:ea typeface="Arial"/>
                  <a:cs typeface="Arial"/>
                  <a:sym typeface="Arial"/>
                </a:rPr>
                <a:t>forecast process</a:t>
              </a:r>
            </a:p>
          </p:txBody>
        </p:sp>
        <p:sp>
          <p:nvSpPr>
            <p:cNvPr id="1131" name="Shape 1131"/>
            <p:cNvSpPr txBox="1"/>
            <p:nvPr/>
          </p:nvSpPr>
          <p:spPr>
            <a:xfrm>
              <a:off x="6377523" y="2237583"/>
              <a:ext cx="2282354" cy="484747"/>
            </a:xfrm>
            <a:prstGeom prst="rect">
              <a:avLst/>
            </a:prstGeom>
            <a:noFill/>
            <a:ln>
              <a:noFill/>
            </a:ln>
          </p:spPr>
          <p:txBody>
            <a:bodyPr lIns="0" tIns="0" rIns="0" bIns="0" anchor="t" anchorCtr="0">
              <a:noAutofit/>
            </a:bodyPr>
            <a:lstStyle/>
            <a:p>
              <a:pPr marL="193685" marR="0" lvl="1" indent="-193685" algn="l" rtl="0">
                <a:lnSpc>
                  <a:spcPct val="100000"/>
                </a:lnSpc>
                <a:spcBef>
                  <a:spcPts val="0"/>
                </a:spcBef>
                <a:spcAft>
                  <a:spcPts val="0"/>
                </a:spcAft>
                <a:buClr>
                  <a:srgbClr val="000000"/>
                </a:buClr>
                <a:buSzPct val="113894"/>
                <a:buFont typeface="Arial"/>
                <a:buChar char="▪"/>
              </a:pPr>
              <a:r>
                <a:rPr lang="en-US" sz="1050" b="0" i="0" u="none" strike="noStrike" cap="none">
                  <a:solidFill>
                    <a:schemeClr val="dk1"/>
                  </a:solidFill>
                  <a:latin typeface="Arial"/>
                  <a:ea typeface="Arial"/>
                  <a:cs typeface="Arial"/>
                  <a:sym typeface="Arial"/>
                </a:rPr>
                <a:t>Further flexibility via tailored locations and a fully implemented collaborative forecast process</a:t>
              </a:r>
            </a:p>
          </p:txBody>
        </p:sp>
        <p:sp>
          <p:nvSpPr>
            <p:cNvPr id="1132" name="Shape 1132"/>
            <p:cNvSpPr txBox="1"/>
            <p:nvPr/>
          </p:nvSpPr>
          <p:spPr>
            <a:xfrm>
              <a:off x="158756" y="3058840"/>
              <a:ext cx="1011548" cy="2456056"/>
            </a:xfrm>
            <a:prstGeom prst="rect">
              <a:avLst/>
            </a:prstGeom>
            <a:solidFill>
              <a:schemeClr val="accent1"/>
            </a:solidFill>
            <a:ln>
              <a:noFill/>
            </a:ln>
          </p:spPr>
          <p:txBody>
            <a:bodyPr lIns="76175" tIns="76175" rIns="76175" bIns="76175" anchor="ctr"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050" b="1" i="0" u="none" strike="noStrike" cap="none">
                  <a:solidFill>
                    <a:schemeClr val="accent4"/>
                  </a:solidFill>
                  <a:latin typeface="Arial"/>
                  <a:ea typeface="Arial"/>
                  <a:cs typeface="Arial"/>
                  <a:sym typeface="Arial"/>
                </a:rPr>
                <a:t>“Unlocks” used</a:t>
              </a:r>
            </a:p>
          </p:txBody>
        </p:sp>
        <p:sp>
          <p:nvSpPr>
            <p:cNvPr id="1133" name="Shape 1133"/>
            <p:cNvSpPr txBox="1"/>
            <p:nvPr/>
          </p:nvSpPr>
          <p:spPr>
            <a:xfrm>
              <a:off x="1286949" y="3058840"/>
              <a:ext cx="2527647" cy="2294474"/>
            </a:xfrm>
            <a:prstGeom prst="rect">
              <a:avLst/>
            </a:prstGeom>
            <a:noFill/>
            <a:ln>
              <a:noFill/>
            </a:ln>
          </p:spPr>
          <p:txBody>
            <a:bodyPr lIns="0" tIns="0" rIns="0" bIns="0" anchor="t" anchorCtr="0">
              <a:noAutofit/>
            </a:bodyPr>
            <a:lstStyle/>
            <a:p>
              <a:pPr marL="193685" marR="0" lvl="1" indent="-193685" algn="l" rtl="0">
                <a:lnSpc>
                  <a:spcPct val="100000"/>
                </a:lnSpc>
                <a:spcBef>
                  <a:spcPts val="0"/>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Some strategic staffing</a:t>
              </a:r>
              <a:r>
                <a:rPr lang="en-US" sz="1050" b="0" i="0" u="none" strike="noStrike" cap="none">
                  <a:solidFill>
                    <a:schemeClr val="accent4"/>
                  </a:solidFill>
                  <a:latin typeface="Arial"/>
                  <a:ea typeface="Arial"/>
                  <a:cs typeface="Arial"/>
                  <a:sym typeface="Arial"/>
                </a:rPr>
                <a:t>, </a:t>
              </a:r>
              <a:r>
                <a:rPr lang="en-US" sz="1050" b="0" i="0" u="none" strike="noStrike" cap="none">
                  <a:solidFill>
                    <a:schemeClr val="dk1"/>
                  </a:solidFill>
                  <a:latin typeface="Arial"/>
                  <a:ea typeface="Arial"/>
                  <a:cs typeface="Arial"/>
                  <a:sym typeface="Arial"/>
                </a:rPr>
                <a:t>with additional positions added at offices with highest IDSS gap today</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Collaborative forecast process </a:t>
              </a:r>
              <a:r>
                <a:rPr lang="en-US" sz="1050" b="0" i="0" u="none" strike="noStrike" cap="none">
                  <a:solidFill>
                    <a:schemeClr val="dk1"/>
                  </a:solidFill>
                  <a:latin typeface="Arial"/>
                  <a:ea typeface="Arial"/>
                  <a:cs typeface="Arial"/>
                  <a:sym typeface="Arial"/>
                </a:rPr>
                <a:t>enables WFOs to limit grid production to high impact edits</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5-12 pathway </a:t>
              </a:r>
              <a:r>
                <a:rPr lang="en-US" sz="1050" b="0" i="0" u="none" strike="noStrike" cap="none">
                  <a:solidFill>
                    <a:schemeClr val="dk1"/>
                  </a:solidFill>
                  <a:latin typeface="Arial"/>
                  <a:ea typeface="Arial"/>
                  <a:cs typeface="Arial"/>
                  <a:sym typeface="Arial"/>
                </a:rPr>
                <a:t>generates additional forecasters at the GS12 level available for shifts</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Shift staffing flexibility </a:t>
              </a:r>
              <a:r>
                <a:rPr lang="en-US" sz="1050" b="0" i="0" u="none" strike="noStrike" cap="none">
                  <a:solidFill>
                    <a:schemeClr val="dk1"/>
                  </a:solidFill>
                  <a:latin typeface="Arial"/>
                  <a:ea typeface="Arial"/>
                  <a:cs typeface="Arial"/>
                  <a:sym typeface="Arial"/>
                </a:rPr>
                <a:t>increases mets available on day-time shifts</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Autosonders</a:t>
              </a:r>
              <a:r>
                <a:rPr lang="en-US" sz="1050" b="1" i="0" u="none" strike="noStrike" cap="none">
                  <a:solidFill>
                    <a:srgbClr val="626262"/>
                  </a:solidFill>
                  <a:latin typeface="Arial"/>
                  <a:ea typeface="Arial"/>
                  <a:cs typeface="Arial"/>
                  <a:sym typeface="Arial"/>
                </a:rPr>
                <a:t> </a:t>
              </a:r>
              <a:r>
                <a:rPr lang="en-US" sz="1050" b="0" i="0" u="none" strike="noStrike" cap="none">
                  <a:solidFill>
                    <a:schemeClr val="dk1"/>
                  </a:solidFill>
                  <a:latin typeface="Arial"/>
                  <a:ea typeface="Arial"/>
                  <a:cs typeface="Arial"/>
                  <a:sym typeface="Arial"/>
                </a:rPr>
                <a:t>provide forecasters some additional time for IDSS</a:t>
              </a:r>
            </a:p>
          </p:txBody>
        </p:sp>
        <p:sp>
          <p:nvSpPr>
            <p:cNvPr id="1134" name="Shape 1134"/>
            <p:cNvSpPr txBox="1"/>
            <p:nvPr/>
          </p:nvSpPr>
          <p:spPr>
            <a:xfrm>
              <a:off x="3935037" y="3058840"/>
              <a:ext cx="2322045" cy="2456056"/>
            </a:xfrm>
            <a:prstGeom prst="rect">
              <a:avLst/>
            </a:prstGeom>
            <a:noFill/>
            <a:ln>
              <a:noFill/>
            </a:ln>
          </p:spPr>
          <p:txBody>
            <a:bodyPr lIns="0" tIns="0" rIns="0" bIns="0" anchor="t" anchorCtr="0">
              <a:noAutofit/>
            </a:bodyPr>
            <a:lstStyle/>
            <a:p>
              <a:pPr marL="193685" marR="0" lvl="1" indent="-193685" algn="l" rtl="0">
                <a:lnSpc>
                  <a:spcPct val="100000"/>
                </a:lnSpc>
                <a:spcBef>
                  <a:spcPts val="0"/>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Additional strategic staffing </a:t>
              </a:r>
              <a:r>
                <a:rPr lang="en-US" sz="1050" b="0" i="0" u="none" strike="noStrike" cap="none">
                  <a:solidFill>
                    <a:schemeClr val="dk1"/>
                  </a:solidFill>
                  <a:latin typeface="Arial"/>
                  <a:ea typeface="Arial"/>
                  <a:cs typeface="Arial"/>
                  <a:sym typeface="Arial"/>
                </a:rPr>
                <a:t>as flexibility is unlocked and new capabilities proven</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Collaborative forecast process </a:t>
              </a:r>
              <a:r>
                <a:rPr lang="en-US" sz="1050" b="0" i="0" u="none" strike="noStrike" cap="none">
                  <a:solidFill>
                    <a:schemeClr val="dk1"/>
                  </a:solidFill>
                  <a:latin typeface="Arial"/>
                  <a:ea typeface="Arial"/>
                  <a:cs typeface="Arial"/>
                  <a:sym typeface="Arial"/>
                </a:rPr>
                <a:t>further enables WFOs to reduce time spent on routine grid production</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Shift scheduling flexibility </a:t>
              </a:r>
              <a:r>
                <a:rPr lang="en-US" sz="1050" b="0" i="0" u="none" strike="noStrike" cap="none">
                  <a:solidFill>
                    <a:schemeClr val="dk1"/>
                  </a:solidFill>
                  <a:latin typeface="Arial"/>
                  <a:ea typeface="Arial"/>
                  <a:cs typeface="Arial"/>
                  <a:sym typeface="Arial"/>
                </a:rPr>
                <a:t>gives offices option to match partner hours, with backup provided by office in area</a:t>
              </a:r>
            </a:p>
            <a:p>
              <a:pPr marL="193685" marR="0" lvl="1" indent="-193685" algn="l" rtl="0">
                <a:lnSpc>
                  <a:spcPct val="100000"/>
                </a:lnSpc>
                <a:spcBef>
                  <a:spcPts val="315"/>
                </a:spcBef>
                <a:spcAft>
                  <a:spcPts val="0"/>
                </a:spcAft>
                <a:buClr>
                  <a:srgbClr val="000000"/>
                </a:buClr>
                <a:buSzPct val="113894"/>
                <a:buFont typeface="Arial"/>
                <a:buChar char="▪"/>
              </a:pPr>
              <a:r>
                <a:rPr lang="en-US" sz="1050" b="0" i="0" u="none" strike="noStrike" cap="none">
                  <a:solidFill>
                    <a:schemeClr val="dk1"/>
                  </a:solidFill>
                  <a:latin typeface="Arial"/>
                  <a:ea typeface="Arial"/>
                  <a:cs typeface="Arial"/>
                  <a:sym typeface="Arial"/>
                </a:rPr>
                <a:t>Full use of </a:t>
              </a:r>
              <a:r>
                <a:rPr lang="en-US" sz="1050" b="1" i="0" u="none" strike="noStrike" cap="none">
                  <a:solidFill>
                    <a:schemeClr val="accent4"/>
                  </a:solidFill>
                  <a:latin typeface="Arial"/>
                  <a:ea typeface="Arial"/>
                  <a:cs typeface="Arial"/>
                  <a:sym typeface="Arial"/>
                </a:rPr>
                <a:t>autosonders</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Some strategic positioning </a:t>
              </a:r>
              <a:r>
                <a:rPr lang="en-US" sz="1050" b="0" i="0" u="none" strike="noStrike" cap="none">
                  <a:solidFill>
                    <a:schemeClr val="dk1"/>
                  </a:solidFill>
                  <a:latin typeface="Arial"/>
                  <a:ea typeface="Arial"/>
                  <a:cs typeface="Arial"/>
                  <a:sym typeface="Arial"/>
                </a:rPr>
                <a:t>of staff allows more in-person service</a:t>
              </a:r>
            </a:p>
          </p:txBody>
        </p:sp>
        <p:sp>
          <p:nvSpPr>
            <p:cNvPr id="1135" name="Shape 1135"/>
            <p:cNvSpPr txBox="1"/>
            <p:nvPr/>
          </p:nvSpPr>
          <p:spPr>
            <a:xfrm>
              <a:off x="6377523" y="3058840"/>
              <a:ext cx="2282354" cy="2407581"/>
            </a:xfrm>
            <a:prstGeom prst="rect">
              <a:avLst/>
            </a:prstGeom>
            <a:noFill/>
            <a:ln>
              <a:noFill/>
            </a:ln>
          </p:spPr>
          <p:txBody>
            <a:bodyPr lIns="0" tIns="0" rIns="0" bIns="0" anchor="t" anchorCtr="0">
              <a:noAutofit/>
            </a:bodyPr>
            <a:lstStyle/>
            <a:p>
              <a:pPr marL="193685" marR="0" lvl="1" indent="-193685" algn="l" rtl="0">
                <a:lnSpc>
                  <a:spcPct val="100000"/>
                </a:lnSpc>
                <a:spcBef>
                  <a:spcPts val="0"/>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Full strategic staffing</a:t>
              </a:r>
              <a:r>
                <a:rPr lang="en-US" sz="1050" b="0" i="0" u="none" strike="noStrike" cap="none">
                  <a:solidFill>
                    <a:schemeClr val="accent4"/>
                  </a:solidFill>
                  <a:latin typeface="Arial"/>
                  <a:ea typeface="Arial"/>
                  <a:cs typeface="Arial"/>
                  <a:sym typeface="Arial"/>
                </a:rPr>
                <a:t>, as flexibility </a:t>
              </a:r>
              <a:r>
                <a:rPr lang="en-US" sz="1050" b="0" i="0" u="none" strike="noStrike" cap="none">
                  <a:solidFill>
                    <a:schemeClr val="dk1"/>
                  </a:solidFill>
                  <a:latin typeface="Arial"/>
                  <a:ea typeface="Arial"/>
                  <a:cs typeface="Arial"/>
                  <a:sym typeface="Arial"/>
                </a:rPr>
                <a:t>is unlocked and new capabilities proven</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Collaborative forecast process </a:t>
              </a:r>
              <a:r>
                <a:rPr lang="en-US" sz="1050" b="0" i="0" u="none" strike="noStrike" cap="none">
                  <a:solidFill>
                    <a:schemeClr val="dk1"/>
                  </a:solidFill>
                  <a:latin typeface="Arial"/>
                  <a:ea typeface="Arial"/>
                  <a:cs typeface="Arial"/>
                  <a:sym typeface="Arial"/>
                </a:rPr>
                <a:t>and further technology improvements allow WFOs to focus only on forecast products as needed for IDSS (e.g., spot forecasts)</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Focused, expert met watch shifts </a:t>
              </a:r>
              <a:r>
                <a:rPr lang="en-US" sz="1050" b="0" i="0" u="none" strike="noStrike" cap="none">
                  <a:solidFill>
                    <a:schemeClr val="dk1"/>
                  </a:solidFill>
                  <a:latin typeface="Arial"/>
                  <a:ea typeface="Arial"/>
                  <a:cs typeface="Arial"/>
                  <a:sym typeface="Arial"/>
                </a:rPr>
                <a:t>provide service to offices and partners in an area</a:t>
              </a:r>
            </a:p>
            <a:p>
              <a:pPr marL="193685" marR="0" lvl="1" indent="-193685" algn="l" rtl="0">
                <a:lnSpc>
                  <a:spcPct val="100000"/>
                </a:lnSpc>
                <a:spcBef>
                  <a:spcPts val="315"/>
                </a:spcBef>
                <a:spcAft>
                  <a:spcPts val="0"/>
                </a:spcAft>
                <a:buClr>
                  <a:srgbClr val="000000"/>
                </a:buClr>
                <a:buSzPct val="113894"/>
                <a:buFont typeface="Arial"/>
                <a:buChar char="▪"/>
              </a:pPr>
              <a:r>
                <a:rPr lang="en-US" sz="1050" b="1" i="0" u="none" strike="noStrike" cap="none">
                  <a:solidFill>
                    <a:schemeClr val="accent4"/>
                  </a:solidFill>
                  <a:latin typeface="Arial"/>
                  <a:ea typeface="Arial"/>
                  <a:cs typeface="Arial"/>
                  <a:sym typeface="Arial"/>
                </a:rPr>
                <a:t>Strategic positioning </a:t>
              </a:r>
              <a:r>
                <a:rPr lang="en-US" sz="1050" b="0" i="0" u="none" strike="noStrike" cap="none">
                  <a:solidFill>
                    <a:schemeClr val="dk1"/>
                  </a:solidFill>
                  <a:latin typeface="Arial"/>
                  <a:ea typeface="Arial"/>
                  <a:cs typeface="Arial"/>
                  <a:sym typeface="Arial"/>
                </a:rPr>
                <a:t>of staff allows more in-person service</a:t>
              </a:r>
            </a:p>
          </p:txBody>
        </p:sp>
      </p:grpSp>
      <p:sp>
        <p:nvSpPr>
          <p:cNvPr id="1136" name="Shape 1136"/>
          <p:cNvSpPr txBox="1"/>
          <p:nvPr/>
        </p:nvSpPr>
        <p:spPr>
          <a:xfrm>
            <a:off x="1625978" y="1066079"/>
            <a:ext cx="8693535" cy="4801320"/>
          </a:xfrm>
          <a:prstGeom prst="rect">
            <a:avLst/>
          </a:prstGeom>
          <a:noFill/>
          <a:ln w="19050" cap="flat" cmpd="sng">
            <a:solidFill>
              <a:schemeClr val="accent1"/>
            </a:solidFill>
            <a:prstDash val="solid"/>
            <a:miter/>
            <a:headEnd type="none" w="med" len="med"/>
            <a:tailEnd type="none" w="med" len="med"/>
          </a:ln>
        </p:spPr>
        <p:txBody>
          <a:bodyPr lIns="144000" tIns="91425" rIns="144000" bIns="144000" anchor="t" anchorCtr="0">
            <a:noAutofit/>
          </a:bodyPr>
          <a:lstStyle/>
          <a:p>
            <a:pPr marL="1587" marR="0" lvl="1" indent="-1587" algn="l" rtl="0">
              <a:lnSpc>
                <a:spcPct val="100000"/>
              </a:lnSpc>
              <a:spcBef>
                <a:spcPts val="0"/>
              </a:spcBef>
              <a:spcAft>
                <a:spcPts val="0"/>
              </a:spcAft>
              <a:buClr>
                <a:srgbClr val="000000"/>
              </a:buClr>
              <a:buFont typeface="Arial"/>
              <a:buNone/>
            </a:pPr>
            <a:endParaRPr sz="1200" b="0" i="0" u="none" strike="noStrike" cap="none">
              <a:solidFill>
                <a:srgbClr val="000000"/>
              </a:solidFill>
              <a:latin typeface="Arial"/>
              <a:ea typeface="Arial"/>
              <a:cs typeface="Arial"/>
              <a:sym typeface="Arial"/>
            </a:endParaRPr>
          </a:p>
        </p:txBody>
      </p:sp>
      <p:grpSp>
        <p:nvGrpSpPr>
          <p:cNvPr id="1137" name="Shape 1137"/>
          <p:cNvGrpSpPr/>
          <p:nvPr/>
        </p:nvGrpSpPr>
        <p:grpSpPr>
          <a:xfrm>
            <a:off x="1956079" y="5688713"/>
            <a:ext cx="8033331" cy="503988"/>
            <a:chOff x="509020" y="5660137"/>
            <a:chExt cx="8033331" cy="503988"/>
          </a:xfrm>
        </p:grpSpPr>
        <p:sp>
          <p:nvSpPr>
            <p:cNvPr id="1138" name="Shape 1138"/>
            <p:cNvSpPr/>
            <p:nvPr/>
          </p:nvSpPr>
          <p:spPr>
            <a:xfrm>
              <a:off x="509020" y="5660137"/>
              <a:ext cx="8033331" cy="503988"/>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139" name="Shape 1139"/>
            <p:cNvSpPr txBox="1"/>
            <p:nvPr/>
          </p:nvSpPr>
          <p:spPr>
            <a:xfrm>
              <a:off x="587908" y="5827494"/>
              <a:ext cx="7875554" cy="1692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100" b="1" i="0" u="none" strike="noStrike" cap="none">
                  <a:solidFill>
                    <a:schemeClr val="lt1"/>
                  </a:solidFill>
                  <a:latin typeface="Arial"/>
                  <a:ea typeface="Arial"/>
                  <a:cs typeface="Arial"/>
                  <a:sym typeface="Arial"/>
                </a:rPr>
                <a:t>Testing and evaluation of “unlocks” begins in FY17 and FY18, and will involve employees, stakeholders, and partners</a:t>
              </a:r>
            </a:p>
          </p:txBody>
        </p:sp>
      </p:grpSp>
      <p:sp>
        <p:nvSpPr>
          <p:cNvPr id="1140" name="Shape 1140"/>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Phased testing and evaluation vision developed in fall 2016 (continued)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Shape 1145"/>
          <p:cNvSpPr txBox="1">
            <a:spLocks noGrp="1"/>
          </p:cNvSpPr>
          <p:nvPr>
            <p:ph type="title"/>
          </p:nvPr>
        </p:nvSpPr>
        <p:spPr>
          <a:xfrm>
            <a:off x="158756" y="4345"/>
            <a:ext cx="10742963" cy="799958"/>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The phased approach allows for incremental redistribution of resources, subject to the outcomes of systematic testing and evaluation</a:t>
            </a:r>
          </a:p>
        </p:txBody>
      </p:sp>
      <p:sp>
        <p:nvSpPr>
          <p:cNvPr id="1146" name="Shape 1146"/>
          <p:cNvSpPr/>
          <p:nvPr/>
        </p:nvSpPr>
        <p:spPr>
          <a:xfrm>
            <a:off x="8154135" y="1072490"/>
            <a:ext cx="3657484" cy="400504"/>
          </a:xfrm>
          <a:custGeom>
            <a:avLst/>
            <a:gdLst/>
            <a:ahLst/>
            <a:cxnLst/>
            <a:rect l="0" t="0" r="0" b="0"/>
            <a:pathLst>
              <a:path w="120000" h="120000" fill="none" extrusionOk="0">
                <a:moveTo>
                  <a:pt x="0" y="71066"/>
                </a:moveTo>
                <a:cubicBezTo>
                  <a:pt x="19590" y="27833"/>
                  <a:pt x="63140" y="-5"/>
                  <a:pt x="111188" y="0"/>
                </a:cubicBezTo>
                <a:cubicBezTo>
                  <a:pt x="114125" y="0"/>
                  <a:pt x="117062" y="100"/>
                  <a:pt x="120000" y="311"/>
                </a:cubicBezTo>
              </a:path>
              <a:path w="120000" h="120000" extrusionOk="0">
                <a:moveTo>
                  <a:pt x="0" y="71066"/>
                </a:moveTo>
                <a:cubicBezTo>
                  <a:pt x="19590" y="27833"/>
                  <a:pt x="63140" y="-5"/>
                  <a:pt x="111188" y="0"/>
                </a:cubicBezTo>
                <a:cubicBezTo>
                  <a:pt x="114125" y="0"/>
                  <a:pt x="117062" y="100"/>
                  <a:pt x="120000" y="311"/>
                </a:cubicBezTo>
                <a:lnTo>
                  <a:pt x="111188" y="120000"/>
                </a:lnTo>
                <a:lnTo>
                  <a:pt x="0" y="71066"/>
                </a:lnTo>
                <a:close/>
              </a:path>
            </a:pathLst>
          </a:custGeom>
          <a:noFill/>
          <a:ln w="28575" cap="flat" cmpd="sng">
            <a:solidFill>
              <a:srgbClr val="91B0FF"/>
            </a:solidFill>
            <a:prstDash val="solid"/>
            <a:round/>
            <a:headEnd type="none" w="med" len="med"/>
            <a:tailEnd type="none" w="med" len="med"/>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1307" b="0" i="0" u="none" strike="noStrike" cap="none">
              <a:solidFill>
                <a:srgbClr val="000000"/>
              </a:solidFill>
              <a:latin typeface="Arial"/>
              <a:ea typeface="Arial"/>
              <a:cs typeface="Arial"/>
              <a:sym typeface="Arial"/>
            </a:endParaRPr>
          </a:p>
        </p:txBody>
      </p:sp>
      <p:sp>
        <p:nvSpPr>
          <p:cNvPr id="1147" name="Shape 1147"/>
          <p:cNvSpPr/>
          <p:nvPr/>
        </p:nvSpPr>
        <p:spPr>
          <a:xfrm>
            <a:off x="4648712" y="1309890"/>
            <a:ext cx="3710429" cy="400504"/>
          </a:xfrm>
          <a:custGeom>
            <a:avLst/>
            <a:gdLst/>
            <a:ahLst/>
            <a:cxnLst/>
            <a:rect l="0" t="0" r="0" b="0"/>
            <a:pathLst>
              <a:path w="120000" h="120000" fill="none" extrusionOk="0">
                <a:moveTo>
                  <a:pt x="0" y="69350"/>
                </a:moveTo>
                <a:cubicBezTo>
                  <a:pt x="20118" y="27044"/>
                  <a:pt x="63458" y="-5"/>
                  <a:pt x="111129" y="0"/>
                </a:cubicBezTo>
                <a:cubicBezTo>
                  <a:pt x="114086" y="0"/>
                  <a:pt x="117043" y="100"/>
                  <a:pt x="119999" y="311"/>
                </a:cubicBezTo>
              </a:path>
              <a:path w="120000" h="120000" extrusionOk="0">
                <a:moveTo>
                  <a:pt x="0" y="69350"/>
                </a:moveTo>
                <a:cubicBezTo>
                  <a:pt x="20118" y="27044"/>
                  <a:pt x="63458" y="-5"/>
                  <a:pt x="111129" y="0"/>
                </a:cubicBezTo>
                <a:cubicBezTo>
                  <a:pt x="114086" y="0"/>
                  <a:pt x="117043" y="100"/>
                  <a:pt x="119999" y="311"/>
                </a:cubicBezTo>
                <a:lnTo>
                  <a:pt x="111129" y="120000"/>
                </a:lnTo>
                <a:lnTo>
                  <a:pt x="0" y="69350"/>
                </a:lnTo>
                <a:close/>
              </a:path>
            </a:pathLst>
          </a:custGeom>
          <a:noFill/>
          <a:ln w="28575" cap="flat" cmpd="sng">
            <a:solidFill>
              <a:srgbClr val="0066CC"/>
            </a:solidFill>
            <a:prstDash val="solid"/>
            <a:round/>
            <a:headEnd type="none" w="med" len="med"/>
            <a:tailEnd type="none" w="med" len="med"/>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1307" b="0" i="0" u="none" strike="noStrike" cap="none">
              <a:solidFill>
                <a:srgbClr val="000000"/>
              </a:solidFill>
              <a:latin typeface="Arial"/>
              <a:ea typeface="Arial"/>
              <a:cs typeface="Arial"/>
              <a:sym typeface="Arial"/>
            </a:endParaRPr>
          </a:p>
        </p:txBody>
      </p:sp>
      <p:sp>
        <p:nvSpPr>
          <p:cNvPr id="1148" name="Shape 1148"/>
          <p:cNvSpPr/>
          <p:nvPr/>
        </p:nvSpPr>
        <p:spPr>
          <a:xfrm>
            <a:off x="1143808" y="1540695"/>
            <a:ext cx="3794168" cy="400504"/>
          </a:xfrm>
          <a:custGeom>
            <a:avLst/>
            <a:gdLst/>
            <a:ahLst/>
            <a:cxnLst/>
            <a:rect l="0" t="0" r="0" b="0"/>
            <a:pathLst>
              <a:path w="120000" h="120000" fill="none" extrusionOk="0">
                <a:moveTo>
                  <a:pt x="-5" y="65738"/>
                </a:moveTo>
                <a:cubicBezTo>
                  <a:pt x="21195" y="25411"/>
                  <a:pt x="64104" y="-5"/>
                  <a:pt x="110995" y="0"/>
                </a:cubicBezTo>
                <a:cubicBezTo>
                  <a:pt x="113996" y="0"/>
                  <a:pt x="116998" y="100"/>
                  <a:pt x="120000" y="311"/>
                </a:cubicBezTo>
              </a:path>
              <a:path w="120000" h="120000" extrusionOk="0">
                <a:moveTo>
                  <a:pt x="-5" y="65738"/>
                </a:moveTo>
                <a:cubicBezTo>
                  <a:pt x="21195" y="25411"/>
                  <a:pt x="64104" y="-5"/>
                  <a:pt x="110995" y="0"/>
                </a:cubicBezTo>
                <a:cubicBezTo>
                  <a:pt x="113996" y="0"/>
                  <a:pt x="116998" y="100"/>
                  <a:pt x="120000" y="311"/>
                </a:cubicBezTo>
                <a:lnTo>
                  <a:pt x="110995" y="120000"/>
                </a:lnTo>
                <a:lnTo>
                  <a:pt x="-5" y="65738"/>
                </a:lnTo>
                <a:close/>
              </a:path>
            </a:pathLst>
          </a:custGeom>
          <a:noFill/>
          <a:ln w="28575" cap="flat" cmpd="sng">
            <a:solidFill>
              <a:srgbClr val="002960"/>
            </a:solidFill>
            <a:prstDash val="solid"/>
            <a:round/>
            <a:headEnd type="none" w="med" len="med"/>
            <a:tailEnd type="none" w="med" len="med"/>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1307" b="0" i="0" u="none" strike="noStrike" cap="none">
              <a:solidFill>
                <a:srgbClr val="002960"/>
              </a:solidFill>
              <a:latin typeface="Arial"/>
              <a:ea typeface="Arial"/>
              <a:cs typeface="Arial"/>
              <a:sym typeface="Arial"/>
            </a:endParaRPr>
          </a:p>
        </p:txBody>
      </p:sp>
      <p:sp>
        <p:nvSpPr>
          <p:cNvPr id="1149" name="Shape 1149"/>
          <p:cNvSpPr txBox="1"/>
          <p:nvPr/>
        </p:nvSpPr>
        <p:spPr>
          <a:xfrm>
            <a:off x="1173570" y="1305154"/>
            <a:ext cx="3485004" cy="211148"/>
          </a:xfrm>
          <a:prstGeom prst="rect">
            <a:avLst/>
          </a:prstGeom>
          <a:noFill/>
          <a:ln>
            <a:noFill/>
          </a:ln>
        </p:spPr>
        <p:txBody>
          <a:bodyPr lIns="0" tIns="0" rIns="0" bIns="0" anchor="t" anchorCtr="0">
            <a:noAutofit/>
          </a:bodyPr>
          <a:lstStyle/>
          <a:p>
            <a:pPr marL="1555" marR="0" lvl="1" indent="-1555" algn="l" rtl="0">
              <a:lnSpc>
                <a:spcPct val="100000"/>
              </a:lnSpc>
              <a:spcBef>
                <a:spcPts val="0"/>
              </a:spcBef>
              <a:spcAft>
                <a:spcPts val="0"/>
              </a:spcAft>
              <a:buClr>
                <a:srgbClr val="002960"/>
              </a:buClr>
              <a:buSzPct val="25000"/>
              <a:buFont typeface="Arial"/>
              <a:buNone/>
            </a:pPr>
            <a:r>
              <a:rPr lang="en-US" sz="1372" b="1" i="0" u="none" strike="noStrike" cap="none">
                <a:solidFill>
                  <a:srgbClr val="002960"/>
                </a:solidFill>
                <a:latin typeface="Arial"/>
                <a:ea typeface="Arial"/>
                <a:cs typeface="Arial"/>
                <a:sym typeface="Arial"/>
              </a:rPr>
              <a:t>Phase 1:  Increasing flexibility</a:t>
            </a:r>
          </a:p>
        </p:txBody>
      </p:sp>
      <p:sp>
        <p:nvSpPr>
          <p:cNvPr id="1150" name="Shape 1150"/>
          <p:cNvSpPr txBox="1"/>
          <p:nvPr/>
        </p:nvSpPr>
        <p:spPr>
          <a:xfrm>
            <a:off x="4993148" y="1035358"/>
            <a:ext cx="3201530" cy="211148"/>
          </a:xfrm>
          <a:prstGeom prst="rect">
            <a:avLst/>
          </a:prstGeom>
          <a:noFill/>
          <a:ln>
            <a:noFill/>
          </a:ln>
        </p:spPr>
        <p:txBody>
          <a:bodyPr lIns="0" tIns="0" rIns="0" bIns="0" anchor="t" anchorCtr="0">
            <a:noAutofit/>
          </a:bodyPr>
          <a:lstStyle/>
          <a:p>
            <a:pPr marL="1555" marR="0" lvl="1" indent="-1555" algn="l" rtl="0">
              <a:lnSpc>
                <a:spcPct val="100000"/>
              </a:lnSpc>
              <a:spcBef>
                <a:spcPts val="0"/>
              </a:spcBef>
              <a:spcAft>
                <a:spcPts val="0"/>
              </a:spcAft>
              <a:buClr>
                <a:srgbClr val="002960"/>
              </a:buClr>
              <a:buSzPct val="25000"/>
              <a:buFont typeface="Arial"/>
              <a:buNone/>
            </a:pPr>
            <a:r>
              <a:rPr lang="en-US" sz="1372" b="1" i="0" u="none" strike="noStrike" cap="none">
                <a:solidFill>
                  <a:srgbClr val="002960"/>
                </a:solidFill>
                <a:latin typeface="Arial"/>
                <a:ea typeface="Arial"/>
                <a:cs typeface="Arial"/>
                <a:sym typeface="Arial"/>
              </a:rPr>
              <a:t>Phase 2:  Evolving form and function</a:t>
            </a:r>
          </a:p>
        </p:txBody>
      </p:sp>
      <p:sp>
        <p:nvSpPr>
          <p:cNvPr id="1151" name="Shape 1151"/>
          <p:cNvSpPr txBox="1"/>
          <p:nvPr/>
        </p:nvSpPr>
        <p:spPr>
          <a:xfrm>
            <a:off x="8613514" y="832004"/>
            <a:ext cx="3146805" cy="211148"/>
          </a:xfrm>
          <a:prstGeom prst="rect">
            <a:avLst/>
          </a:prstGeom>
          <a:noFill/>
          <a:ln>
            <a:noFill/>
          </a:ln>
        </p:spPr>
        <p:txBody>
          <a:bodyPr lIns="0" tIns="0" rIns="0" bIns="0" anchor="t" anchorCtr="0">
            <a:noAutofit/>
          </a:bodyPr>
          <a:lstStyle/>
          <a:p>
            <a:pPr marL="1555" marR="0" lvl="1" indent="-1555" algn="l" rtl="0">
              <a:lnSpc>
                <a:spcPct val="100000"/>
              </a:lnSpc>
              <a:spcBef>
                <a:spcPts val="0"/>
              </a:spcBef>
              <a:spcAft>
                <a:spcPts val="0"/>
              </a:spcAft>
              <a:buClr>
                <a:srgbClr val="002960"/>
              </a:buClr>
              <a:buSzPct val="25000"/>
              <a:buFont typeface="Arial"/>
              <a:buNone/>
            </a:pPr>
            <a:r>
              <a:rPr lang="en-US" sz="1372" b="1" i="0" u="none" strike="noStrike" cap="none">
                <a:solidFill>
                  <a:srgbClr val="002960"/>
                </a:solidFill>
                <a:latin typeface="Arial"/>
                <a:ea typeface="Arial"/>
                <a:cs typeface="Arial"/>
                <a:sym typeface="Arial"/>
              </a:rPr>
              <a:t>Phase 3:  Realizing the vision</a:t>
            </a:r>
          </a:p>
        </p:txBody>
      </p:sp>
      <p:sp>
        <p:nvSpPr>
          <p:cNvPr id="1152" name="Shape 1152"/>
          <p:cNvSpPr/>
          <p:nvPr/>
        </p:nvSpPr>
        <p:spPr>
          <a:xfrm>
            <a:off x="158843" y="6490537"/>
            <a:ext cx="9952860" cy="201145"/>
          </a:xfrm>
          <a:prstGeom prst="rect">
            <a:avLst/>
          </a:prstGeom>
          <a:noFill/>
          <a:ln>
            <a:noFill/>
          </a:ln>
        </p:spPr>
        <p:txBody>
          <a:bodyPr lIns="0" tIns="0" rIns="0" bIns="0" anchor="b" anchorCtr="0">
            <a:noAutofit/>
          </a:bodyPr>
          <a:lstStyle/>
          <a:p>
            <a:pPr marL="493695" marR="0" lvl="0" indent="-493695" algn="l" rtl="0">
              <a:lnSpc>
                <a:spcPct val="100000"/>
              </a:lnSpc>
              <a:spcBef>
                <a:spcPts val="0"/>
              </a:spcBef>
              <a:spcAft>
                <a:spcPts val="0"/>
              </a:spcAft>
              <a:buClr>
                <a:srgbClr val="808080"/>
              </a:buClr>
              <a:buSzPct val="25000"/>
              <a:buFont typeface="Arial"/>
              <a:buNone/>
            </a:pPr>
            <a:r>
              <a:rPr lang="en-US" sz="1307" b="0" i="0" u="none" strike="noStrike" cap="none">
                <a:solidFill>
                  <a:srgbClr val="808080"/>
                </a:solidFill>
                <a:latin typeface="Arial"/>
                <a:ea typeface="Arial"/>
                <a:cs typeface="Arial"/>
                <a:sym typeface="Arial"/>
              </a:rPr>
              <a:t>SOURCE: OWA Strategic Staffing workforce model</a:t>
            </a:r>
          </a:p>
        </p:txBody>
      </p:sp>
      <p:pic>
        <p:nvPicPr>
          <p:cNvPr id="1153" name="Shape 1153"/>
          <p:cNvPicPr preferRelativeResize="0"/>
          <p:nvPr/>
        </p:nvPicPr>
        <p:blipFill rotWithShape="1">
          <a:blip r:embed="rId3">
            <a:alphaModFix/>
          </a:blip>
          <a:srcRect/>
          <a:stretch/>
        </p:blipFill>
        <p:spPr>
          <a:xfrm>
            <a:off x="1206275" y="2049121"/>
            <a:ext cx="3388697" cy="2202407"/>
          </a:xfrm>
          <a:prstGeom prst="rect">
            <a:avLst/>
          </a:prstGeom>
          <a:noFill/>
          <a:ln w="12700" cap="flat" cmpd="sng">
            <a:solidFill>
              <a:srgbClr val="B2B2B2"/>
            </a:solidFill>
            <a:prstDash val="solid"/>
            <a:round/>
            <a:headEnd type="none" w="med" len="med"/>
            <a:tailEnd type="none" w="med" len="med"/>
          </a:ln>
        </p:spPr>
      </p:pic>
      <p:pic>
        <p:nvPicPr>
          <p:cNvPr id="1154" name="Shape 1154"/>
          <p:cNvPicPr preferRelativeResize="0"/>
          <p:nvPr/>
        </p:nvPicPr>
        <p:blipFill rotWithShape="1">
          <a:blip r:embed="rId4">
            <a:alphaModFix/>
          </a:blip>
          <a:srcRect/>
          <a:stretch/>
        </p:blipFill>
        <p:spPr>
          <a:xfrm>
            <a:off x="4758155" y="2049121"/>
            <a:ext cx="3388697" cy="2202407"/>
          </a:xfrm>
          <a:prstGeom prst="rect">
            <a:avLst/>
          </a:prstGeom>
          <a:noFill/>
          <a:ln w="12700" cap="flat" cmpd="sng">
            <a:solidFill>
              <a:srgbClr val="B2B2B2"/>
            </a:solidFill>
            <a:prstDash val="solid"/>
            <a:round/>
            <a:headEnd type="none" w="med" len="med"/>
            <a:tailEnd type="none" w="med" len="med"/>
          </a:ln>
        </p:spPr>
      </p:pic>
      <p:pic>
        <p:nvPicPr>
          <p:cNvPr id="1155" name="Shape 1155"/>
          <p:cNvPicPr preferRelativeResize="0"/>
          <p:nvPr/>
        </p:nvPicPr>
        <p:blipFill rotWithShape="1">
          <a:blip r:embed="rId5">
            <a:alphaModFix/>
          </a:blip>
          <a:srcRect/>
          <a:stretch/>
        </p:blipFill>
        <p:spPr>
          <a:xfrm>
            <a:off x="8322971" y="2049121"/>
            <a:ext cx="3388697" cy="2202407"/>
          </a:xfrm>
          <a:prstGeom prst="rect">
            <a:avLst/>
          </a:prstGeom>
          <a:noFill/>
          <a:ln w="12700" cap="flat" cmpd="sng">
            <a:solidFill>
              <a:srgbClr val="B2B2B2"/>
            </a:solidFill>
            <a:prstDash val="solid"/>
            <a:round/>
            <a:headEnd type="none" w="med" len="med"/>
            <a:tailEnd type="none" w="med" len="med"/>
          </a:ln>
        </p:spPr>
      </p:pic>
      <p:sp>
        <p:nvSpPr>
          <p:cNvPr id="1156" name="Shape 1156"/>
          <p:cNvSpPr txBox="1"/>
          <p:nvPr/>
        </p:nvSpPr>
        <p:spPr>
          <a:xfrm>
            <a:off x="53616" y="2049121"/>
            <a:ext cx="1034057" cy="2202407"/>
          </a:xfrm>
          <a:prstGeom prst="rect">
            <a:avLst/>
          </a:prstGeom>
          <a:solidFill>
            <a:schemeClr val="accent2"/>
          </a:solidFill>
          <a:ln w="9525" cap="flat" cmpd="sng">
            <a:solidFill>
              <a:srgbClr val="FFFFFF"/>
            </a:solidFill>
            <a:prstDash val="solid"/>
            <a:round/>
            <a:headEnd type="none" w="med" len="med"/>
            <a:tailEnd type="none" w="med" len="med"/>
          </a:ln>
        </p:spPr>
        <p:txBody>
          <a:bodyPr lIns="94075" tIns="94075" rIns="94075" bIns="94075"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241" b="1" i="0" u="none" strike="noStrike" cap="none">
                <a:solidFill>
                  <a:schemeClr val="lt1"/>
                </a:solidFill>
                <a:latin typeface="Arial"/>
                <a:ea typeface="Arial"/>
                <a:cs typeface="Arial"/>
                <a:sym typeface="Arial"/>
              </a:rPr>
              <a:t>Potential staffing in each phase (CONUS only)</a:t>
            </a:r>
          </a:p>
        </p:txBody>
      </p:sp>
      <p:sp>
        <p:nvSpPr>
          <p:cNvPr id="1157" name="Shape 1157"/>
          <p:cNvSpPr txBox="1"/>
          <p:nvPr/>
        </p:nvSpPr>
        <p:spPr>
          <a:xfrm>
            <a:off x="53616" y="4328382"/>
            <a:ext cx="1034057" cy="1937291"/>
          </a:xfrm>
          <a:prstGeom prst="rect">
            <a:avLst/>
          </a:prstGeom>
          <a:solidFill>
            <a:schemeClr val="accent2"/>
          </a:solidFill>
          <a:ln w="9525" cap="flat" cmpd="sng">
            <a:solidFill>
              <a:srgbClr val="FFFFFF"/>
            </a:solidFill>
            <a:prstDash val="solid"/>
            <a:round/>
            <a:headEnd type="none" w="med" len="med"/>
            <a:tailEnd type="none" w="med" len="med"/>
          </a:ln>
        </p:spPr>
        <p:txBody>
          <a:bodyPr lIns="94075" tIns="94075" rIns="94075" bIns="94075"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241" b="1" i="0" u="none" strike="noStrike" cap="none">
                <a:solidFill>
                  <a:schemeClr val="lt1"/>
                </a:solidFill>
                <a:latin typeface="Arial"/>
                <a:ea typeface="Arial"/>
                <a:cs typeface="Arial"/>
                <a:sym typeface="Arial"/>
              </a:rPr>
              <a:t>Key changes envisioned</a:t>
            </a:r>
          </a:p>
        </p:txBody>
      </p:sp>
      <p:sp>
        <p:nvSpPr>
          <p:cNvPr id="1158" name="Shape 1158"/>
          <p:cNvSpPr txBox="1"/>
          <p:nvPr/>
        </p:nvSpPr>
        <p:spPr>
          <a:xfrm>
            <a:off x="4758155" y="4259444"/>
            <a:ext cx="3436522" cy="2605859"/>
          </a:xfrm>
          <a:prstGeom prst="rect">
            <a:avLst/>
          </a:prstGeom>
          <a:noFill/>
          <a:ln>
            <a:noFill/>
          </a:ln>
        </p:spPr>
        <p:txBody>
          <a:bodyPr lIns="95575" tIns="95575" rIns="95575" bIns="95575" anchor="t" anchorCtr="0">
            <a:noAutofit/>
          </a:bodyPr>
          <a:lstStyle/>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Demand-based staffing in non-line met billets begins (observations, leadership, maintenance, science)</a:t>
            </a:r>
          </a:p>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Some offices could begin reducing operating hours under clearly defined conditions (fair weather, etc)</a:t>
            </a:r>
          </a:p>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~200 more billets change, ~450 total changes</a:t>
            </a:r>
            <a:r>
              <a:rPr lang="en-US" sz="1568" b="0" i="0" u="none" strike="noStrike" cap="none" baseline="30000">
                <a:solidFill>
                  <a:schemeClr val="dk1"/>
                </a:solidFill>
                <a:latin typeface="Arial"/>
                <a:ea typeface="Arial"/>
                <a:cs typeface="Arial"/>
                <a:sym typeface="Arial"/>
              </a:rPr>
              <a:t>1</a:t>
            </a:r>
          </a:p>
        </p:txBody>
      </p:sp>
      <p:sp>
        <p:nvSpPr>
          <p:cNvPr id="1159" name="Shape 1159"/>
          <p:cNvSpPr txBox="1"/>
          <p:nvPr/>
        </p:nvSpPr>
        <p:spPr>
          <a:xfrm>
            <a:off x="1206278" y="4259444"/>
            <a:ext cx="3366670" cy="1640721"/>
          </a:xfrm>
          <a:prstGeom prst="rect">
            <a:avLst/>
          </a:prstGeom>
          <a:noFill/>
          <a:ln>
            <a:noFill/>
          </a:ln>
        </p:spPr>
        <p:txBody>
          <a:bodyPr lIns="95575" tIns="95575" rIns="95575" bIns="95575" anchor="t" anchorCtr="0">
            <a:noAutofit/>
          </a:bodyPr>
          <a:lstStyle/>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Minimum 5 staff dedicated for IDSS duties</a:t>
            </a:r>
          </a:p>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Smallest offices operating with a similar number of Meteorologists as some offices in Central today</a:t>
            </a:r>
          </a:p>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~250 billets changed</a:t>
            </a:r>
            <a:r>
              <a:rPr lang="en-US" sz="1568" b="0" i="0" u="none" strike="noStrike" cap="none" baseline="30000">
                <a:solidFill>
                  <a:schemeClr val="dk1"/>
                </a:solidFill>
                <a:latin typeface="Arial"/>
                <a:ea typeface="Arial"/>
                <a:cs typeface="Arial"/>
                <a:sym typeface="Arial"/>
              </a:rPr>
              <a:t>1</a:t>
            </a:r>
            <a:r>
              <a:rPr lang="en-US" sz="1568" b="0" i="0" u="none" strike="noStrike" cap="none">
                <a:solidFill>
                  <a:schemeClr val="dk1"/>
                </a:solidFill>
                <a:latin typeface="Arial"/>
                <a:ea typeface="Arial"/>
                <a:cs typeface="Arial"/>
                <a:sym typeface="Arial"/>
              </a:rPr>
              <a:t> </a:t>
            </a:r>
          </a:p>
        </p:txBody>
      </p:sp>
      <p:sp>
        <p:nvSpPr>
          <p:cNvPr id="1160" name="Shape 1160"/>
          <p:cNvSpPr txBox="1"/>
          <p:nvPr/>
        </p:nvSpPr>
        <p:spPr>
          <a:xfrm>
            <a:off x="8322971" y="4259444"/>
            <a:ext cx="3366670" cy="1399437"/>
          </a:xfrm>
          <a:prstGeom prst="rect">
            <a:avLst/>
          </a:prstGeom>
          <a:noFill/>
          <a:ln>
            <a:noFill/>
          </a:ln>
        </p:spPr>
        <p:txBody>
          <a:bodyPr lIns="95575" tIns="95575" rIns="95575" bIns="95575" anchor="t" anchorCtr="0">
            <a:noAutofit/>
          </a:bodyPr>
          <a:lstStyle/>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Some offices no longer 24/7, supported by other offices with robust backup functions</a:t>
            </a:r>
          </a:p>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~150 more billets change, ~600 total changes</a:t>
            </a:r>
            <a:r>
              <a:rPr lang="en-US" sz="1568" b="0" i="0" u="none" strike="noStrike" cap="none" baseline="30000">
                <a:solidFill>
                  <a:schemeClr val="dk1"/>
                </a:solidFill>
                <a:latin typeface="Arial"/>
                <a:ea typeface="Arial"/>
                <a:cs typeface="Arial"/>
                <a:sym typeface="Arial"/>
              </a:rPr>
              <a:t>1</a:t>
            </a:r>
          </a:p>
        </p:txBody>
      </p:sp>
      <p:sp>
        <p:nvSpPr>
          <p:cNvPr id="1161" name="Shape 1161"/>
          <p:cNvSpPr txBox="1"/>
          <p:nvPr/>
        </p:nvSpPr>
        <p:spPr>
          <a:xfrm>
            <a:off x="155588" y="6277755"/>
            <a:ext cx="11171175" cy="201145"/>
          </a:xfrm>
          <a:prstGeom prst="rect">
            <a:avLst/>
          </a:prstGeom>
          <a:noFill/>
          <a:ln>
            <a:noFill/>
          </a:ln>
        </p:spPr>
        <p:txBody>
          <a:bodyPr lIns="0" tIns="0" rIns="0" bIns="0" anchor="b" anchorCtr="0">
            <a:noAutofit/>
          </a:bodyPr>
          <a:lstStyle/>
          <a:p>
            <a:pPr marL="104775" marR="0" lvl="0" indent="-104775" algn="l" rtl="0">
              <a:lnSpc>
                <a:spcPct val="100000"/>
              </a:lnSpc>
              <a:spcBef>
                <a:spcPts val="0"/>
              </a:spcBef>
              <a:spcAft>
                <a:spcPts val="0"/>
              </a:spcAft>
              <a:buClr>
                <a:schemeClr val="dk1"/>
              </a:buClr>
              <a:buSzPct val="25000"/>
              <a:buFont typeface="Arial"/>
              <a:buNone/>
            </a:pPr>
            <a:r>
              <a:rPr lang="en-US" sz="1307" b="0" i="0" u="none" strike="noStrike" cap="none">
                <a:solidFill>
                  <a:schemeClr val="dk1"/>
                </a:solidFill>
                <a:latin typeface="Arial"/>
                <a:ea typeface="Arial"/>
                <a:cs typeface="Arial"/>
                <a:sym typeface="Arial"/>
              </a:rPr>
              <a:t>1 ~1/3 of billets needing to change are vacant in this scenario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Shape 1167"/>
          <p:cNvSpPr/>
          <p:nvPr/>
        </p:nvSpPr>
        <p:spPr>
          <a:xfrm>
            <a:off x="1495491" y="1637"/>
            <a:ext cx="1585" cy="158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168" name="Shape 1168"/>
          <p:cNvPicPr preferRelativeResize="0"/>
          <p:nvPr/>
        </p:nvPicPr>
        <p:blipFill rotWithShape="1">
          <a:blip r:embed="rId3">
            <a:alphaModFix/>
          </a:blip>
          <a:srcRect/>
          <a:stretch/>
        </p:blipFill>
        <p:spPr>
          <a:xfrm>
            <a:off x="158757" y="1118982"/>
            <a:ext cx="7837404" cy="5103690"/>
          </a:xfrm>
          <a:prstGeom prst="rect">
            <a:avLst/>
          </a:prstGeom>
          <a:noFill/>
          <a:ln w="12700" cap="flat" cmpd="sng">
            <a:solidFill>
              <a:srgbClr val="A5A5A5"/>
            </a:solidFill>
            <a:prstDash val="solid"/>
            <a:round/>
            <a:headEnd type="none" w="med" len="med"/>
            <a:tailEnd type="none" w="med" len="med"/>
          </a:ln>
        </p:spPr>
      </p:pic>
      <p:sp>
        <p:nvSpPr>
          <p:cNvPr id="1169" name="Shape 1169"/>
          <p:cNvSpPr txBox="1">
            <a:spLocks noGrp="1"/>
          </p:cNvSpPr>
          <p:nvPr>
            <p:ph type="title"/>
          </p:nvPr>
        </p:nvSpPr>
        <p:spPr>
          <a:xfrm>
            <a:off x="158757" y="230187"/>
            <a:ext cx="10852141" cy="61555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Evolve NWS vision of a potential future state, with strategic staffing to best meet partner needs and most efficiently use resources</a:t>
            </a:r>
          </a:p>
        </p:txBody>
      </p:sp>
      <p:sp>
        <p:nvSpPr>
          <p:cNvPr id="1170" name="Shape 1170"/>
          <p:cNvSpPr/>
          <p:nvPr/>
        </p:nvSpPr>
        <p:spPr>
          <a:xfrm>
            <a:off x="158757" y="854665"/>
            <a:ext cx="7017489" cy="264316"/>
          </a:xfrm>
          <a:prstGeom prst="leftRightArrow">
            <a:avLst>
              <a:gd name="adj1" fmla="val 100000"/>
              <a:gd name="adj2" fmla="val 0"/>
            </a:avLst>
          </a:prstGeom>
          <a:noFill/>
          <a:ln>
            <a:noFill/>
          </a:ln>
        </p:spPr>
        <p:txBody>
          <a:bodyPr lIns="0" tIns="0" rIns="0" bIns="17900" anchor="b" anchorCtr="0">
            <a:noAutofit/>
          </a:bodyPr>
          <a:lstStyle/>
          <a:p>
            <a:pPr marL="0" marR="0" lvl="0" indent="0" algn="l" rtl="0">
              <a:lnSpc>
                <a:spcPct val="100000"/>
              </a:lnSpc>
              <a:spcBef>
                <a:spcPts val="0"/>
              </a:spcBef>
              <a:spcAft>
                <a:spcPts val="0"/>
              </a:spcAft>
              <a:buClr>
                <a:srgbClr val="808080"/>
              </a:buClr>
              <a:buSzPct val="25000"/>
              <a:buFont typeface="Arial"/>
              <a:buNone/>
            </a:pPr>
            <a:r>
              <a:rPr lang="en-US" sz="1600" b="0" i="0" u="none" strike="noStrike" cap="none">
                <a:solidFill>
                  <a:srgbClr val="808080"/>
                </a:solidFill>
                <a:latin typeface="Arial"/>
                <a:ea typeface="Arial"/>
                <a:cs typeface="Arial"/>
                <a:sym typeface="Arial"/>
              </a:rPr>
              <a:t>Potential outcome of strategic staffing for all functions – Phase 3</a:t>
            </a:r>
            <a:r>
              <a:rPr lang="en-US" sz="1600" b="0" i="0" u="none" strike="noStrike" cap="none" baseline="30000">
                <a:solidFill>
                  <a:srgbClr val="808080"/>
                </a:solidFill>
                <a:latin typeface="Arial"/>
                <a:ea typeface="Arial"/>
                <a:cs typeface="Arial"/>
                <a:sym typeface="Arial"/>
              </a:rPr>
              <a:t>1</a:t>
            </a:r>
            <a:r>
              <a:rPr lang="en-US" sz="1600" b="0" i="0" u="none" strike="noStrike" cap="none">
                <a:solidFill>
                  <a:srgbClr val="808080"/>
                </a:solidFill>
                <a:latin typeface="Arial"/>
                <a:ea typeface="Arial"/>
                <a:cs typeface="Arial"/>
                <a:sym typeface="Arial"/>
              </a:rPr>
              <a:t> </a:t>
            </a:r>
          </a:p>
        </p:txBody>
      </p:sp>
      <p:grpSp>
        <p:nvGrpSpPr>
          <p:cNvPr id="1171" name="Shape 1171"/>
          <p:cNvGrpSpPr/>
          <p:nvPr/>
        </p:nvGrpSpPr>
        <p:grpSpPr>
          <a:xfrm>
            <a:off x="5177389" y="1230593"/>
            <a:ext cx="2259582" cy="362301"/>
            <a:chOff x="4976464" y="551758"/>
            <a:chExt cx="1729135" cy="277248"/>
          </a:xfrm>
        </p:grpSpPr>
        <p:sp>
          <p:nvSpPr>
            <p:cNvPr id="1172" name="Shape 1172"/>
            <p:cNvSpPr/>
            <p:nvPr/>
          </p:nvSpPr>
          <p:spPr>
            <a:xfrm>
              <a:off x="4976464" y="551758"/>
              <a:ext cx="1729135" cy="277248"/>
            </a:xfrm>
            <a:prstGeom prst="rect">
              <a:avLst/>
            </a:prstGeom>
            <a:solidFill>
              <a:schemeClr val="lt1"/>
            </a:solidFill>
            <a:ln w="12700" cap="flat" cmpd="sng">
              <a:solidFill>
                <a:srgbClr val="8F8F8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91" b="0" i="0" u="none" strike="noStrike" cap="none">
                <a:solidFill>
                  <a:schemeClr val="lt1"/>
                </a:solidFill>
                <a:latin typeface="Arial"/>
                <a:ea typeface="Arial"/>
                <a:cs typeface="Arial"/>
                <a:sym typeface="Arial"/>
              </a:endParaRPr>
            </a:p>
          </p:txBody>
        </p:sp>
        <p:grpSp>
          <p:nvGrpSpPr>
            <p:cNvPr id="1173" name="Shape 1173"/>
            <p:cNvGrpSpPr/>
            <p:nvPr/>
          </p:nvGrpSpPr>
          <p:grpSpPr>
            <a:xfrm>
              <a:off x="5034274" y="617706"/>
              <a:ext cx="1619309" cy="168786"/>
              <a:chOff x="5034274" y="617706"/>
              <a:chExt cx="1619309" cy="168786"/>
            </a:xfrm>
          </p:grpSpPr>
          <p:sp>
            <p:nvSpPr>
              <p:cNvPr id="1174" name="Shape 1174"/>
              <p:cNvSpPr/>
              <p:nvPr/>
            </p:nvSpPr>
            <p:spPr>
              <a:xfrm>
                <a:off x="6421739" y="619706"/>
                <a:ext cx="231845" cy="16486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30+</a:t>
                </a:r>
              </a:p>
            </p:txBody>
          </p:sp>
          <p:sp>
            <p:nvSpPr>
              <p:cNvPr id="1175" name="Shape 1175"/>
              <p:cNvSpPr/>
              <p:nvPr/>
            </p:nvSpPr>
            <p:spPr>
              <a:xfrm flipH="1">
                <a:off x="5655423" y="635750"/>
                <a:ext cx="127360" cy="127360"/>
              </a:xfrm>
              <a:prstGeom prst="ellipse">
                <a:avLst/>
              </a:prstGeom>
              <a:solidFill>
                <a:schemeClr val="lt1"/>
              </a:solidFill>
              <a:ln w="952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76" name="Shape 1176"/>
              <p:cNvSpPr/>
              <p:nvPr/>
            </p:nvSpPr>
            <p:spPr>
              <a:xfrm>
                <a:off x="5818792" y="619706"/>
                <a:ext cx="349606" cy="16486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20-29</a:t>
                </a:r>
              </a:p>
            </p:txBody>
          </p:sp>
          <p:sp>
            <p:nvSpPr>
              <p:cNvPr id="1177" name="Shape 1177"/>
              <p:cNvSpPr/>
              <p:nvPr/>
            </p:nvSpPr>
            <p:spPr>
              <a:xfrm flipH="1">
                <a:off x="5034274" y="653616"/>
                <a:ext cx="103850" cy="103850"/>
              </a:xfrm>
              <a:prstGeom prst="ellipse">
                <a:avLst/>
              </a:prstGeom>
              <a:solidFill>
                <a:schemeClr val="lt1"/>
              </a:solidFill>
              <a:ln w="952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78" name="Shape 1178"/>
              <p:cNvSpPr/>
              <p:nvPr/>
            </p:nvSpPr>
            <p:spPr>
              <a:xfrm>
                <a:off x="5157201" y="619706"/>
                <a:ext cx="429342" cy="16486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&lt;10-19</a:t>
                </a:r>
              </a:p>
            </p:txBody>
          </p:sp>
          <p:sp>
            <p:nvSpPr>
              <p:cNvPr id="1179" name="Shape 1179"/>
              <p:cNvSpPr/>
              <p:nvPr/>
            </p:nvSpPr>
            <p:spPr>
              <a:xfrm flipH="1">
                <a:off x="6219221" y="617706"/>
                <a:ext cx="168786" cy="168786"/>
              </a:xfrm>
              <a:prstGeom prst="ellipse">
                <a:avLst/>
              </a:prstGeom>
              <a:solidFill>
                <a:schemeClr val="lt1"/>
              </a:solidFill>
              <a:ln w="952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grpSp>
      <p:grpSp>
        <p:nvGrpSpPr>
          <p:cNvPr id="1180" name="Shape 1180"/>
          <p:cNvGrpSpPr/>
          <p:nvPr/>
        </p:nvGrpSpPr>
        <p:grpSpPr>
          <a:xfrm>
            <a:off x="6734059" y="3892659"/>
            <a:ext cx="1132734" cy="1114496"/>
            <a:chOff x="8229599" y="861900"/>
            <a:chExt cx="866819" cy="852862"/>
          </a:xfrm>
        </p:grpSpPr>
        <p:sp>
          <p:nvSpPr>
            <p:cNvPr id="1181" name="Shape 1181"/>
            <p:cNvSpPr/>
            <p:nvPr/>
          </p:nvSpPr>
          <p:spPr>
            <a:xfrm>
              <a:off x="8229599" y="861900"/>
              <a:ext cx="859315" cy="852862"/>
            </a:xfrm>
            <a:prstGeom prst="rect">
              <a:avLst/>
            </a:prstGeom>
            <a:solidFill>
              <a:schemeClr val="lt1"/>
            </a:solidFill>
            <a:ln w="9525" cap="flat" cmpd="sng">
              <a:solidFill>
                <a:srgbClr val="8F8F8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91" b="0" i="0" u="none" strike="noStrike" cap="none">
                <a:solidFill>
                  <a:schemeClr val="lt1"/>
                </a:solidFill>
                <a:latin typeface="Arial"/>
                <a:ea typeface="Arial"/>
                <a:cs typeface="Arial"/>
                <a:sym typeface="Arial"/>
              </a:endParaRPr>
            </a:p>
          </p:txBody>
        </p:sp>
        <p:grpSp>
          <p:nvGrpSpPr>
            <p:cNvPr id="1182" name="Shape 1182"/>
            <p:cNvGrpSpPr/>
            <p:nvPr/>
          </p:nvGrpSpPr>
          <p:grpSpPr>
            <a:xfrm>
              <a:off x="8281347" y="914429"/>
              <a:ext cx="815070" cy="738697"/>
              <a:chOff x="6942075" y="4364126"/>
              <a:chExt cx="1065124" cy="965323"/>
            </a:xfrm>
          </p:grpSpPr>
          <p:sp>
            <p:nvSpPr>
              <p:cNvPr id="1183" name="Shape 1183"/>
              <p:cNvSpPr/>
              <p:nvPr/>
            </p:nvSpPr>
            <p:spPr>
              <a:xfrm>
                <a:off x="7196060" y="4364126"/>
                <a:ext cx="487317" cy="18466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IDSS2 </a:t>
                </a:r>
              </a:p>
            </p:txBody>
          </p:sp>
          <p:sp>
            <p:nvSpPr>
              <p:cNvPr id="1184" name="Shape 1184"/>
              <p:cNvSpPr/>
              <p:nvPr/>
            </p:nvSpPr>
            <p:spPr>
              <a:xfrm>
                <a:off x="6942075" y="4375235"/>
                <a:ext cx="165100" cy="160337"/>
              </a:xfrm>
              <a:prstGeom prst="rect">
                <a:avLst/>
              </a:prstGeom>
              <a:solidFill>
                <a:srgbClr val="B07AA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079" b="0" i="0" u="none" strike="noStrike" cap="none">
                  <a:solidFill>
                    <a:schemeClr val="dk1"/>
                  </a:solidFill>
                  <a:latin typeface="Arial"/>
                  <a:ea typeface="Arial"/>
                  <a:cs typeface="Arial"/>
                  <a:sym typeface="Arial"/>
                </a:endParaRPr>
              </a:p>
            </p:txBody>
          </p:sp>
          <p:sp>
            <p:nvSpPr>
              <p:cNvPr id="1185" name="Shape 1185"/>
              <p:cNvSpPr/>
              <p:nvPr/>
            </p:nvSpPr>
            <p:spPr>
              <a:xfrm>
                <a:off x="7196067" y="4557801"/>
                <a:ext cx="700522" cy="3693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24/7/365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Met watch</a:t>
                </a:r>
              </a:p>
            </p:txBody>
          </p:sp>
          <p:sp>
            <p:nvSpPr>
              <p:cNvPr id="1186" name="Shape 1186"/>
              <p:cNvSpPr/>
              <p:nvPr/>
            </p:nvSpPr>
            <p:spPr>
              <a:xfrm>
                <a:off x="6942075" y="5146753"/>
                <a:ext cx="165100" cy="160337"/>
              </a:xfrm>
              <a:prstGeom prst="rect">
                <a:avLst/>
              </a:prstGeom>
              <a:solidFill>
                <a:srgbClr val="70ADB0"/>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079" b="0" i="0" u="none" strike="noStrike" cap="none">
                  <a:solidFill>
                    <a:schemeClr val="dk1"/>
                  </a:solidFill>
                  <a:latin typeface="Arial"/>
                  <a:ea typeface="Arial"/>
                  <a:cs typeface="Arial"/>
                  <a:sym typeface="Arial"/>
                </a:endParaRPr>
              </a:p>
            </p:txBody>
          </p:sp>
          <p:sp>
            <p:nvSpPr>
              <p:cNvPr id="1187" name="Shape 1187"/>
              <p:cNvSpPr/>
              <p:nvPr/>
            </p:nvSpPr>
            <p:spPr>
              <a:xfrm>
                <a:off x="7196067" y="5144782"/>
                <a:ext cx="638003" cy="18466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Support</a:t>
                </a:r>
                <a:r>
                  <a:rPr lang="en-US" sz="1200" b="0" i="0" u="none" strike="noStrike" cap="none" baseline="30000">
                    <a:solidFill>
                      <a:schemeClr val="dk1"/>
                    </a:solidFill>
                    <a:latin typeface="Arial"/>
                    <a:ea typeface="Arial"/>
                    <a:cs typeface="Arial"/>
                    <a:sym typeface="Arial"/>
                  </a:rPr>
                  <a:t>3</a:t>
                </a:r>
                <a:r>
                  <a:rPr lang="en-US" sz="1200" b="0" i="0" u="none" strike="noStrike" cap="none">
                    <a:solidFill>
                      <a:schemeClr val="dk1"/>
                    </a:solidFill>
                    <a:latin typeface="Arial"/>
                    <a:ea typeface="Arial"/>
                    <a:cs typeface="Arial"/>
                    <a:sym typeface="Arial"/>
                  </a:rPr>
                  <a:t> </a:t>
                </a:r>
              </a:p>
            </p:txBody>
          </p:sp>
          <p:sp>
            <p:nvSpPr>
              <p:cNvPr id="1188" name="Shape 1188"/>
              <p:cNvSpPr/>
              <p:nvPr/>
            </p:nvSpPr>
            <p:spPr>
              <a:xfrm>
                <a:off x="6942075" y="4642062"/>
                <a:ext cx="165100" cy="160337"/>
              </a:xfrm>
              <a:prstGeom prst="rect">
                <a:avLst/>
              </a:prstGeom>
              <a:solidFill>
                <a:srgbClr val="E45456"/>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079" b="0" i="0" u="none" strike="noStrike" cap="none">
                  <a:solidFill>
                    <a:schemeClr val="dk1"/>
                  </a:solidFill>
                  <a:latin typeface="Arial"/>
                  <a:ea typeface="Arial"/>
                  <a:cs typeface="Arial"/>
                  <a:sym typeface="Arial"/>
                </a:endParaRPr>
              </a:p>
            </p:txBody>
          </p:sp>
          <p:sp>
            <p:nvSpPr>
              <p:cNvPr id="1189" name="Shape 1189"/>
              <p:cNvSpPr/>
              <p:nvPr/>
            </p:nvSpPr>
            <p:spPr>
              <a:xfrm>
                <a:off x="6942075" y="4904023"/>
                <a:ext cx="165100" cy="160337"/>
              </a:xfrm>
              <a:prstGeom prst="rect">
                <a:avLst/>
              </a:prstGeom>
              <a:solidFill>
                <a:srgbClr val="4D79A7"/>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079" b="0" i="0" u="none" strike="noStrike" cap="none">
                  <a:solidFill>
                    <a:schemeClr val="dk1"/>
                  </a:solidFill>
                  <a:latin typeface="Arial"/>
                  <a:ea typeface="Arial"/>
                  <a:cs typeface="Arial"/>
                  <a:sym typeface="Arial"/>
                </a:endParaRPr>
              </a:p>
            </p:txBody>
          </p:sp>
          <p:sp>
            <p:nvSpPr>
              <p:cNvPr id="1190" name="Shape 1190"/>
              <p:cNvSpPr/>
              <p:nvPr/>
            </p:nvSpPr>
            <p:spPr>
              <a:xfrm>
                <a:off x="7196070" y="4930626"/>
                <a:ext cx="811128" cy="18466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Hydro IDSS</a:t>
                </a:r>
              </a:p>
            </p:txBody>
          </p:sp>
        </p:grpSp>
      </p:grpSp>
      <p:sp>
        <p:nvSpPr>
          <p:cNvPr id="1191" name="Shape 1191"/>
          <p:cNvSpPr/>
          <p:nvPr/>
        </p:nvSpPr>
        <p:spPr>
          <a:xfrm rot="5400000">
            <a:off x="7401712" y="3585100"/>
            <a:ext cx="1543048" cy="171449"/>
          </a:xfrm>
          <a:prstGeom prst="triangle">
            <a:avLst>
              <a:gd name="adj" fmla="val 50000"/>
            </a:avLst>
          </a:prstGeom>
          <a:solidFill>
            <a:schemeClr val="accent3"/>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091" b="0" i="0" u="none" strike="noStrike" cap="none">
              <a:solidFill>
                <a:schemeClr val="dk1"/>
              </a:solidFill>
              <a:latin typeface="Arial"/>
              <a:ea typeface="Arial"/>
              <a:cs typeface="Arial"/>
              <a:sym typeface="Arial"/>
            </a:endParaRPr>
          </a:p>
        </p:txBody>
      </p:sp>
      <p:grpSp>
        <p:nvGrpSpPr>
          <p:cNvPr id="1192" name="Shape 1192"/>
          <p:cNvGrpSpPr/>
          <p:nvPr/>
        </p:nvGrpSpPr>
        <p:grpSpPr>
          <a:xfrm>
            <a:off x="8363046" y="1118982"/>
            <a:ext cx="3274872" cy="3201006"/>
            <a:chOff x="8363046" y="1166849"/>
            <a:chExt cx="3274872" cy="3201006"/>
          </a:xfrm>
        </p:grpSpPr>
        <p:sp>
          <p:nvSpPr>
            <p:cNvPr id="1193" name="Shape 1193"/>
            <p:cNvSpPr txBox="1"/>
            <p:nvPr/>
          </p:nvSpPr>
          <p:spPr>
            <a:xfrm>
              <a:off x="8363046" y="1166849"/>
              <a:ext cx="3274872" cy="3201006"/>
            </a:xfrm>
            <a:prstGeom prst="rect">
              <a:avLst/>
            </a:prstGeom>
            <a:noFill/>
            <a:ln w="19050" cap="flat" cmpd="sng">
              <a:solidFill>
                <a:schemeClr val="accent3"/>
              </a:solidFill>
              <a:prstDash val="solid"/>
              <a:round/>
              <a:headEnd type="none" w="med" len="med"/>
              <a:tailEnd type="none" w="med" len="med"/>
            </a:ln>
          </p:spPr>
          <p:txBody>
            <a:bodyPr lIns="99575" tIns="99575" rIns="99575" bIns="99575" anchor="t" anchorCtr="0">
              <a:noAutofit/>
            </a:bodyPr>
            <a:lstStyle/>
            <a:p>
              <a:pPr marL="0" marR="0" lvl="0" indent="0" algn="l" rtl="0">
                <a:lnSpc>
                  <a:spcPct val="100000"/>
                </a:lnSpc>
                <a:spcBef>
                  <a:spcPts val="0"/>
                </a:spcBef>
                <a:spcAft>
                  <a:spcPts val="0"/>
                </a:spcAft>
                <a:buClr>
                  <a:srgbClr val="000000"/>
                </a:buClr>
                <a:buFont typeface="Arial"/>
                <a:buNone/>
              </a:pPr>
              <a:endParaRPr sz="1568" b="0" i="0" u="none" strike="noStrike" cap="none">
                <a:solidFill>
                  <a:schemeClr val="dk1"/>
                </a:solidFill>
                <a:latin typeface="Arial"/>
                <a:ea typeface="Arial"/>
                <a:cs typeface="Arial"/>
                <a:sym typeface="Arial"/>
              </a:endParaRPr>
            </a:p>
          </p:txBody>
        </p:sp>
        <p:sp>
          <p:nvSpPr>
            <p:cNvPr id="1194" name="Shape 1194"/>
            <p:cNvSpPr txBox="1"/>
            <p:nvPr/>
          </p:nvSpPr>
          <p:spPr>
            <a:xfrm>
              <a:off x="8398846" y="1199007"/>
              <a:ext cx="3203273" cy="313669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568" b="1" i="0" u="none" strike="noStrike" cap="none">
                  <a:solidFill>
                    <a:schemeClr val="accent3"/>
                  </a:solidFill>
                  <a:latin typeface="Arial"/>
                  <a:ea typeface="Arial"/>
                  <a:cs typeface="Arial"/>
                  <a:sym typeface="Arial"/>
                </a:rPr>
                <a:t>Hypotheses to test prior to moving to final Phase</a:t>
              </a:r>
            </a:p>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Not all forecast offices need to remain open in the evenings or overnight in order to meet the needs of the public and their partners – </a:t>
              </a:r>
              <a:r>
                <a:rPr lang="en-US" sz="1568" b="0" i="1" u="none" strike="noStrike" cap="none">
                  <a:solidFill>
                    <a:schemeClr val="dk1"/>
                  </a:solidFill>
                  <a:latin typeface="Arial"/>
                  <a:ea typeface="Arial"/>
                  <a:cs typeface="Arial"/>
                  <a:sym typeface="Arial"/>
                </a:rPr>
                <a:t>certain offices could be routinely closed overnight save in exceptional circumstances</a:t>
              </a:r>
            </a:p>
            <a:p>
              <a:pPr marL="224051" marR="0" lvl="0" indent="-224051" algn="l" rtl="0">
                <a:lnSpc>
                  <a:spcPct val="100000"/>
                </a:lnSpc>
                <a:spcBef>
                  <a:spcPts val="0"/>
                </a:spcBef>
                <a:spcAft>
                  <a:spcPts val="0"/>
                </a:spcAft>
                <a:buClr>
                  <a:srgbClr val="000000"/>
                </a:buClr>
                <a:buSzPct val="96040"/>
                <a:buFont typeface="Noto Sans Symbols"/>
                <a:buChar char="▪"/>
              </a:pPr>
              <a:r>
                <a:rPr lang="en-US" sz="1568" b="0" i="0" u="none" strike="noStrike" cap="none">
                  <a:solidFill>
                    <a:schemeClr val="dk1"/>
                  </a:solidFill>
                  <a:latin typeface="Arial"/>
                  <a:ea typeface="Arial"/>
                  <a:cs typeface="Arial"/>
                  <a:sym typeface="Arial"/>
                </a:rPr>
                <a:t>Better service to partners can be provided when staff are not constrained to being in the WFO</a:t>
              </a:r>
            </a:p>
          </p:txBody>
        </p:sp>
      </p:grpSp>
      <p:sp>
        <p:nvSpPr>
          <p:cNvPr id="1195" name="Shape 1195"/>
          <p:cNvSpPr txBox="1"/>
          <p:nvPr/>
        </p:nvSpPr>
        <p:spPr>
          <a:xfrm>
            <a:off x="158756" y="6255769"/>
            <a:ext cx="11398753" cy="369332"/>
          </a:xfrm>
          <a:prstGeom prst="rect">
            <a:avLst/>
          </a:prstGeom>
          <a:noFill/>
          <a:ln>
            <a:noFill/>
          </a:ln>
        </p:spPr>
        <p:txBody>
          <a:bodyPr lIns="0" tIns="0" rIns="0" bIns="0" anchor="b" anchorCtr="0">
            <a:noAutofit/>
          </a:bodyPr>
          <a:lstStyle/>
          <a:p>
            <a:pPr marL="85725" marR="0" lvl="0" indent="-85725"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1 There are offices of all sizes within these ranges, and offices could include embedded / “satellite” staff</a:t>
            </a:r>
          </a:p>
          <a:p>
            <a:pPr marL="85725" marR="0" lvl="0" indent="-85725"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2 Includes staff time spent on collaboration on the forecast, creation of specific forecast products (e.g., spot forecasts)</a:t>
            </a:r>
          </a:p>
          <a:p>
            <a:pPr marL="85725" marR="0" lvl="0" indent="-85725"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3 Includes staff for systems development &amp; support, science &amp; training, and leadership &amp; administration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p:nvPr/>
        </p:nvSpPr>
        <p:spPr>
          <a:xfrm>
            <a:off x="1588" y="1588"/>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96" name="Shape 196"/>
          <p:cNvSpPr/>
          <p:nvPr/>
        </p:nvSpPr>
        <p:spPr>
          <a:xfrm>
            <a:off x="3376612" y="2343150"/>
            <a:ext cx="5195888" cy="406399"/>
          </a:xfrm>
          <a:prstGeom prst="rect">
            <a:avLst/>
          </a:prstGeom>
          <a:solidFill>
            <a:schemeClr val="accent1"/>
          </a:solidFill>
          <a:ln w="9525" cap="flat" cmpd="sng">
            <a:solidFill>
              <a:srgbClr val="808080"/>
            </a:solidFill>
            <a:prstDash val="solid"/>
            <a:round/>
            <a:headEnd type="none" w="med" len="med"/>
            <a:tailEnd type="none" w="med" len="med"/>
          </a:ln>
        </p:spPr>
        <p:txBody>
          <a:bodyPr lIns="80950" tIns="80950" rIns="0" bIns="809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1" i="0" u="none" strike="noStrike" cap="none">
                <a:solidFill>
                  <a:schemeClr val="dk1"/>
                </a:solidFill>
                <a:latin typeface="Arial"/>
                <a:ea typeface="Arial"/>
                <a:cs typeface="Arial"/>
                <a:sym typeface="Arial"/>
              </a:rPr>
              <a:t>Review the history of Evolve NWS</a:t>
            </a:r>
          </a:p>
        </p:txBody>
      </p:sp>
      <p:sp>
        <p:nvSpPr>
          <p:cNvPr id="197" name="Shape 197">
            <a:hlinkClick r:id="rId3"/>
          </p:cNvPr>
          <p:cNvSpPr/>
          <p:nvPr/>
        </p:nvSpPr>
        <p:spPr>
          <a:xfrm>
            <a:off x="3376612" y="2751840"/>
            <a:ext cx="5195999" cy="408000"/>
          </a:xfrm>
          <a:prstGeom prst="rect">
            <a:avLst/>
          </a:prstGeom>
          <a:noFill/>
          <a:ln>
            <a:noFill/>
          </a:ln>
        </p:spPr>
        <p:txBody>
          <a:bodyPr lIns="80950" tIns="80950" rIns="0" bIns="825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Review PMO activities supporting implementation</a:t>
            </a:r>
          </a:p>
        </p:txBody>
      </p:sp>
      <p:sp>
        <p:nvSpPr>
          <p:cNvPr id="198" name="Shape 198">
            <a:hlinkClick r:id="rId4"/>
          </p:cNvPr>
          <p:cNvSpPr/>
          <p:nvPr/>
        </p:nvSpPr>
        <p:spPr>
          <a:xfrm>
            <a:off x="3376612" y="3159826"/>
            <a:ext cx="5195999" cy="406499"/>
          </a:xfrm>
          <a:prstGeom prst="rect">
            <a:avLst/>
          </a:prstGeom>
          <a:noFill/>
          <a:ln>
            <a:noFill/>
          </a:ln>
        </p:spPr>
        <p:txBody>
          <a:bodyPr lIns="80950" tIns="80950" rIns="0" bIns="8095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Discuss future working relationship</a:t>
            </a:r>
          </a:p>
        </p:txBody>
      </p:sp>
      <p:sp>
        <p:nvSpPr>
          <p:cNvPr id="199" name="Shape 199"/>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Contents – objectives for today’s discussion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Shape 1201"/>
          <p:cNvSpPr/>
          <p:nvPr/>
        </p:nvSpPr>
        <p:spPr>
          <a:xfrm>
            <a:off x="1494100" y="199"/>
            <a:ext cx="158740" cy="15874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1202" name="Shape 1202"/>
          <p:cNvGrpSpPr/>
          <p:nvPr/>
        </p:nvGrpSpPr>
        <p:grpSpPr>
          <a:xfrm>
            <a:off x="9951132" y="327651"/>
            <a:ext cx="551431" cy="210312"/>
            <a:chOff x="9951132" y="285750"/>
            <a:chExt cx="551431" cy="210312"/>
          </a:xfrm>
        </p:grpSpPr>
        <p:sp>
          <p:nvSpPr>
            <p:cNvPr id="1203" name="Shape 1203"/>
            <p:cNvSpPr/>
            <p:nvPr/>
          </p:nvSpPr>
          <p:spPr>
            <a:xfrm>
              <a:off x="9951132" y="285750"/>
              <a:ext cx="551431" cy="210312"/>
            </a:xfrm>
            <a:prstGeom prst="leftRightArrow">
              <a:avLst>
                <a:gd name="adj1" fmla="val 10000000"/>
                <a:gd name="adj2" fmla="val 0"/>
              </a:avLst>
            </a:prstGeom>
            <a:noFill/>
            <a:ln>
              <a:noFill/>
            </a:ln>
          </p:spPr>
          <p:txBody>
            <a:bodyPr lIns="27425" tIns="0" rIns="0" bIns="27425" anchor="t" anchorCtr="0">
              <a:noAutofit/>
            </a:bodyPr>
            <a:lstStyle/>
            <a:p>
              <a:pPr marL="0" marR="0" lvl="0" indent="0" algn="r" rtl="0">
                <a:lnSpc>
                  <a:spcPct val="100000"/>
                </a:lnSpc>
                <a:spcBef>
                  <a:spcPts val="0"/>
                </a:spcBef>
                <a:spcAft>
                  <a:spcPts val="0"/>
                </a:spcAft>
                <a:buClr>
                  <a:schemeClr val="accent4"/>
                </a:buClr>
                <a:buSzPct val="25000"/>
                <a:buFont typeface="Arial"/>
                <a:buNone/>
              </a:pPr>
              <a:r>
                <a:rPr lang="en-US" sz="1200" b="0" i="0" u="none" strike="noStrike" cap="none">
                  <a:solidFill>
                    <a:schemeClr val="accent4"/>
                  </a:solidFill>
                  <a:latin typeface="Arial"/>
                  <a:ea typeface="Arial"/>
                  <a:cs typeface="Arial"/>
                  <a:sym typeface="Arial"/>
                </a:rPr>
                <a:t>DRAFT</a:t>
              </a:r>
            </a:p>
          </p:txBody>
        </p:sp>
        <p:cxnSp>
          <p:nvCxnSpPr>
            <p:cNvPr id="1204" name="Shape 1204"/>
            <p:cNvCxnSpPr>
              <a:stCxn id="1203" idx="6"/>
              <a:endCxn id="1203" idx="4"/>
            </p:cNvCxnSpPr>
            <p:nvPr/>
          </p:nvCxnSpPr>
          <p:spPr>
            <a:xfrm rot="10800000">
              <a:off x="9951132" y="285750"/>
              <a:ext cx="551400" cy="0"/>
            </a:xfrm>
            <a:prstGeom prst="straightConnector1">
              <a:avLst/>
            </a:prstGeom>
            <a:noFill/>
            <a:ln w="19050" cap="flat" cmpd="sng">
              <a:solidFill>
                <a:schemeClr val="dk1"/>
              </a:solidFill>
              <a:prstDash val="solid"/>
              <a:round/>
              <a:headEnd type="none" w="med" len="med"/>
              <a:tailEnd type="none" w="med" len="med"/>
            </a:ln>
          </p:spPr>
        </p:cxnSp>
        <p:cxnSp>
          <p:nvCxnSpPr>
            <p:cNvPr id="1205" name="Shape 1205"/>
            <p:cNvCxnSpPr>
              <a:stCxn id="1203" idx="2"/>
              <a:endCxn id="1203" idx="4"/>
            </p:cNvCxnSpPr>
            <p:nvPr/>
          </p:nvCxnSpPr>
          <p:spPr>
            <a:xfrm rot="10800000">
              <a:off x="9951132" y="285762"/>
              <a:ext cx="0" cy="210300"/>
            </a:xfrm>
            <a:prstGeom prst="straightConnector1">
              <a:avLst/>
            </a:prstGeom>
            <a:noFill/>
            <a:ln w="9525" cap="flat" cmpd="sng">
              <a:solidFill>
                <a:schemeClr val="dk1"/>
              </a:solidFill>
              <a:prstDash val="solid"/>
              <a:round/>
              <a:headEnd type="none" w="med" len="med"/>
              <a:tailEnd type="none" w="med" len="med"/>
            </a:ln>
          </p:spPr>
        </p:cxnSp>
      </p:grpSp>
      <p:sp>
        <p:nvSpPr>
          <p:cNvPr id="1206" name="Shape 1206"/>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Phased testing and evaluation vision developed in fall 2016</a:t>
            </a:r>
          </a:p>
        </p:txBody>
      </p:sp>
      <p:sp>
        <p:nvSpPr>
          <p:cNvPr id="1207" name="Shape 1207"/>
          <p:cNvSpPr/>
          <p:nvPr/>
        </p:nvSpPr>
        <p:spPr>
          <a:xfrm>
            <a:off x="120829" y="1048866"/>
            <a:ext cx="11707453" cy="680604"/>
          </a:xfrm>
          <a:prstGeom prst="rightArrow">
            <a:avLst>
              <a:gd name="adj1" fmla="val 50000"/>
              <a:gd name="adj2" fmla="val 50000"/>
            </a:avLst>
          </a:prstGeom>
          <a:solidFill>
            <a:srgbClr val="E36C09"/>
          </a:solidFill>
          <a:ln>
            <a:noFill/>
          </a:ln>
        </p:spPr>
        <p:txBody>
          <a:bodyPr lIns="89575" tIns="44775" rIns="89575" bIns="44775" anchor="ctr" anchorCtr="0">
            <a:noAutofit/>
          </a:bodyPr>
          <a:lstStyle/>
          <a:p>
            <a:pPr marL="0" marR="0" lvl="0" indent="0" algn="ctr" rtl="0">
              <a:lnSpc>
                <a:spcPct val="100000"/>
              </a:lnSpc>
              <a:spcBef>
                <a:spcPts val="0"/>
              </a:spcBef>
              <a:spcAft>
                <a:spcPts val="0"/>
              </a:spcAft>
              <a:buClr>
                <a:srgbClr val="000000"/>
              </a:buClr>
              <a:buFont typeface="Arial"/>
              <a:buNone/>
            </a:pPr>
            <a:endParaRPr sz="1300" b="0" i="0" u="none" strike="noStrike" cap="none">
              <a:solidFill>
                <a:srgbClr val="FFFFFF"/>
              </a:solidFill>
              <a:latin typeface="Arial"/>
              <a:ea typeface="Arial"/>
              <a:cs typeface="Arial"/>
              <a:sym typeface="Arial"/>
            </a:endParaRPr>
          </a:p>
        </p:txBody>
      </p:sp>
      <p:cxnSp>
        <p:nvCxnSpPr>
          <p:cNvPr id="1208" name="Shape 1208"/>
          <p:cNvCxnSpPr/>
          <p:nvPr/>
        </p:nvCxnSpPr>
        <p:spPr>
          <a:xfrm>
            <a:off x="120829" y="2591699"/>
            <a:ext cx="11707453" cy="0"/>
          </a:xfrm>
          <a:prstGeom prst="straightConnector1">
            <a:avLst/>
          </a:prstGeom>
          <a:noFill/>
          <a:ln w="19050" cap="flat" cmpd="sng">
            <a:solidFill>
              <a:schemeClr val="accent6"/>
            </a:solidFill>
            <a:prstDash val="dot"/>
            <a:round/>
            <a:headEnd type="none" w="med" len="med"/>
            <a:tailEnd type="none" w="med" len="med"/>
          </a:ln>
        </p:spPr>
      </p:cxnSp>
      <p:sp>
        <p:nvSpPr>
          <p:cNvPr id="1209" name="Shape 1209"/>
          <p:cNvSpPr/>
          <p:nvPr/>
        </p:nvSpPr>
        <p:spPr>
          <a:xfrm>
            <a:off x="4338519" y="954828"/>
            <a:ext cx="868678" cy="868678"/>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300" b="1" i="0" u="none" strike="noStrike" cap="none">
                <a:solidFill>
                  <a:schemeClr val="lt1"/>
                </a:solidFill>
                <a:latin typeface="Arial"/>
                <a:ea typeface="Arial"/>
                <a:cs typeface="Arial"/>
                <a:sym typeface="Arial"/>
              </a:rPr>
              <a:t>FY18</a:t>
            </a:r>
          </a:p>
        </p:txBody>
      </p:sp>
      <p:sp>
        <p:nvSpPr>
          <p:cNvPr id="1210" name="Shape 1210"/>
          <p:cNvSpPr/>
          <p:nvPr/>
        </p:nvSpPr>
        <p:spPr>
          <a:xfrm>
            <a:off x="7144825" y="954828"/>
            <a:ext cx="868678" cy="868678"/>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300" b="1" i="0" u="none" strike="noStrike" cap="none">
                <a:solidFill>
                  <a:schemeClr val="lt1"/>
                </a:solidFill>
                <a:latin typeface="Arial"/>
                <a:ea typeface="Arial"/>
                <a:cs typeface="Arial"/>
                <a:sym typeface="Arial"/>
              </a:rPr>
              <a:t>FY19</a:t>
            </a:r>
          </a:p>
        </p:txBody>
      </p:sp>
      <p:sp>
        <p:nvSpPr>
          <p:cNvPr id="1211" name="Shape 1211"/>
          <p:cNvSpPr/>
          <p:nvPr/>
        </p:nvSpPr>
        <p:spPr>
          <a:xfrm>
            <a:off x="9951132" y="954828"/>
            <a:ext cx="868678" cy="868678"/>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300" b="1" i="0" u="none" strike="noStrike" cap="none">
                <a:solidFill>
                  <a:schemeClr val="lt1"/>
                </a:solidFill>
                <a:latin typeface="Arial"/>
                <a:ea typeface="Arial"/>
                <a:cs typeface="Arial"/>
                <a:sym typeface="Arial"/>
              </a:rPr>
              <a:t>FY20+</a:t>
            </a:r>
          </a:p>
        </p:txBody>
      </p:sp>
      <p:sp>
        <p:nvSpPr>
          <p:cNvPr id="1212" name="Shape 1212"/>
          <p:cNvSpPr/>
          <p:nvPr/>
        </p:nvSpPr>
        <p:spPr>
          <a:xfrm>
            <a:off x="1654547" y="954828"/>
            <a:ext cx="868678" cy="868678"/>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300" b="1" i="0" u="none" strike="noStrike" cap="none">
                <a:solidFill>
                  <a:schemeClr val="lt1"/>
                </a:solidFill>
                <a:latin typeface="Arial"/>
                <a:ea typeface="Arial"/>
                <a:cs typeface="Arial"/>
                <a:sym typeface="Arial"/>
              </a:rPr>
              <a:t>FY17</a:t>
            </a:r>
          </a:p>
        </p:txBody>
      </p:sp>
      <p:grpSp>
        <p:nvGrpSpPr>
          <p:cNvPr id="1213" name="Shape 1213"/>
          <p:cNvGrpSpPr/>
          <p:nvPr/>
        </p:nvGrpSpPr>
        <p:grpSpPr>
          <a:xfrm>
            <a:off x="95428" y="1897916"/>
            <a:ext cx="11555221" cy="603982"/>
            <a:chOff x="95428" y="1897916"/>
            <a:chExt cx="11555221" cy="603982"/>
          </a:xfrm>
        </p:grpSpPr>
        <p:sp>
          <p:nvSpPr>
            <p:cNvPr id="1214" name="Shape 1214"/>
            <p:cNvSpPr txBox="1"/>
            <p:nvPr/>
          </p:nvSpPr>
          <p:spPr>
            <a:xfrm>
              <a:off x="946044" y="1897916"/>
              <a:ext cx="2285686" cy="400109"/>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Improve service delivery to partners</a:t>
              </a:r>
            </a:p>
          </p:txBody>
        </p:sp>
        <p:sp>
          <p:nvSpPr>
            <p:cNvPr id="1215" name="Shape 1215"/>
            <p:cNvSpPr txBox="1"/>
            <p:nvPr/>
          </p:nvSpPr>
          <p:spPr>
            <a:xfrm>
              <a:off x="3507682" y="1897916"/>
              <a:ext cx="2530353" cy="400109"/>
            </a:xfrm>
            <a:prstGeom prst="rect">
              <a:avLst/>
            </a:prstGeom>
            <a:noFill/>
            <a:ln>
              <a:noFill/>
            </a:ln>
          </p:spPr>
          <p:txBody>
            <a:bodyPr lIns="0" tIns="0" rIns="0" bIns="0" anchor="b"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Improve use of met time in the field </a:t>
              </a:r>
            </a:p>
          </p:txBody>
        </p:sp>
        <p:sp>
          <p:nvSpPr>
            <p:cNvPr id="1216" name="Shape 1216"/>
            <p:cNvSpPr txBox="1"/>
            <p:nvPr/>
          </p:nvSpPr>
          <p:spPr>
            <a:xfrm>
              <a:off x="6313989" y="1897916"/>
              <a:ext cx="2530353" cy="400109"/>
            </a:xfrm>
            <a:prstGeom prst="rect">
              <a:avLst/>
            </a:prstGeom>
            <a:noFill/>
            <a:ln>
              <a:noFill/>
            </a:ln>
          </p:spPr>
          <p:txBody>
            <a:bodyPr lIns="0" tIns="0" rIns="0" bIns="0" anchor="b"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Work collaboratively across offices</a:t>
              </a:r>
            </a:p>
          </p:txBody>
        </p:sp>
        <p:sp>
          <p:nvSpPr>
            <p:cNvPr id="1217" name="Shape 1217"/>
            <p:cNvSpPr txBox="1"/>
            <p:nvPr/>
          </p:nvSpPr>
          <p:spPr>
            <a:xfrm>
              <a:off x="9120296" y="1897916"/>
              <a:ext cx="2530353" cy="400109"/>
            </a:xfrm>
            <a:prstGeom prst="rect">
              <a:avLst/>
            </a:prstGeom>
            <a:noFill/>
            <a:ln>
              <a:noFill/>
            </a:ln>
          </p:spPr>
          <p:txBody>
            <a:bodyPr lIns="0" tIns="0" rIns="0" bIns="0" anchor="b"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Staff and operate according to partner needs</a:t>
              </a:r>
            </a:p>
          </p:txBody>
        </p:sp>
        <p:sp>
          <p:nvSpPr>
            <p:cNvPr id="1218" name="Shape 1218"/>
            <p:cNvSpPr txBox="1"/>
            <p:nvPr/>
          </p:nvSpPr>
          <p:spPr>
            <a:xfrm>
              <a:off x="95428" y="1897916"/>
              <a:ext cx="755470" cy="603982"/>
            </a:xfrm>
            <a:prstGeom prst="rect">
              <a:avLst/>
            </a:prstGeom>
            <a:solidFill>
              <a:schemeClr val="accent2"/>
            </a:solidFill>
            <a:ln>
              <a:noFill/>
            </a:ln>
          </p:spPr>
          <p:txBody>
            <a:bodyPr lIns="76200" tIns="76200" rIns="76200" bIns="76200" anchor="ctr" anchorCtr="0">
              <a:noAutofit/>
            </a:bodyPr>
            <a:lstStyle/>
            <a:p>
              <a:pPr marL="1587" marR="0" lvl="1" indent="-1587" algn="l" rtl="0">
                <a:lnSpc>
                  <a:spcPct val="100000"/>
                </a:lnSpc>
                <a:spcBef>
                  <a:spcPts val="0"/>
                </a:spcBef>
                <a:spcAft>
                  <a:spcPts val="0"/>
                </a:spcAft>
                <a:buClr>
                  <a:srgbClr val="000000"/>
                </a:buClr>
                <a:buSzPct val="25000"/>
                <a:buFont typeface="Arial"/>
                <a:buNone/>
              </a:pPr>
              <a:r>
                <a:rPr lang="en-US" sz="1300" b="1" i="0" u="none" strike="noStrike" cap="none">
                  <a:solidFill>
                    <a:schemeClr val="lt1"/>
                  </a:solidFill>
                  <a:latin typeface="Arial"/>
                  <a:ea typeface="Arial"/>
                  <a:cs typeface="Arial"/>
                  <a:sym typeface="Arial"/>
                </a:rPr>
                <a:t>Overall </a:t>
              </a:r>
            </a:p>
          </p:txBody>
        </p:sp>
      </p:grpSp>
      <p:grpSp>
        <p:nvGrpSpPr>
          <p:cNvPr id="1219" name="Shape 1219"/>
          <p:cNvGrpSpPr/>
          <p:nvPr/>
        </p:nvGrpSpPr>
        <p:grpSpPr>
          <a:xfrm>
            <a:off x="95428" y="2681500"/>
            <a:ext cx="11555221" cy="3801041"/>
            <a:chOff x="95428" y="2681500"/>
            <a:chExt cx="11555221" cy="3801041"/>
          </a:xfrm>
        </p:grpSpPr>
        <p:grpSp>
          <p:nvGrpSpPr>
            <p:cNvPr id="1220" name="Shape 1220"/>
            <p:cNvGrpSpPr/>
            <p:nvPr/>
          </p:nvGrpSpPr>
          <p:grpSpPr>
            <a:xfrm>
              <a:off x="946044" y="2681500"/>
              <a:ext cx="10704605" cy="3801041"/>
              <a:chOff x="946044" y="2681500"/>
              <a:chExt cx="10704605" cy="3801041"/>
            </a:xfrm>
          </p:grpSpPr>
          <p:sp>
            <p:nvSpPr>
              <p:cNvPr id="1221" name="Shape 1221"/>
              <p:cNvSpPr txBox="1"/>
              <p:nvPr/>
            </p:nvSpPr>
            <p:spPr>
              <a:xfrm>
                <a:off x="3507682" y="2681500"/>
                <a:ext cx="2530353" cy="3801041"/>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Develop IDSS training, ongoing IDSS plan review process, and national IDSS support infrastructure</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Establish national grid policies and shift production of some outlooks and advisory products to NCEP</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Transition all GS5-11s to GS5-12 progression, update federal qualification standards for 1340s, re-vamp performance management, and streamline hiring process to manage attrition and upcoming workforce needs</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Begin implementing and measuring “unlocks”, and develop WFO span-break role</a:t>
                </a:r>
              </a:p>
            </p:txBody>
          </p:sp>
          <p:sp>
            <p:nvSpPr>
              <p:cNvPr id="1222" name="Shape 1222"/>
              <p:cNvSpPr txBox="1"/>
              <p:nvPr/>
            </p:nvSpPr>
            <p:spPr>
              <a:xfrm>
                <a:off x="6313989" y="2681500"/>
                <a:ext cx="2530353" cy="280076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Offer standardized IDSS products and services based on partner type</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Establish the NBM as common starting point across field offices</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Develop detailed design for duties, competencies, and positions for future roles</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Change shift staffing levels and operating hours at some offices, using cohort approach, and develop dedicated 0-12hr met watch shifts</a:t>
                </a:r>
              </a:p>
            </p:txBody>
          </p:sp>
          <p:sp>
            <p:nvSpPr>
              <p:cNvPr id="1223" name="Shape 1223"/>
              <p:cNvSpPr txBox="1"/>
              <p:nvPr/>
            </p:nvSpPr>
            <p:spPr>
              <a:xfrm>
                <a:off x="9120296" y="2681500"/>
                <a:ext cx="2530353" cy="3000821"/>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Use a collaborative forecast process across all service areas and time ranges to layer local and national expertise, based on a continuously updating 6D database</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Shift positions to areas of greatest weather, water, climate IDSS need, and update roles and PDs as needed</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Align office and staff location to partners where possible, re-draw CWA boundaries as needed, and staff cohort roles / regional span-breaks</a:t>
                </a:r>
              </a:p>
            </p:txBody>
          </p:sp>
          <p:sp>
            <p:nvSpPr>
              <p:cNvPr id="1224" name="Shape 1224"/>
              <p:cNvSpPr txBox="1"/>
              <p:nvPr/>
            </p:nvSpPr>
            <p:spPr>
              <a:xfrm>
                <a:off x="946044" y="2681500"/>
                <a:ext cx="2285686" cy="3200874"/>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Refine core services for deep and core partners, establish IDSS performance measures, and develop office IDSS plans</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Develop detailed design for NBM grid policies</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For the GS5-12 career progression, finalize competency model, develop training plan and HR tools, and begin detailed design for future WFO positions</a:t>
                </a:r>
              </a:p>
              <a:p>
                <a:pPr marL="194400" marR="0" lvl="1" indent="-194400" algn="l" rtl="0">
                  <a:lnSpc>
                    <a:spcPct val="100000"/>
                  </a:lnSpc>
                  <a:spcBef>
                    <a:spcPts val="0"/>
                  </a:spcBef>
                  <a:spcAft>
                    <a:spcPts val="0"/>
                  </a:spcAft>
                  <a:buClr>
                    <a:schemeClr val="dk2"/>
                  </a:buClr>
                  <a:buSzPct val="125000"/>
                  <a:buFont typeface="Arial"/>
                  <a:buChar char="▪"/>
                </a:pPr>
                <a:r>
                  <a:rPr lang="en-US" sz="1300" b="0" i="0" u="none" strike="noStrike" cap="none">
                    <a:solidFill>
                      <a:schemeClr val="dk1"/>
                    </a:solidFill>
                    <a:latin typeface="Arial"/>
                    <a:ea typeface="Arial"/>
                    <a:cs typeface="Arial"/>
                    <a:sym typeface="Arial"/>
                  </a:rPr>
                  <a:t>Establish fully integrated field structure and strategic staffing “proof of concept”</a:t>
                </a:r>
              </a:p>
            </p:txBody>
          </p:sp>
        </p:grpSp>
        <p:sp>
          <p:nvSpPr>
            <p:cNvPr id="1225" name="Shape 1225"/>
            <p:cNvSpPr txBox="1"/>
            <p:nvPr/>
          </p:nvSpPr>
          <p:spPr>
            <a:xfrm>
              <a:off x="95428" y="2681500"/>
              <a:ext cx="755470" cy="3801041"/>
            </a:xfrm>
            <a:prstGeom prst="rect">
              <a:avLst/>
            </a:prstGeom>
            <a:solidFill>
              <a:schemeClr val="accent2"/>
            </a:solidFill>
            <a:ln>
              <a:noFill/>
            </a:ln>
          </p:spPr>
          <p:txBody>
            <a:bodyPr lIns="76200" tIns="76200" rIns="76200" bIns="76200" anchor="ctr" anchorCtr="0">
              <a:noAutofit/>
            </a:bodyPr>
            <a:lstStyle/>
            <a:p>
              <a:pPr marL="1587" marR="0" lvl="1" indent="-1587" algn="l" rtl="0">
                <a:lnSpc>
                  <a:spcPct val="100000"/>
                </a:lnSpc>
                <a:spcBef>
                  <a:spcPts val="0"/>
                </a:spcBef>
                <a:spcAft>
                  <a:spcPts val="0"/>
                </a:spcAft>
                <a:buClr>
                  <a:srgbClr val="000000"/>
                </a:buClr>
                <a:buSzPct val="25000"/>
                <a:buFont typeface="Arial"/>
                <a:buNone/>
              </a:pPr>
              <a:r>
                <a:rPr lang="en-US" sz="1300" b="1" i="0" u="none" strike="noStrike" cap="none">
                  <a:solidFill>
                    <a:schemeClr val="lt1"/>
                  </a:solidFill>
                  <a:latin typeface="Arial"/>
                  <a:ea typeface="Arial"/>
                  <a:cs typeface="Arial"/>
                  <a:sym typeface="Arial"/>
                </a:rPr>
                <a:t>Details</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Shape 1231"/>
          <p:cNvSpPr/>
          <p:nvPr/>
        </p:nvSpPr>
        <p:spPr>
          <a:xfrm>
            <a:off x="1495661" y="1954"/>
            <a:ext cx="1555" cy="1555"/>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32" name="Shape 1232"/>
          <p:cNvSpPr/>
          <p:nvPr/>
        </p:nvSpPr>
        <p:spPr>
          <a:xfrm>
            <a:off x="0" y="487204"/>
            <a:ext cx="11949110" cy="5691092"/>
          </a:xfrm>
          <a:prstGeom prst="rect">
            <a:avLst/>
          </a:prstGeom>
          <a:gradFill>
            <a:gsLst>
              <a:gs pos="0">
                <a:srgbClr val="FBFBFB">
                  <a:alpha val="0"/>
                </a:srgbClr>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233" name="Shape 1233"/>
          <p:cNvSpPr txBox="1">
            <a:spLocks noGrp="1"/>
          </p:cNvSpPr>
          <p:nvPr>
            <p:ph type="title"/>
          </p:nvPr>
        </p:nvSpPr>
        <p:spPr>
          <a:xfrm>
            <a:off x="158758" y="223658"/>
            <a:ext cx="10795198" cy="61555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NWS has identified several ways to meet demand by unlocking staff time and increasing flexibility within current office footprint and staffing levels</a:t>
            </a:r>
          </a:p>
        </p:txBody>
      </p:sp>
      <p:sp>
        <p:nvSpPr>
          <p:cNvPr id="1234" name="Shape 1234"/>
          <p:cNvSpPr/>
          <p:nvPr/>
        </p:nvSpPr>
        <p:spPr>
          <a:xfrm>
            <a:off x="158756" y="6507557"/>
            <a:ext cx="9953006" cy="123824"/>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OWA Strategic staffing team</a:t>
            </a:r>
          </a:p>
        </p:txBody>
      </p:sp>
      <p:sp>
        <p:nvSpPr>
          <p:cNvPr id="1235" name="Shape 1235"/>
          <p:cNvSpPr txBox="1"/>
          <p:nvPr/>
        </p:nvSpPr>
        <p:spPr>
          <a:xfrm>
            <a:off x="158757" y="906361"/>
            <a:ext cx="11491890" cy="248926"/>
          </a:xfrm>
          <a:prstGeom prst="rect">
            <a:avLst/>
          </a:prstGeom>
          <a:noFill/>
          <a:ln>
            <a:noFill/>
          </a:ln>
        </p:spPr>
        <p:txBody>
          <a:bodyPr lIns="0" tIns="0" rIns="0" bIns="17900" anchor="b"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500" b="0" i="0" u="none" strike="noStrike" cap="none">
                <a:solidFill>
                  <a:schemeClr val="accent6"/>
                </a:solidFill>
                <a:latin typeface="Arial"/>
                <a:ea typeface="Arial"/>
                <a:cs typeface="Arial"/>
                <a:sym typeface="Arial"/>
              </a:rPr>
              <a:t>Seven functional and form “unlocks” can provide significant flexibility for NWS field offices</a:t>
            </a:r>
          </a:p>
        </p:txBody>
      </p:sp>
      <p:sp>
        <p:nvSpPr>
          <p:cNvPr id="1236" name="Shape 1236"/>
          <p:cNvSpPr/>
          <p:nvPr/>
        </p:nvSpPr>
        <p:spPr>
          <a:xfrm>
            <a:off x="158757" y="1215394"/>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1</a:t>
            </a:r>
          </a:p>
        </p:txBody>
      </p:sp>
      <p:sp>
        <p:nvSpPr>
          <p:cNvPr id="1237" name="Shape 1237"/>
          <p:cNvSpPr txBox="1"/>
          <p:nvPr/>
        </p:nvSpPr>
        <p:spPr>
          <a:xfrm>
            <a:off x="494300" y="1215394"/>
            <a:ext cx="1618663" cy="26160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Strategic staffing</a:t>
            </a:r>
          </a:p>
        </p:txBody>
      </p:sp>
      <p:sp>
        <p:nvSpPr>
          <p:cNvPr id="1238" name="Shape 1238"/>
          <p:cNvSpPr txBox="1"/>
          <p:nvPr/>
        </p:nvSpPr>
        <p:spPr>
          <a:xfrm>
            <a:off x="2219974" y="1215394"/>
            <a:ext cx="6639525" cy="461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500" b="1" i="0" u="none" strike="noStrike" cap="none">
                <a:solidFill>
                  <a:schemeClr val="accent3"/>
                </a:solidFill>
                <a:latin typeface="Arial"/>
                <a:ea typeface="Arial"/>
                <a:cs typeface="Arial"/>
                <a:sym typeface="Arial"/>
              </a:rPr>
              <a:t>NWS will move away from “one-size-fits-all” staffing, </a:t>
            </a:r>
            <a:r>
              <a:rPr lang="en-US" sz="1500" b="0" i="0" u="none" strike="noStrike" cap="none">
                <a:solidFill>
                  <a:schemeClr val="dk1"/>
                </a:solidFill>
                <a:latin typeface="Arial"/>
                <a:ea typeface="Arial"/>
                <a:cs typeface="Arial"/>
                <a:sym typeface="Arial"/>
              </a:rPr>
              <a:t>allowing staff to be distributed to meet partners where they are</a:t>
            </a:r>
          </a:p>
        </p:txBody>
      </p:sp>
      <p:sp>
        <p:nvSpPr>
          <p:cNvPr id="1239" name="Shape 1239"/>
          <p:cNvSpPr/>
          <p:nvPr/>
        </p:nvSpPr>
        <p:spPr>
          <a:xfrm>
            <a:off x="158757" y="2606447"/>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3</a:t>
            </a:r>
          </a:p>
        </p:txBody>
      </p:sp>
      <p:sp>
        <p:nvSpPr>
          <p:cNvPr id="1240" name="Shape 1240"/>
          <p:cNvSpPr txBox="1"/>
          <p:nvPr/>
        </p:nvSpPr>
        <p:spPr>
          <a:xfrm>
            <a:off x="494300" y="2606447"/>
            <a:ext cx="1618663" cy="523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GS5-12 career progression</a:t>
            </a:r>
          </a:p>
        </p:txBody>
      </p:sp>
      <p:sp>
        <p:nvSpPr>
          <p:cNvPr id="1241" name="Shape 1241"/>
          <p:cNvSpPr txBox="1"/>
          <p:nvPr/>
        </p:nvSpPr>
        <p:spPr>
          <a:xfrm>
            <a:off x="2219974" y="2606447"/>
            <a:ext cx="6639525" cy="461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Updated career progression for interns </a:t>
            </a:r>
            <a:r>
              <a:rPr lang="en-US" sz="1500" b="1" i="0" u="none" strike="noStrike" cap="none">
                <a:solidFill>
                  <a:schemeClr val="accent3"/>
                </a:solidFill>
                <a:latin typeface="Arial"/>
                <a:ea typeface="Arial"/>
                <a:cs typeface="Arial"/>
                <a:sym typeface="Arial"/>
              </a:rPr>
              <a:t>increases time spent by GS 5-11 meteorologists on high value activities </a:t>
            </a:r>
            <a:r>
              <a:rPr lang="en-US" sz="1500" b="0" i="0" u="none" strike="noStrike" cap="none">
                <a:solidFill>
                  <a:schemeClr val="dk1"/>
                </a:solidFill>
                <a:latin typeface="Arial"/>
                <a:ea typeface="Arial"/>
                <a:cs typeface="Arial"/>
                <a:sym typeface="Arial"/>
              </a:rPr>
              <a:t>contributing to IDSS</a:t>
            </a:r>
          </a:p>
        </p:txBody>
      </p:sp>
      <p:sp>
        <p:nvSpPr>
          <p:cNvPr id="1242" name="Shape 1242"/>
          <p:cNvSpPr txBox="1"/>
          <p:nvPr/>
        </p:nvSpPr>
        <p:spPr>
          <a:xfrm>
            <a:off x="494300" y="3332751"/>
            <a:ext cx="1618663" cy="26160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Auto launchers</a:t>
            </a:r>
          </a:p>
        </p:txBody>
      </p:sp>
      <p:sp>
        <p:nvSpPr>
          <p:cNvPr id="1243" name="Shape 1243"/>
          <p:cNvSpPr/>
          <p:nvPr/>
        </p:nvSpPr>
        <p:spPr>
          <a:xfrm>
            <a:off x="158757" y="3332751"/>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4</a:t>
            </a:r>
          </a:p>
        </p:txBody>
      </p:sp>
      <p:sp>
        <p:nvSpPr>
          <p:cNvPr id="1244" name="Shape 1244"/>
          <p:cNvSpPr txBox="1"/>
          <p:nvPr/>
        </p:nvSpPr>
        <p:spPr>
          <a:xfrm>
            <a:off x="2219974" y="3332751"/>
            <a:ext cx="6639525" cy="461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Automated launches </a:t>
            </a:r>
            <a:r>
              <a:rPr lang="en-US" sz="1500" b="1" i="0" u="none" strike="noStrike" cap="none">
                <a:solidFill>
                  <a:schemeClr val="accent3"/>
                </a:solidFill>
                <a:latin typeface="Arial"/>
                <a:ea typeface="Arial"/>
                <a:cs typeface="Arial"/>
                <a:sym typeface="Arial"/>
              </a:rPr>
              <a:t>free up staff at upper air sites and allow for flexibility in scheduling shifts</a:t>
            </a:r>
          </a:p>
        </p:txBody>
      </p:sp>
      <p:sp>
        <p:nvSpPr>
          <p:cNvPr id="1245" name="Shape 1245"/>
          <p:cNvSpPr/>
          <p:nvPr/>
        </p:nvSpPr>
        <p:spPr>
          <a:xfrm>
            <a:off x="158757" y="1880141"/>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2</a:t>
            </a:r>
          </a:p>
        </p:txBody>
      </p:sp>
      <p:sp>
        <p:nvSpPr>
          <p:cNvPr id="1246" name="Shape 1246"/>
          <p:cNvSpPr txBox="1"/>
          <p:nvPr/>
        </p:nvSpPr>
        <p:spPr>
          <a:xfrm>
            <a:off x="494300" y="1880141"/>
            <a:ext cx="1618663" cy="523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Collaborative </a:t>
            </a:r>
            <a:br>
              <a:rPr lang="en-US" sz="1700" b="0" i="0" u="none" strike="noStrike" cap="none">
                <a:solidFill>
                  <a:schemeClr val="accent3"/>
                </a:solidFill>
                <a:latin typeface="Arial"/>
                <a:ea typeface="Arial"/>
                <a:cs typeface="Arial"/>
                <a:sym typeface="Arial"/>
              </a:rPr>
            </a:br>
            <a:r>
              <a:rPr lang="en-US" sz="1700" b="0" i="0" u="none" strike="noStrike" cap="none">
                <a:solidFill>
                  <a:schemeClr val="accent3"/>
                </a:solidFill>
                <a:latin typeface="Arial"/>
                <a:ea typeface="Arial"/>
                <a:cs typeface="Arial"/>
                <a:sym typeface="Arial"/>
              </a:rPr>
              <a:t>forecast process</a:t>
            </a:r>
          </a:p>
        </p:txBody>
      </p:sp>
      <p:sp>
        <p:nvSpPr>
          <p:cNvPr id="1247" name="Shape 1247"/>
          <p:cNvSpPr txBox="1"/>
          <p:nvPr/>
        </p:nvSpPr>
        <p:spPr>
          <a:xfrm>
            <a:off x="2219974" y="1880141"/>
            <a:ext cx="6639525" cy="461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Field offices use a common operating picture to ensure consistency and </a:t>
            </a:r>
            <a:r>
              <a:rPr lang="en-US" sz="1500" b="1" i="0" u="none" strike="noStrike" cap="none">
                <a:solidFill>
                  <a:schemeClr val="accent3"/>
                </a:solidFill>
                <a:latin typeface="Arial"/>
                <a:ea typeface="Arial"/>
                <a:cs typeface="Arial"/>
                <a:sym typeface="Arial"/>
              </a:rPr>
              <a:t>create a more efficient process that frees up valuable, needed staff time</a:t>
            </a:r>
          </a:p>
        </p:txBody>
      </p:sp>
      <p:sp>
        <p:nvSpPr>
          <p:cNvPr id="1248" name="Shape 1248"/>
          <p:cNvSpPr txBox="1"/>
          <p:nvPr/>
        </p:nvSpPr>
        <p:spPr>
          <a:xfrm>
            <a:off x="494300" y="3997500"/>
            <a:ext cx="1618663" cy="523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Shift scheduling flexibility</a:t>
            </a:r>
          </a:p>
        </p:txBody>
      </p:sp>
      <p:sp>
        <p:nvSpPr>
          <p:cNvPr id="1249" name="Shape 1249"/>
          <p:cNvSpPr/>
          <p:nvPr/>
        </p:nvSpPr>
        <p:spPr>
          <a:xfrm>
            <a:off x="158757" y="3997500"/>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5</a:t>
            </a:r>
          </a:p>
        </p:txBody>
      </p:sp>
      <p:sp>
        <p:nvSpPr>
          <p:cNvPr id="1250" name="Shape 1250"/>
          <p:cNvSpPr txBox="1"/>
          <p:nvPr/>
        </p:nvSpPr>
        <p:spPr>
          <a:xfrm>
            <a:off x="2219974" y="3997500"/>
            <a:ext cx="6639525" cy="92332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500" b="1" i="0" u="none" strike="noStrike" cap="none">
                <a:solidFill>
                  <a:schemeClr val="accent3"/>
                </a:solidFill>
                <a:latin typeface="Arial"/>
                <a:ea typeface="Arial"/>
                <a:cs typeface="Arial"/>
                <a:sym typeface="Arial"/>
              </a:rPr>
              <a:t>Office operating hours are set strategically to address partner needs, </a:t>
            </a:r>
            <a:r>
              <a:rPr lang="en-US" sz="1500" b="0" i="0" u="none" strike="noStrike" cap="none">
                <a:solidFill>
                  <a:schemeClr val="dk1"/>
                </a:solidFill>
                <a:latin typeface="Arial"/>
                <a:ea typeface="Arial"/>
                <a:cs typeface="Arial"/>
                <a:sym typeface="Arial"/>
              </a:rPr>
              <a:t>so not all offices devote resources to staying open 24/7. Requires offices to collaborate through mutual aid for met watch during off hours, while sustaining situational awareness and surge capacity</a:t>
            </a:r>
          </a:p>
        </p:txBody>
      </p:sp>
      <p:sp>
        <p:nvSpPr>
          <p:cNvPr id="1251" name="Shape 1251"/>
          <p:cNvSpPr txBox="1"/>
          <p:nvPr/>
        </p:nvSpPr>
        <p:spPr>
          <a:xfrm>
            <a:off x="494300" y="5123914"/>
            <a:ext cx="1618663" cy="523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Staffing level flexibility</a:t>
            </a:r>
          </a:p>
        </p:txBody>
      </p:sp>
      <p:sp>
        <p:nvSpPr>
          <p:cNvPr id="1252" name="Shape 1252"/>
          <p:cNvSpPr/>
          <p:nvPr/>
        </p:nvSpPr>
        <p:spPr>
          <a:xfrm>
            <a:off x="158757" y="5123914"/>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6</a:t>
            </a:r>
          </a:p>
        </p:txBody>
      </p:sp>
      <p:sp>
        <p:nvSpPr>
          <p:cNvPr id="1253" name="Shape 1253"/>
          <p:cNvSpPr txBox="1"/>
          <p:nvPr/>
        </p:nvSpPr>
        <p:spPr>
          <a:xfrm>
            <a:off x="2219974" y="5123914"/>
            <a:ext cx="6639525" cy="461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500" b="1" i="0" u="none" strike="noStrike" cap="none">
                <a:solidFill>
                  <a:schemeClr val="accent3"/>
                </a:solidFill>
                <a:latin typeface="Arial"/>
                <a:ea typeface="Arial"/>
                <a:cs typeface="Arial"/>
                <a:sym typeface="Arial"/>
              </a:rPr>
              <a:t>Offices set staffing levels to best serve partners,</a:t>
            </a:r>
            <a:r>
              <a:rPr lang="en-US" sz="1500" b="0" i="0" u="none" strike="noStrike" cap="none">
                <a:solidFill>
                  <a:schemeClr val="accent3"/>
                </a:solidFill>
                <a:latin typeface="Arial"/>
                <a:ea typeface="Arial"/>
                <a:cs typeface="Arial"/>
                <a:sym typeface="Arial"/>
              </a:rPr>
              <a:t> </a:t>
            </a:r>
            <a:r>
              <a:rPr lang="en-US" sz="1500" b="0" i="0" u="none" strike="noStrike" cap="none">
                <a:solidFill>
                  <a:schemeClr val="dk1"/>
                </a:solidFill>
                <a:latin typeface="Arial"/>
                <a:ea typeface="Arial"/>
                <a:cs typeface="Arial"/>
                <a:sym typeface="Arial"/>
              </a:rPr>
              <a:t>without requiring each shift to have two staff members</a:t>
            </a:r>
          </a:p>
        </p:txBody>
      </p:sp>
      <p:sp>
        <p:nvSpPr>
          <p:cNvPr id="1254" name="Shape 1254"/>
          <p:cNvSpPr txBox="1"/>
          <p:nvPr/>
        </p:nvSpPr>
        <p:spPr>
          <a:xfrm>
            <a:off x="494300" y="5850219"/>
            <a:ext cx="1618663" cy="523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Strategic positioning</a:t>
            </a:r>
          </a:p>
        </p:txBody>
      </p:sp>
      <p:sp>
        <p:nvSpPr>
          <p:cNvPr id="1255" name="Shape 1255"/>
          <p:cNvSpPr/>
          <p:nvPr/>
        </p:nvSpPr>
        <p:spPr>
          <a:xfrm>
            <a:off x="158757" y="5850219"/>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7</a:t>
            </a:r>
          </a:p>
        </p:txBody>
      </p:sp>
      <p:sp>
        <p:nvSpPr>
          <p:cNvPr id="1256" name="Shape 1256"/>
          <p:cNvSpPr txBox="1"/>
          <p:nvPr/>
        </p:nvSpPr>
        <p:spPr>
          <a:xfrm>
            <a:off x="2219974" y="5850219"/>
            <a:ext cx="6639525" cy="461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Offices and roles are located to </a:t>
            </a:r>
            <a:r>
              <a:rPr lang="en-US" sz="1500" b="1" i="0" u="none" strike="noStrike" cap="none">
                <a:solidFill>
                  <a:schemeClr val="accent3"/>
                </a:solidFill>
                <a:latin typeface="Arial"/>
                <a:ea typeface="Arial"/>
                <a:cs typeface="Arial"/>
                <a:sym typeface="Arial"/>
              </a:rPr>
              <a:t>best serve partners and meet internal NWS needs </a:t>
            </a:r>
            <a:r>
              <a:rPr lang="en-US" sz="1500" b="0" i="0" u="none" strike="noStrike" cap="none">
                <a:solidFill>
                  <a:schemeClr val="dk1"/>
                </a:solidFill>
                <a:latin typeface="Arial"/>
                <a:ea typeface="Arial"/>
                <a:cs typeface="Arial"/>
                <a:sym typeface="Arial"/>
              </a:rPr>
              <a:t>(e.g., IDSS staff near partners, maintenance staff near strategic needs)</a:t>
            </a:r>
          </a:p>
        </p:txBody>
      </p:sp>
      <p:sp>
        <p:nvSpPr>
          <p:cNvPr id="1257" name="Shape 1257"/>
          <p:cNvSpPr txBox="1"/>
          <p:nvPr/>
        </p:nvSpPr>
        <p:spPr>
          <a:xfrm>
            <a:off x="9224613" y="2892655"/>
            <a:ext cx="2426036" cy="1015661"/>
          </a:xfrm>
          <a:prstGeom prst="rect">
            <a:avLst/>
          </a:prstGeom>
          <a:solidFill>
            <a:schemeClr val="lt1"/>
          </a:solidFill>
          <a:ln w="9525" cap="flat" cmpd="sng">
            <a:solidFill>
              <a:schemeClr val="accent3"/>
            </a:solidFill>
            <a:prstDash val="solid"/>
            <a:miter/>
            <a:headEnd type="none" w="med" len="med"/>
            <a:tailEnd type="none" w="med" len="med"/>
          </a:ln>
        </p:spPr>
        <p:txBody>
          <a:bodyPr lIns="45700" tIns="45700" rIns="45700"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Address</a:t>
            </a:r>
            <a:r>
              <a:rPr lang="en-US" sz="1500" b="0" i="0" u="none" strike="noStrike" cap="none">
                <a:solidFill>
                  <a:srgbClr val="626262"/>
                </a:solidFill>
                <a:latin typeface="Arial"/>
                <a:ea typeface="Arial"/>
                <a:cs typeface="Arial"/>
                <a:sym typeface="Arial"/>
              </a:rPr>
              <a:t> </a:t>
            </a:r>
            <a:r>
              <a:rPr lang="en-US" sz="1500" b="1" i="0" u="none" strike="noStrike" cap="none">
                <a:solidFill>
                  <a:schemeClr val="accent3"/>
                </a:solidFill>
                <a:latin typeface="Arial"/>
                <a:ea typeface="Arial"/>
                <a:cs typeface="Arial"/>
                <a:sym typeface="Arial"/>
              </a:rPr>
              <a:t>internal processes and role assignments </a:t>
            </a:r>
            <a:r>
              <a:rPr lang="en-US" sz="1500" b="0" i="0" u="none" strike="noStrike" cap="none">
                <a:solidFill>
                  <a:schemeClr val="dk1"/>
                </a:solidFill>
                <a:latin typeface="Arial"/>
                <a:ea typeface="Arial"/>
                <a:cs typeface="Arial"/>
                <a:sym typeface="Arial"/>
              </a:rPr>
              <a:t>that limit time  needed for IDSS</a:t>
            </a:r>
          </a:p>
        </p:txBody>
      </p:sp>
      <p:sp>
        <p:nvSpPr>
          <p:cNvPr id="1258" name="Shape 1258"/>
          <p:cNvSpPr txBox="1"/>
          <p:nvPr/>
        </p:nvSpPr>
        <p:spPr>
          <a:xfrm>
            <a:off x="9224613" y="5125430"/>
            <a:ext cx="2426036" cy="1246495"/>
          </a:xfrm>
          <a:prstGeom prst="rect">
            <a:avLst/>
          </a:prstGeom>
          <a:solidFill>
            <a:schemeClr val="lt1"/>
          </a:solidFill>
          <a:ln w="9525" cap="flat" cmpd="sng">
            <a:solidFill>
              <a:schemeClr val="accent3"/>
            </a:solidFill>
            <a:prstDash val="solid"/>
            <a:miter/>
            <a:headEnd type="none" w="med" len="med"/>
            <a:tailEnd type="none" w="med" len="med"/>
          </a:ln>
        </p:spPr>
        <p:txBody>
          <a:bodyPr lIns="45700" tIns="45700" rIns="45700"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Address </a:t>
            </a:r>
            <a:r>
              <a:rPr lang="en-US" sz="1500" b="1" i="0" u="none" strike="noStrike" cap="none">
                <a:solidFill>
                  <a:schemeClr val="accent3"/>
                </a:solidFill>
                <a:latin typeface="Arial"/>
                <a:ea typeface="Arial"/>
                <a:cs typeface="Arial"/>
                <a:sym typeface="Arial"/>
              </a:rPr>
              <a:t>form constraints </a:t>
            </a:r>
            <a:r>
              <a:rPr lang="en-US" sz="1500" b="0" i="0" u="none" strike="noStrike" cap="none">
                <a:solidFill>
                  <a:schemeClr val="dk1"/>
                </a:solidFill>
                <a:latin typeface="Arial"/>
                <a:ea typeface="Arial"/>
                <a:cs typeface="Arial"/>
                <a:sym typeface="Arial"/>
              </a:rPr>
              <a:t>that limit flexibility needed – if unable to be unlocked, 40% of IDSS needs will remain unmet</a:t>
            </a:r>
          </a:p>
        </p:txBody>
      </p:sp>
      <p:sp>
        <p:nvSpPr>
          <p:cNvPr id="1259" name="Shape 1259"/>
          <p:cNvSpPr txBox="1"/>
          <p:nvPr/>
        </p:nvSpPr>
        <p:spPr>
          <a:xfrm>
            <a:off x="9224613" y="1169225"/>
            <a:ext cx="2426036" cy="553996"/>
          </a:xfrm>
          <a:prstGeom prst="rect">
            <a:avLst/>
          </a:prstGeom>
          <a:solidFill>
            <a:schemeClr val="lt1"/>
          </a:solidFill>
          <a:ln w="9525" cap="flat" cmpd="sng">
            <a:solidFill>
              <a:schemeClr val="accent3"/>
            </a:solidFill>
            <a:prstDash val="solid"/>
            <a:miter/>
            <a:headEnd type="none" w="med" len="med"/>
            <a:tailEnd type="none" w="med" len="med"/>
          </a:ln>
        </p:spPr>
        <p:txBody>
          <a:bodyPr lIns="45700" tIns="45700" rIns="45700"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500" b="0" i="0" u="none" strike="noStrike" cap="none">
                <a:solidFill>
                  <a:schemeClr val="dk1"/>
                </a:solidFill>
                <a:latin typeface="Arial"/>
                <a:ea typeface="Arial"/>
                <a:cs typeface="Arial"/>
                <a:sym typeface="Arial"/>
              </a:rPr>
              <a:t>Addresses </a:t>
            </a:r>
            <a:r>
              <a:rPr lang="en-US" sz="1500" b="1" i="0" u="none" strike="noStrike" cap="none">
                <a:solidFill>
                  <a:schemeClr val="accent3"/>
                </a:solidFill>
                <a:latin typeface="Arial"/>
                <a:ea typeface="Arial"/>
                <a:cs typeface="Arial"/>
                <a:sym typeface="Arial"/>
              </a:rPr>
              <a:t>need to align staff to workload</a:t>
            </a:r>
          </a:p>
        </p:txBody>
      </p:sp>
      <p:sp>
        <p:nvSpPr>
          <p:cNvPr id="1260" name="Shape 1260"/>
          <p:cNvSpPr/>
          <p:nvPr/>
        </p:nvSpPr>
        <p:spPr>
          <a:xfrm>
            <a:off x="8919799" y="1880141"/>
            <a:ext cx="180989" cy="3040685"/>
          </a:xfrm>
          <a:custGeom>
            <a:avLst/>
            <a:gdLst/>
            <a:ahLst/>
            <a:cxnLst/>
            <a:rect l="0" t="0" r="0" b="0"/>
            <a:pathLst>
              <a:path w="120000" h="120000" extrusionOk="0">
                <a:moveTo>
                  <a:pt x="0" y="0"/>
                </a:moveTo>
                <a:lnTo>
                  <a:pt x="67825" y="0"/>
                </a:lnTo>
                <a:lnTo>
                  <a:pt x="67825" y="57117"/>
                </a:lnTo>
                <a:lnTo>
                  <a:pt x="120000" y="60000"/>
                </a:lnTo>
                <a:lnTo>
                  <a:pt x="67825" y="62882"/>
                </a:lnTo>
                <a:lnTo>
                  <a:pt x="67825" y="120000"/>
                </a:lnTo>
                <a:lnTo>
                  <a:pt x="0" y="120000"/>
                </a:lnTo>
                <a:lnTo>
                  <a:pt x="0" y="120000"/>
                </a:lnTo>
              </a:path>
            </a:pathLst>
          </a:custGeom>
          <a:noFill/>
          <a:ln w="952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1261" name="Shape 1261"/>
          <p:cNvSpPr/>
          <p:nvPr/>
        </p:nvSpPr>
        <p:spPr>
          <a:xfrm>
            <a:off x="8919799" y="5123914"/>
            <a:ext cx="180989" cy="1249526"/>
          </a:xfrm>
          <a:custGeom>
            <a:avLst/>
            <a:gdLst/>
            <a:ahLst/>
            <a:cxnLst/>
            <a:rect l="0" t="0" r="0" b="0"/>
            <a:pathLst>
              <a:path w="120000" h="120000" extrusionOk="0">
                <a:moveTo>
                  <a:pt x="0" y="0"/>
                </a:moveTo>
                <a:lnTo>
                  <a:pt x="67825" y="0"/>
                </a:lnTo>
                <a:lnTo>
                  <a:pt x="67825" y="52427"/>
                </a:lnTo>
                <a:lnTo>
                  <a:pt x="120000" y="60000"/>
                </a:lnTo>
                <a:lnTo>
                  <a:pt x="67825" y="67572"/>
                </a:lnTo>
                <a:lnTo>
                  <a:pt x="67825" y="120000"/>
                </a:lnTo>
                <a:lnTo>
                  <a:pt x="0" y="120000"/>
                </a:lnTo>
                <a:lnTo>
                  <a:pt x="0" y="120000"/>
                </a:lnTo>
              </a:path>
            </a:pathLst>
          </a:custGeom>
          <a:noFill/>
          <a:ln w="952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cxnSp>
        <p:nvCxnSpPr>
          <p:cNvPr id="1262" name="Shape 1262"/>
          <p:cNvCxnSpPr/>
          <p:nvPr/>
        </p:nvCxnSpPr>
        <p:spPr>
          <a:xfrm>
            <a:off x="158756" y="1778600"/>
            <a:ext cx="8700741" cy="0"/>
          </a:xfrm>
          <a:prstGeom prst="straightConnector1">
            <a:avLst/>
          </a:prstGeom>
          <a:noFill/>
          <a:ln w="12700" cap="flat" cmpd="sng">
            <a:solidFill>
              <a:schemeClr val="accent6"/>
            </a:solidFill>
            <a:prstDash val="dot"/>
            <a:round/>
            <a:headEnd type="none" w="med" len="med"/>
            <a:tailEnd type="none" w="med" len="med"/>
          </a:ln>
        </p:spPr>
      </p:cxnSp>
      <p:cxnSp>
        <p:nvCxnSpPr>
          <p:cNvPr id="1263" name="Shape 1263"/>
          <p:cNvCxnSpPr/>
          <p:nvPr/>
        </p:nvCxnSpPr>
        <p:spPr>
          <a:xfrm>
            <a:off x="158756" y="2504905"/>
            <a:ext cx="8700741" cy="0"/>
          </a:xfrm>
          <a:prstGeom prst="straightConnector1">
            <a:avLst/>
          </a:prstGeom>
          <a:noFill/>
          <a:ln w="12700" cap="flat" cmpd="sng">
            <a:solidFill>
              <a:schemeClr val="accent6"/>
            </a:solidFill>
            <a:prstDash val="dot"/>
            <a:round/>
            <a:headEnd type="none" w="med" len="med"/>
            <a:tailEnd type="none" w="med" len="med"/>
          </a:ln>
        </p:spPr>
      </p:cxnSp>
      <p:cxnSp>
        <p:nvCxnSpPr>
          <p:cNvPr id="1264" name="Shape 1264"/>
          <p:cNvCxnSpPr/>
          <p:nvPr/>
        </p:nvCxnSpPr>
        <p:spPr>
          <a:xfrm>
            <a:off x="158756" y="3231208"/>
            <a:ext cx="8700741" cy="0"/>
          </a:xfrm>
          <a:prstGeom prst="straightConnector1">
            <a:avLst/>
          </a:prstGeom>
          <a:noFill/>
          <a:ln w="12700" cap="flat" cmpd="sng">
            <a:solidFill>
              <a:schemeClr val="accent6"/>
            </a:solidFill>
            <a:prstDash val="dot"/>
            <a:round/>
            <a:headEnd type="none" w="med" len="med"/>
            <a:tailEnd type="none" w="med" len="med"/>
          </a:ln>
        </p:spPr>
      </p:cxnSp>
      <p:cxnSp>
        <p:nvCxnSpPr>
          <p:cNvPr id="1265" name="Shape 1265"/>
          <p:cNvCxnSpPr/>
          <p:nvPr/>
        </p:nvCxnSpPr>
        <p:spPr>
          <a:xfrm>
            <a:off x="158756" y="3895957"/>
            <a:ext cx="8700741" cy="0"/>
          </a:xfrm>
          <a:prstGeom prst="straightConnector1">
            <a:avLst/>
          </a:prstGeom>
          <a:noFill/>
          <a:ln w="12700" cap="flat" cmpd="sng">
            <a:solidFill>
              <a:schemeClr val="accent6"/>
            </a:solidFill>
            <a:prstDash val="dot"/>
            <a:round/>
            <a:headEnd type="none" w="med" len="med"/>
            <a:tailEnd type="none" w="med" len="med"/>
          </a:ln>
        </p:spPr>
      </p:cxnSp>
      <p:cxnSp>
        <p:nvCxnSpPr>
          <p:cNvPr id="1266" name="Shape 1266"/>
          <p:cNvCxnSpPr/>
          <p:nvPr/>
        </p:nvCxnSpPr>
        <p:spPr>
          <a:xfrm>
            <a:off x="158756" y="5022371"/>
            <a:ext cx="8700741" cy="0"/>
          </a:xfrm>
          <a:prstGeom prst="straightConnector1">
            <a:avLst/>
          </a:prstGeom>
          <a:noFill/>
          <a:ln w="12700" cap="flat" cmpd="sng">
            <a:solidFill>
              <a:schemeClr val="accent6"/>
            </a:solidFill>
            <a:prstDash val="dot"/>
            <a:round/>
            <a:headEnd type="none" w="med" len="med"/>
            <a:tailEnd type="none" w="med" len="med"/>
          </a:ln>
        </p:spPr>
      </p:cxnSp>
      <p:cxnSp>
        <p:nvCxnSpPr>
          <p:cNvPr id="1267" name="Shape 1267"/>
          <p:cNvCxnSpPr/>
          <p:nvPr/>
        </p:nvCxnSpPr>
        <p:spPr>
          <a:xfrm>
            <a:off x="158756" y="5748676"/>
            <a:ext cx="8700741" cy="0"/>
          </a:xfrm>
          <a:prstGeom prst="straightConnector1">
            <a:avLst/>
          </a:prstGeom>
          <a:noFill/>
          <a:ln w="12700" cap="flat" cmpd="sng">
            <a:solidFill>
              <a:schemeClr val="accent6"/>
            </a:solidFill>
            <a:prstDash val="dot"/>
            <a:round/>
            <a:headEnd type="none" w="med" len="med"/>
            <a:tailEnd type="none" w="med" len="med"/>
          </a:ln>
        </p:spPr>
      </p:cxnSp>
      <p:pic>
        <p:nvPicPr>
          <p:cNvPr id="1268" name="Shape 1268"/>
          <p:cNvPicPr preferRelativeResize="0"/>
          <p:nvPr/>
        </p:nvPicPr>
        <p:blipFill rotWithShape="1">
          <a:blip r:embed="rId3">
            <a:alphaModFix/>
          </a:blip>
          <a:srcRect/>
          <a:stretch/>
        </p:blipFill>
        <p:spPr>
          <a:xfrm>
            <a:off x="10953957" y="49025"/>
            <a:ext cx="860674" cy="860675"/>
          </a:xfrm>
          <a:prstGeom prst="rect">
            <a:avLst/>
          </a:prstGeom>
          <a:noFill/>
          <a:ln>
            <a:noFill/>
          </a:ln>
        </p:spPr>
      </p:pic>
      <p:sp>
        <p:nvSpPr>
          <p:cNvPr id="1269" name="Shape 1269"/>
          <p:cNvSpPr/>
          <p:nvPr/>
        </p:nvSpPr>
        <p:spPr>
          <a:xfrm>
            <a:off x="8919799" y="1215394"/>
            <a:ext cx="180989" cy="461664"/>
          </a:xfrm>
          <a:custGeom>
            <a:avLst/>
            <a:gdLst/>
            <a:ahLst/>
            <a:cxnLst/>
            <a:rect l="0" t="0" r="0" b="0"/>
            <a:pathLst>
              <a:path w="120000" h="120000" extrusionOk="0">
                <a:moveTo>
                  <a:pt x="0" y="0"/>
                </a:moveTo>
                <a:lnTo>
                  <a:pt x="67826" y="0"/>
                </a:lnTo>
                <a:lnTo>
                  <a:pt x="67826" y="41018"/>
                </a:lnTo>
                <a:lnTo>
                  <a:pt x="120000" y="60000"/>
                </a:lnTo>
                <a:lnTo>
                  <a:pt x="67826" y="78981"/>
                </a:lnTo>
                <a:lnTo>
                  <a:pt x="67826" y="120000"/>
                </a:lnTo>
                <a:lnTo>
                  <a:pt x="0" y="120000"/>
                </a:lnTo>
                <a:lnTo>
                  <a:pt x="0" y="120000"/>
                </a:lnTo>
              </a:path>
            </a:pathLst>
          </a:custGeom>
          <a:noFill/>
          <a:ln w="952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Shape 1275"/>
          <p:cNvSpPr/>
          <p:nvPr/>
        </p:nvSpPr>
        <p:spPr>
          <a:xfrm>
            <a:off x="1495395" y="1754"/>
            <a:ext cx="1555" cy="1555"/>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276" name="Shape 1276"/>
          <p:cNvSpPr/>
          <p:nvPr/>
        </p:nvSpPr>
        <p:spPr>
          <a:xfrm>
            <a:off x="0" y="0"/>
            <a:ext cx="11949110" cy="5691092"/>
          </a:xfrm>
          <a:prstGeom prst="rect">
            <a:avLst/>
          </a:prstGeom>
          <a:gradFill>
            <a:gsLst>
              <a:gs pos="0">
                <a:srgbClr val="FBFBFB">
                  <a:alpha val="0"/>
                </a:srgbClr>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277" name="Shape 1277"/>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Diverse group of NWS staff contributed to ideas for adjusting operations to meet IDSS demand</a:t>
            </a:r>
          </a:p>
        </p:txBody>
      </p:sp>
      <p:sp>
        <p:nvSpPr>
          <p:cNvPr id="1278" name="Shape 1278"/>
          <p:cNvSpPr/>
          <p:nvPr/>
        </p:nvSpPr>
        <p:spPr>
          <a:xfrm>
            <a:off x="158756" y="6507557"/>
            <a:ext cx="9953006" cy="123824"/>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NWS Insider feedback on OWA, OWA MIC survey April 2016, Interviews and working sessions with OWA team members</a:t>
            </a:r>
          </a:p>
        </p:txBody>
      </p:sp>
      <p:pic>
        <p:nvPicPr>
          <p:cNvPr id="1279" name="Shape 1279"/>
          <p:cNvPicPr preferRelativeResize="0"/>
          <p:nvPr/>
        </p:nvPicPr>
        <p:blipFill rotWithShape="1">
          <a:blip r:embed="rId3">
            <a:alphaModFix/>
          </a:blip>
          <a:srcRect/>
          <a:stretch/>
        </p:blipFill>
        <p:spPr>
          <a:xfrm>
            <a:off x="10953957" y="49025"/>
            <a:ext cx="860674" cy="860675"/>
          </a:xfrm>
          <a:prstGeom prst="rect">
            <a:avLst/>
          </a:prstGeom>
          <a:noFill/>
          <a:ln>
            <a:noFill/>
          </a:ln>
        </p:spPr>
      </p:pic>
      <p:grpSp>
        <p:nvGrpSpPr>
          <p:cNvPr id="1280" name="Shape 1280"/>
          <p:cNvGrpSpPr/>
          <p:nvPr/>
        </p:nvGrpSpPr>
        <p:grpSpPr>
          <a:xfrm>
            <a:off x="158757" y="704547"/>
            <a:ext cx="11397132" cy="5668891"/>
            <a:chOff x="311157" y="704547"/>
            <a:chExt cx="11397132" cy="5668891"/>
          </a:xfrm>
        </p:grpSpPr>
        <p:grpSp>
          <p:nvGrpSpPr>
            <p:cNvPr id="1281" name="Shape 1281"/>
            <p:cNvGrpSpPr/>
            <p:nvPr/>
          </p:nvGrpSpPr>
          <p:grpSpPr>
            <a:xfrm>
              <a:off x="311157" y="1303912"/>
              <a:ext cx="11339491" cy="4439384"/>
              <a:chOff x="158757" y="1303912"/>
              <a:chExt cx="11491890" cy="4439384"/>
            </a:xfrm>
          </p:grpSpPr>
          <p:cxnSp>
            <p:nvCxnSpPr>
              <p:cNvPr id="1282" name="Shape 1282"/>
              <p:cNvCxnSpPr/>
              <p:nvPr/>
            </p:nvCxnSpPr>
            <p:spPr>
              <a:xfrm>
                <a:off x="158757" y="1303912"/>
                <a:ext cx="11491890" cy="0"/>
              </a:xfrm>
              <a:prstGeom prst="straightConnector1">
                <a:avLst/>
              </a:prstGeom>
              <a:noFill/>
              <a:ln w="9525" cap="flat" cmpd="sng">
                <a:solidFill>
                  <a:schemeClr val="accent6"/>
                </a:solidFill>
                <a:prstDash val="dot"/>
                <a:round/>
                <a:headEnd type="none" w="med" len="med"/>
                <a:tailEnd type="none" w="med" len="med"/>
              </a:ln>
            </p:spPr>
          </p:cxnSp>
          <p:cxnSp>
            <p:nvCxnSpPr>
              <p:cNvPr id="1283" name="Shape 1283"/>
              <p:cNvCxnSpPr/>
              <p:nvPr/>
            </p:nvCxnSpPr>
            <p:spPr>
              <a:xfrm>
                <a:off x="158757" y="2410309"/>
                <a:ext cx="11491890" cy="0"/>
              </a:xfrm>
              <a:prstGeom prst="straightConnector1">
                <a:avLst/>
              </a:prstGeom>
              <a:noFill/>
              <a:ln w="9525" cap="flat" cmpd="sng">
                <a:solidFill>
                  <a:schemeClr val="accent6"/>
                </a:solidFill>
                <a:prstDash val="dot"/>
                <a:round/>
                <a:headEnd type="none" w="med" len="med"/>
                <a:tailEnd type="none" w="med" len="med"/>
              </a:ln>
            </p:spPr>
          </p:cxnSp>
          <p:cxnSp>
            <p:nvCxnSpPr>
              <p:cNvPr id="1284" name="Shape 1284"/>
              <p:cNvCxnSpPr/>
              <p:nvPr/>
            </p:nvCxnSpPr>
            <p:spPr>
              <a:xfrm>
                <a:off x="158757" y="3224321"/>
                <a:ext cx="11491890" cy="0"/>
              </a:xfrm>
              <a:prstGeom prst="straightConnector1">
                <a:avLst/>
              </a:prstGeom>
              <a:noFill/>
              <a:ln w="9525" cap="flat" cmpd="sng">
                <a:solidFill>
                  <a:schemeClr val="accent6"/>
                </a:solidFill>
                <a:prstDash val="dot"/>
                <a:round/>
                <a:headEnd type="none" w="med" len="med"/>
                <a:tailEnd type="none" w="med" len="med"/>
              </a:ln>
            </p:spPr>
          </p:cxnSp>
          <p:cxnSp>
            <p:nvCxnSpPr>
              <p:cNvPr id="1285" name="Shape 1285"/>
              <p:cNvCxnSpPr/>
              <p:nvPr/>
            </p:nvCxnSpPr>
            <p:spPr>
              <a:xfrm>
                <a:off x="158757" y="3930610"/>
                <a:ext cx="11491890" cy="0"/>
              </a:xfrm>
              <a:prstGeom prst="straightConnector1">
                <a:avLst/>
              </a:prstGeom>
              <a:noFill/>
              <a:ln w="9525" cap="flat" cmpd="sng">
                <a:solidFill>
                  <a:schemeClr val="accent6"/>
                </a:solidFill>
                <a:prstDash val="dot"/>
                <a:round/>
                <a:headEnd type="none" w="med" len="med"/>
                <a:tailEnd type="none" w="med" len="med"/>
              </a:ln>
            </p:spPr>
          </p:cxnSp>
          <p:cxnSp>
            <p:nvCxnSpPr>
              <p:cNvPr id="1286" name="Shape 1286"/>
              <p:cNvCxnSpPr/>
              <p:nvPr/>
            </p:nvCxnSpPr>
            <p:spPr>
              <a:xfrm>
                <a:off x="158757" y="5037007"/>
                <a:ext cx="11491890" cy="0"/>
              </a:xfrm>
              <a:prstGeom prst="straightConnector1">
                <a:avLst/>
              </a:prstGeom>
              <a:noFill/>
              <a:ln w="9525" cap="flat" cmpd="sng">
                <a:solidFill>
                  <a:schemeClr val="accent6"/>
                </a:solidFill>
                <a:prstDash val="dot"/>
                <a:round/>
                <a:headEnd type="none" w="med" len="med"/>
                <a:tailEnd type="none" w="med" len="med"/>
              </a:ln>
            </p:spPr>
          </p:cxnSp>
          <p:cxnSp>
            <p:nvCxnSpPr>
              <p:cNvPr id="1287" name="Shape 1287"/>
              <p:cNvCxnSpPr/>
              <p:nvPr/>
            </p:nvCxnSpPr>
            <p:spPr>
              <a:xfrm>
                <a:off x="158757" y="5743296"/>
                <a:ext cx="11491890" cy="0"/>
              </a:xfrm>
              <a:prstGeom prst="straightConnector1">
                <a:avLst/>
              </a:prstGeom>
              <a:noFill/>
              <a:ln w="9525" cap="flat" cmpd="sng">
                <a:solidFill>
                  <a:schemeClr val="accent6"/>
                </a:solidFill>
                <a:prstDash val="dot"/>
                <a:round/>
                <a:headEnd type="none" w="med" len="med"/>
                <a:tailEnd type="none" w="med" len="med"/>
              </a:ln>
            </p:spPr>
          </p:cxnSp>
        </p:grpSp>
        <p:grpSp>
          <p:nvGrpSpPr>
            <p:cNvPr id="1288" name="Shape 1288"/>
            <p:cNvGrpSpPr/>
            <p:nvPr/>
          </p:nvGrpSpPr>
          <p:grpSpPr>
            <a:xfrm>
              <a:off x="311159" y="704547"/>
              <a:ext cx="10507857" cy="492441"/>
              <a:chOff x="311159" y="704547"/>
              <a:chExt cx="10507857" cy="492441"/>
            </a:xfrm>
          </p:grpSpPr>
          <p:sp>
            <p:nvSpPr>
              <p:cNvPr id="1289" name="Shape 1289"/>
              <p:cNvSpPr/>
              <p:nvPr/>
            </p:nvSpPr>
            <p:spPr>
              <a:xfrm>
                <a:off x="2962966" y="704547"/>
                <a:ext cx="7856050" cy="492441"/>
              </a:xfrm>
              <a:prstGeom prst="wedgeRectCallout">
                <a:avLst>
                  <a:gd name="adj1" fmla="val -33419"/>
                  <a:gd name="adj2" fmla="val 67315"/>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“Grades and </a:t>
                </a:r>
                <a:r>
                  <a:rPr lang="en-US" sz="1300" b="1" i="0" u="none" strike="noStrike" cap="none">
                    <a:solidFill>
                      <a:schemeClr val="accent3"/>
                    </a:solidFill>
                    <a:latin typeface="Arial"/>
                    <a:ea typeface="Arial"/>
                    <a:cs typeface="Arial"/>
                    <a:sym typeface="Arial"/>
                  </a:rPr>
                  <a:t>staffing levels don’t reflect the accretion of duties at all WFOs</a:t>
                </a:r>
                <a:r>
                  <a:rPr lang="en-US" sz="1300" b="1" i="0" u="none" strike="noStrike" cap="none">
                    <a:solidFill>
                      <a:srgbClr val="626262"/>
                    </a:solidFill>
                    <a:latin typeface="Arial"/>
                    <a:ea typeface="Arial"/>
                    <a:cs typeface="Arial"/>
                    <a:sym typeface="Arial"/>
                  </a:rPr>
                  <a:t> </a:t>
                </a:r>
                <a:r>
                  <a:rPr lang="en-US" sz="1300" b="0" i="0" u="none" strike="noStrike" cap="none">
                    <a:solidFill>
                      <a:schemeClr val="dk1"/>
                    </a:solidFill>
                    <a:latin typeface="Arial"/>
                    <a:ea typeface="Arial"/>
                    <a:cs typeface="Arial"/>
                    <a:sym typeface="Arial"/>
                  </a:rPr>
                  <a:t>since [MAR], especially coastal offices that have marine and tropical responsibilities as well as the new IDSS component”</a:t>
                </a:r>
              </a:p>
            </p:txBody>
          </p:sp>
          <p:sp>
            <p:nvSpPr>
              <p:cNvPr id="1290" name="Shape 1290"/>
              <p:cNvSpPr/>
              <p:nvPr/>
            </p:nvSpPr>
            <p:spPr>
              <a:xfrm>
                <a:off x="311159" y="704547"/>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1</a:t>
                </a:r>
              </a:p>
            </p:txBody>
          </p:sp>
          <p:sp>
            <p:nvSpPr>
              <p:cNvPr id="1291" name="Shape 1291"/>
              <p:cNvSpPr txBox="1"/>
              <p:nvPr/>
            </p:nvSpPr>
            <p:spPr>
              <a:xfrm>
                <a:off x="706025" y="704547"/>
                <a:ext cx="2147710" cy="26160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Strategic staffing</a:t>
                </a:r>
              </a:p>
            </p:txBody>
          </p:sp>
        </p:grpSp>
        <p:grpSp>
          <p:nvGrpSpPr>
            <p:cNvPr id="1292" name="Shape 1292"/>
            <p:cNvGrpSpPr/>
            <p:nvPr/>
          </p:nvGrpSpPr>
          <p:grpSpPr>
            <a:xfrm>
              <a:off x="311159" y="2517232"/>
              <a:ext cx="11339490" cy="600162"/>
              <a:chOff x="311159" y="2557450"/>
              <a:chExt cx="11339490" cy="600162"/>
            </a:xfrm>
          </p:grpSpPr>
          <p:grpSp>
            <p:nvGrpSpPr>
              <p:cNvPr id="1293" name="Shape 1293"/>
              <p:cNvGrpSpPr/>
              <p:nvPr/>
            </p:nvGrpSpPr>
            <p:grpSpPr>
              <a:xfrm>
                <a:off x="2962966" y="2557450"/>
                <a:ext cx="8687682" cy="600162"/>
                <a:chOff x="2962966" y="2557450"/>
                <a:chExt cx="8687682" cy="600162"/>
              </a:xfrm>
            </p:grpSpPr>
            <p:sp>
              <p:nvSpPr>
                <p:cNvPr id="1294" name="Shape 1294"/>
                <p:cNvSpPr/>
                <p:nvPr/>
              </p:nvSpPr>
              <p:spPr>
                <a:xfrm>
                  <a:off x="2962966" y="2557450"/>
                  <a:ext cx="3459346" cy="600162"/>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300" b="1" i="0" u="none" strike="noStrike" cap="none">
                      <a:solidFill>
                        <a:schemeClr val="accent3"/>
                      </a:solidFill>
                      <a:latin typeface="Arial"/>
                      <a:ea typeface="Arial"/>
                      <a:cs typeface="Arial"/>
                      <a:sym typeface="Arial"/>
                    </a:rPr>
                    <a:t>90% of MICs surveyed reported that they would support a new GS 5-12 meteorologist </a:t>
                  </a:r>
                  <a:br>
                    <a:rPr lang="en-US" sz="1300" b="1" i="0" u="none" strike="noStrike" cap="none">
                      <a:solidFill>
                        <a:schemeClr val="accent3"/>
                      </a:solidFill>
                      <a:latin typeface="Arial"/>
                      <a:ea typeface="Arial"/>
                      <a:cs typeface="Arial"/>
                      <a:sym typeface="Arial"/>
                    </a:rPr>
                  </a:br>
                  <a:r>
                    <a:rPr lang="en-US" sz="1300" b="1" i="0" u="none" strike="noStrike" cap="none">
                      <a:solidFill>
                        <a:schemeClr val="accent3"/>
                      </a:solidFill>
                      <a:latin typeface="Arial"/>
                      <a:ea typeface="Arial"/>
                      <a:cs typeface="Arial"/>
                      <a:sym typeface="Arial"/>
                    </a:rPr>
                    <a:t>development model</a:t>
                  </a:r>
                </a:p>
              </p:txBody>
            </p:sp>
            <p:sp>
              <p:nvSpPr>
                <p:cNvPr id="1295" name="Shape 1295"/>
                <p:cNvSpPr/>
                <p:nvPr/>
              </p:nvSpPr>
              <p:spPr>
                <a:xfrm>
                  <a:off x="6849114" y="2557450"/>
                  <a:ext cx="4801535" cy="492441"/>
                </a:xfrm>
                <a:prstGeom prst="wedgeRectCallout">
                  <a:avLst>
                    <a:gd name="adj1" fmla="val -33448"/>
                    <a:gd name="adj2" fmla="val 68055"/>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“Separate Intern and Forecaster rotations [limit IDSS] – </a:t>
                  </a:r>
                  <a:r>
                    <a:rPr lang="en-US" sz="1300" b="1" i="0" u="none" strike="noStrike" cap="none">
                      <a:solidFill>
                        <a:schemeClr val="accent3"/>
                      </a:solidFill>
                      <a:latin typeface="Arial"/>
                      <a:ea typeface="Arial"/>
                      <a:cs typeface="Arial"/>
                      <a:sym typeface="Arial"/>
                    </a:rPr>
                    <a:t>combining would allow better shift and IDSS coverage</a:t>
                  </a:r>
                  <a:r>
                    <a:rPr lang="en-US" sz="1300" b="0" i="0" u="none" strike="noStrike" cap="none">
                      <a:solidFill>
                        <a:schemeClr val="dk1"/>
                      </a:solidFill>
                      <a:latin typeface="Arial"/>
                      <a:ea typeface="Arial"/>
                      <a:cs typeface="Arial"/>
                      <a:sym typeface="Arial"/>
                    </a:rPr>
                    <a:t>”</a:t>
                  </a:r>
                </a:p>
              </p:txBody>
            </p:sp>
          </p:grpSp>
          <p:sp>
            <p:nvSpPr>
              <p:cNvPr id="1296" name="Shape 1296"/>
              <p:cNvSpPr/>
              <p:nvPr/>
            </p:nvSpPr>
            <p:spPr>
              <a:xfrm>
                <a:off x="311159" y="2557450"/>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3</a:t>
                </a:r>
              </a:p>
            </p:txBody>
          </p:sp>
          <p:sp>
            <p:nvSpPr>
              <p:cNvPr id="1297" name="Shape 1297"/>
              <p:cNvSpPr txBox="1"/>
              <p:nvPr/>
            </p:nvSpPr>
            <p:spPr>
              <a:xfrm>
                <a:off x="706025" y="2557450"/>
                <a:ext cx="2147710" cy="523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GS5-12 career progression</a:t>
                </a:r>
              </a:p>
            </p:txBody>
          </p:sp>
        </p:grpSp>
        <p:grpSp>
          <p:nvGrpSpPr>
            <p:cNvPr id="1298" name="Shape 1298"/>
            <p:cNvGrpSpPr/>
            <p:nvPr/>
          </p:nvGrpSpPr>
          <p:grpSpPr>
            <a:xfrm>
              <a:off x="311159" y="3331244"/>
              <a:ext cx="11339490" cy="492441"/>
              <a:chOff x="311159" y="3316732"/>
              <a:chExt cx="11339490" cy="492441"/>
            </a:xfrm>
          </p:grpSpPr>
          <p:sp>
            <p:nvSpPr>
              <p:cNvPr id="1299" name="Shape 1299"/>
              <p:cNvSpPr/>
              <p:nvPr/>
            </p:nvSpPr>
            <p:spPr>
              <a:xfrm>
                <a:off x="2962966" y="3316732"/>
                <a:ext cx="8687682" cy="492441"/>
              </a:xfrm>
              <a:prstGeom prst="wedgeRectCallout">
                <a:avLst>
                  <a:gd name="adj1" fmla="val -8375"/>
                  <a:gd name="adj2" fmla="val 70079"/>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“We know our partners </a:t>
                </a:r>
                <a:r>
                  <a:rPr lang="en-US" sz="1300" b="1" i="0" u="none" strike="noStrike" cap="none">
                    <a:solidFill>
                      <a:schemeClr val="accent3"/>
                    </a:solidFill>
                    <a:latin typeface="Arial"/>
                    <a:ea typeface="Arial"/>
                    <a:cs typeface="Arial"/>
                    <a:sym typeface="Arial"/>
                  </a:rPr>
                  <a:t>would rather have us working with them instead of being out launching weather balloons</a:t>
                </a:r>
                <a:r>
                  <a:rPr lang="en-US" sz="1300" b="1" i="0" u="none" strike="noStrike" cap="none">
                    <a:solidFill>
                      <a:schemeClr val="dk1"/>
                    </a:solidFill>
                    <a:latin typeface="Arial"/>
                    <a:ea typeface="Arial"/>
                    <a:cs typeface="Arial"/>
                    <a:sym typeface="Arial"/>
                  </a:rPr>
                  <a:t>, </a:t>
                </a:r>
                <a:r>
                  <a:rPr lang="en-US" sz="1300" b="0" i="0" u="none" strike="noStrike" cap="none">
                    <a:solidFill>
                      <a:schemeClr val="dk1"/>
                    </a:solidFill>
                    <a:latin typeface="Arial"/>
                    <a:ea typeface="Arial"/>
                    <a:cs typeface="Arial"/>
                    <a:sym typeface="Arial"/>
                  </a:rPr>
                  <a:t>when machines can do that”</a:t>
                </a:r>
              </a:p>
            </p:txBody>
          </p:sp>
          <p:sp>
            <p:nvSpPr>
              <p:cNvPr id="1300" name="Shape 1300"/>
              <p:cNvSpPr txBox="1"/>
              <p:nvPr/>
            </p:nvSpPr>
            <p:spPr>
              <a:xfrm>
                <a:off x="706025" y="3316732"/>
                <a:ext cx="2147710" cy="26160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Auto launchers</a:t>
                </a:r>
              </a:p>
            </p:txBody>
          </p:sp>
          <p:sp>
            <p:nvSpPr>
              <p:cNvPr id="1301" name="Shape 1301"/>
              <p:cNvSpPr/>
              <p:nvPr/>
            </p:nvSpPr>
            <p:spPr>
              <a:xfrm>
                <a:off x="311159" y="3316732"/>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4</a:t>
                </a:r>
              </a:p>
            </p:txBody>
          </p:sp>
        </p:grpSp>
        <p:grpSp>
          <p:nvGrpSpPr>
            <p:cNvPr id="1302" name="Shape 1302"/>
            <p:cNvGrpSpPr/>
            <p:nvPr/>
          </p:nvGrpSpPr>
          <p:grpSpPr>
            <a:xfrm>
              <a:off x="311159" y="1410836"/>
              <a:ext cx="11397131" cy="892551"/>
              <a:chOff x="311159" y="1462748"/>
              <a:chExt cx="11397131" cy="892551"/>
            </a:xfrm>
          </p:grpSpPr>
          <p:grpSp>
            <p:nvGrpSpPr>
              <p:cNvPr id="1303" name="Shape 1303"/>
              <p:cNvGrpSpPr/>
              <p:nvPr/>
            </p:nvGrpSpPr>
            <p:grpSpPr>
              <a:xfrm>
                <a:off x="2962966" y="1462748"/>
                <a:ext cx="8745323" cy="892551"/>
                <a:chOff x="2962966" y="1462748"/>
                <a:chExt cx="8745323" cy="892551"/>
              </a:xfrm>
            </p:grpSpPr>
            <p:sp>
              <p:nvSpPr>
                <p:cNvPr id="1304" name="Shape 1304"/>
                <p:cNvSpPr/>
                <p:nvPr/>
              </p:nvSpPr>
              <p:spPr>
                <a:xfrm>
                  <a:off x="2962966" y="1462748"/>
                  <a:ext cx="2962171" cy="892551"/>
                </a:xfrm>
                <a:prstGeom prst="wedgeRectCallout">
                  <a:avLst>
                    <a:gd name="adj1" fmla="val -33497"/>
                    <a:gd name="adj2" fmla="val 58560"/>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“The use of blended models and good tools </a:t>
                  </a:r>
                  <a:r>
                    <a:rPr lang="en-US" sz="1300" b="1" i="0" u="none" strike="noStrike" cap="none">
                      <a:solidFill>
                        <a:schemeClr val="accent3"/>
                      </a:solidFill>
                      <a:latin typeface="Arial"/>
                      <a:ea typeface="Arial"/>
                      <a:cs typeface="Arial"/>
                      <a:sym typeface="Arial"/>
                    </a:rPr>
                    <a:t>could allow us to have one person handling grids and others doing IDSS</a:t>
                  </a:r>
                  <a:r>
                    <a:rPr lang="en-US" sz="1300" b="1" i="0" u="none" strike="noStrike" cap="none">
                      <a:solidFill>
                        <a:schemeClr val="dk1"/>
                      </a:solidFill>
                      <a:latin typeface="Arial"/>
                      <a:ea typeface="Arial"/>
                      <a:cs typeface="Arial"/>
                      <a:sym typeface="Arial"/>
                    </a:rPr>
                    <a:t>”</a:t>
                  </a:r>
                </a:p>
              </p:txBody>
            </p:sp>
            <p:sp>
              <p:nvSpPr>
                <p:cNvPr id="1305" name="Shape 1305"/>
                <p:cNvSpPr/>
                <p:nvPr/>
              </p:nvSpPr>
              <p:spPr>
                <a:xfrm>
                  <a:off x="6105296" y="1462748"/>
                  <a:ext cx="2683588" cy="892551"/>
                </a:xfrm>
                <a:prstGeom prst="wedgeRectCallout">
                  <a:avLst>
                    <a:gd name="adj1" fmla="val -8310"/>
                    <a:gd name="adj2" fmla="val 59435"/>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“[When all elements] are modeled correctly, forecasters will accept the reduction in forecast grid editing.”</a:t>
                  </a:r>
                </a:p>
              </p:txBody>
            </p:sp>
            <p:sp>
              <p:nvSpPr>
                <p:cNvPr id="1306" name="Shape 1306"/>
                <p:cNvSpPr/>
                <p:nvPr/>
              </p:nvSpPr>
              <p:spPr>
                <a:xfrm>
                  <a:off x="9024702" y="1608941"/>
                  <a:ext cx="2683588" cy="600162"/>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300" b="1" i="0" u="none" strike="noStrike" cap="none">
                      <a:solidFill>
                        <a:schemeClr val="accent3"/>
                      </a:solidFill>
                      <a:latin typeface="Arial"/>
                      <a:ea typeface="Arial"/>
                      <a:cs typeface="Arial"/>
                      <a:sym typeface="Arial"/>
                    </a:rPr>
                    <a:t>90% of MICs surveyed support the move away from grid production towards IDSS</a:t>
                  </a:r>
                </a:p>
              </p:txBody>
            </p:sp>
          </p:grpSp>
          <p:sp>
            <p:nvSpPr>
              <p:cNvPr id="1307" name="Shape 1307"/>
              <p:cNvSpPr/>
              <p:nvPr/>
            </p:nvSpPr>
            <p:spPr>
              <a:xfrm>
                <a:off x="311159" y="1462748"/>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2</a:t>
                </a:r>
              </a:p>
            </p:txBody>
          </p:sp>
          <p:sp>
            <p:nvSpPr>
              <p:cNvPr id="1308" name="Shape 1308"/>
              <p:cNvSpPr txBox="1"/>
              <p:nvPr/>
            </p:nvSpPr>
            <p:spPr>
              <a:xfrm>
                <a:off x="706025" y="1462748"/>
                <a:ext cx="2147710" cy="523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Collaborative </a:t>
                </a:r>
                <a:br>
                  <a:rPr lang="en-US" sz="1700" b="0" i="0" u="none" strike="noStrike" cap="none">
                    <a:solidFill>
                      <a:schemeClr val="accent3"/>
                    </a:solidFill>
                    <a:latin typeface="Arial"/>
                    <a:ea typeface="Arial"/>
                    <a:cs typeface="Arial"/>
                    <a:sym typeface="Arial"/>
                  </a:rPr>
                </a:br>
                <a:r>
                  <a:rPr lang="en-US" sz="1700" b="0" i="0" u="none" strike="noStrike" cap="none">
                    <a:solidFill>
                      <a:schemeClr val="accent3"/>
                    </a:solidFill>
                    <a:latin typeface="Arial"/>
                    <a:ea typeface="Arial"/>
                    <a:cs typeface="Arial"/>
                    <a:sym typeface="Arial"/>
                  </a:rPr>
                  <a:t>forecast process</a:t>
                </a:r>
              </a:p>
            </p:txBody>
          </p:sp>
        </p:grpSp>
        <p:grpSp>
          <p:nvGrpSpPr>
            <p:cNvPr id="1309" name="Shape 1309"/>
            <p:cNvGrpSpPr/>
            <p:nvPr/>
          </p:nvGrpSpPr>
          <p:grpSpPr>
            <a:xfrm>
              <a:off x="311159" y="4037532"/>
              <a:ext cx="11339491" cy="892551"/>
              <a:chOff x="311159" y="3997500"/>
              <a:chExt cx="11339491" cy="892551"/>
            </a:xfrm>
          </p:grpSpPr>
          <p:sp>
            <p:nvSpPr>
              <p:cNvPr id="1310" name="Shape 1310"/>
              <p:cNvSpPr/>
              <p:nvPr/>
            </p:nvSpPr>
            <p:spPr>
              <a:xfrm>
                <a:off x="2962966" y="3997500"/>
                <a:ext cx="4276927" cy="892551"/>
              </a:xfrm>
              <a:prstGeom prst="wedgeRectCallout">
                <a:avLst>
                  <a:gd name="adj1" fmla="val -33341"/>
                  <a:gd name="adj2" fmla="val 61106"/>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“To really effectively allocate staff resources, </a:t>
                </a:r>
                <a:r>
                  <a:rPr lang="en-US" sz="1300" b="1" i="0" u="none" strike="noStrike" cap="none">
                    <a:solidFill>
                      <a:schemeClr val="accent3"/>
                    </a:solidFill>
                    <a:latin typeface="Arial"/>
                    <a:ea typeface="Arial"/>
                    <a:cs typeface="Arial"/>
                    <a:sym typeface="Arial"/>
                  </a:rPr>
                  <a:t>I need to be able to count on having specific staff members/or focal points available</a:t>
                </a:r>
                <a:r>
                  <a:rPr lang="en-US" sz="1300" b="0" i="0" u="none" strike="noStrike" cap="none">
                    <a:solidFill>
                      <a:schemeClr val="accent3"/>
                    </a:solidFill>
                    <a:latin typeface="Arial"/>
                    <a:ea typeface="Arial"/>
                    <a:cs typeface="Arial"/>
                    <a:sym typeface="Arial"/>
                  </a:rPr>
                  <a:t> </a:t>
                </a:r>
                <a:r>
                  <a:rPr lang="en-US" sz="1300" b="0" i="0" u="none" strike="noStrike" cap="none">
                    <a:solidFill>
                      <a:schemeClr val="dk1"/>
                    </a:solidFill>
                    <a:latin typeface="Arial"/>
                    <a:ea typeface="Arial"/>
                    <a:cs typeface="Arial"/>
                    <a:sym typeface="Arial"/>
                  </a:rPr>
                  <a:t>in the day time, when core partners can meet”</a:t>
                </a:r>
              </a:p>
            </p:txBody>
          </p:sp>
          <p:sp>
            <p:nvSpPr>
              <p:cNvPr id="1311" name="Shape 1311"/>
              <p:cNvSpPr/>
              <p:nvPr/>
            </p:nvSpPr>
            <p:spPr>
              <a:xfrm>
                <a:off x="7573385" y="3997500"/>
                <a:ext cx="4077264" cy="892551"/>
              </a:xfrm>
              <a:prstGeom prst="wedgeRectCallout">
                <a:avLst>
                  <a:gd name="adj1" fmla="val -8323"/>
                  <a:gd name="adj2" fmla="val 62500"/>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“The </a:t>
                </a:r>
                <a:r>
                  <a:rPr lang="en-US" sz="1300" b="1" i="0" u="none" strike="noStrike" cap="none">
                    <a:solidFill>
                      <a:schemeClr val="accent3"/>
                    </a:solidFill>
                    <a:latin typeface="Arial"/>
                    <a:ea typeface="Arial"/>
                    <a:cs typeface="Arial"/>
                    <a:sym typeface="Arial"/>
                  </a:rPr>
                  <a:t>health effects are well documented including low morale, depression, poor family life, and poor performance</a:t>
                </a:r>
                <a:r>
                  <a:rPr lang="en-US" sz="1300" b="0" i="0" u="none" strike="noStrike" cap="none">
                    <a:solidFill>
                      <a:schemeClr val="dk1"/>
                    </a:solidFill>
                    <a:latin typeface="Arial"/>
                    <a:ea typeface="Arial"/>
                    <a:cs typeface="Arial"/>
                    <a:sym typeface="Arial"/>
                  </a:rPr>
                  <a:t>…We made this choice to work here, but that doesn't mean it can't be changed for the better”</a:t>
                </a:r>
              </a:p>
            </p:txBody>
          </p:sp>
          <p:sp>
            <p:nvSpPr>
              <p:cNvPr id="1312" name="Shape 1312"/>
              <p:cNvSpPr txBox="1"/>
              <p:nvPr/>
            </p:nvSpPr>
            <p:spPr>
              <a:xfrm>
                <a:off x="706025" y="3997500"/>
                <a:ext cx="2147710" cy="523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Shift scheduling flexibility</a:t>
                </a:r>
              </a:p>
            </p:txBody>
          </p:sp>
          <p:sp>
            <p:nvSpPr>
              <p:cNvPr id="1313" name="Shape 1313"/>
              <p:cNvSpPr/>
              <p:nvPr/>
            </p:nvSpPr>
            <p:spPr>
              <a:xfrm>
                <a:off x="311159" y="3997500"/>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5</a:t>
                </a:r>
              </a:p>
            </p:txBody>
          </p:sp>
        </p:grpSp>
        <p:grpSp>
          <p:nvGrpSpPr>
            <p:cNvPr id="1314" name="Shape 1314"/>
            <p:cNvGrpSpPr/>
            <p:nvPr/>
          </p:nvGrpSpPr>
          <p:grpSpPr>
            <a:xfrm>
              <a:off x="311159" y="5143931"/>
              <a:ext cx="11339490" cy="492441"/>
              <a:chOff x="311159" y="5123914"/>
              <a:chExt cx="11339490" cy="492441"/>
            </a:xfrm>
          </p:grpSpPr>
          <p:sp>
            <p:nvSpPr>
              <p:cNvPr id="1315" name="Shape 1315"/>
              <p:cNvSpPr/>
              <p:nvPr/>
            </p:nvSpPr>
            <p:spPr>
              <a:xfrm>
                <a:off x="2962966" y="5123914"/>
                <a:ext cx="5707613" cy="492441"/>
              </a:xfrm>
              <a:prstGeom prst="wedgeRectCallout">
                <a:avLst>
                  <a:gd name="adj1" fmla="val 33490"/>
                  <a:gd name="adj2" fmla="val 73172"/>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a:t>
                </a:r>
                <a:r>
                  <a:rPr lang="en-US" sz="1300" b="1" i="0" u="none" strike="noStrike" cap="none">
                    <a:solidFill>
                      <a:schemeClr val="accent3"/>
                    </a:solidFill>
                    <a:latin typeface="Arial"/>
                    <a:ea typeface="Arial"/>
                    <a:cs typeface="Arial"/>
                    <a:sym typeface="Arial"/>
                  </a:rPr>
                  <a:t>I really don't need 2 people on the midnight shift</a:t>
                </a:r>
                <a:r>
                  <a:rPr lang="en-US" sz="1300" b="1" i="0" u="none" strike="noStrike" cap="none">
                    <a:solidFill>
                      <a:schemeClr val="dk1"/>
                    </a:solidFill>
                    <a:latin typeface="Arial"/>
                    <a:ea typeface="Arial"/>
                    <a:cs typeface="Arial"/>
                    <a:sym typeface="Arial"/>
                  </a:rPr>
                  <a:t> </a:t>
                </a:r>
                <a:r>
                  <a:rPr lang="en-US" sz="1300" b="1" i="0" u="none" strike="noStrike" cap="none">
                    <a:solidFill>
                      <a:schemeClr val="accent3"/>
                    </a:solidFill>
                    <a:latin typeface="Arial"/>
                    <a:ea typeface="Arial"/>
                    <a:cs typeface="Arial"/>
                    <a:sym typeface="Arial"/>
                  </a:rPr>
                  <a:t>or 3 on the evening shift</a:t>
                </a:r>
                <a:r>
                  <a:rPr lang="en-US" sz="1300" b="1" i="0" u="none" strike="noStrike" cap="none">
                    <a:solidFill>
                      <a:schemeClr val="dk1"/>
                    </a:solidFill>
                    <a:latin typeface="Arial"/>
                    <a:ea typeface="Arial"/>
                    <a:cs typeface="Arial"/>
                    <a:sym typeface="Arial"/>
                  </a:rPr>
                  <a:t>. </a:t>
                </a:r>
                <a:r>
                  <a:rPr lang="en-US" sz="1300" b="0" i="0" u="none" strike="noStrike" cap="none">
                    <a:solidFill>
                      <a:schemeClr val="dk1"/>
                    </a:solidFill>
                    <a:latin typeface="Arial"/>
                    <a:ea typeface="Arial"/>
                    <a:cs typeface="Arial"/>
                    <a:sym typeface="Arial"/>
                  </a:rPr>
                  <a:t>Those duties could be better accommodated during the day”</a:t>
                </a:r>
              </a:p>
            </p:txBody>
          </p:sp>
          <p:sp>
            <p:nvSpPr>
              <p:cNvPr id="1316" name="Shape 1316"/>
              <p:cNvSpPr/>
              <p:nvPr/>
            </p:nvSpPr>
            <p:spPr>
              <a:xfrm>
                <a:off x="8825800" y="5123914"/>
                <a:ext cx="2824849" cy="492441"/>
              </a:xfrm>
              <a:prstGeom prst="wedgeRectCallout">
                <a:avLst>
                  <a:gd name="adj1" fmla="val -33855"/>
                  <a:gd name="adj2" fmla="val 77440"/>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“Requirement of 2 staff on midnight shift [limits IDSS]”</a:t>
                </a:r>
              </a:p>
            </p:txBody>
          </p:sp>
          <p:sp>
            <p:nvSpPr>
              <p:cNvPr id="1317" name="Shape 1317"/>
              <p:cNvSpPr txBox="1"/>
              <p:nvPr/>
            </p:nvSpPr>
            <p:spPr>
              <a:xfrm>
                <a:off x="706025" y="5123914"/>
                <a:ext cx="2147710" cy="26160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Staffing flexibility</a:t>
                </a:r>
              </a:p>
            </p:txBody>
          </p:sp>
          <p:sp>
            <p:nvSpPr>
              <p:cNvPr id="1318" name="Shape 1318"/>
              <p:cNvSpPr/>
              <p:nvPr/>
            </p:nvSpPr>
            <p:spPr>
              <a:xfrm>
                <a:off x="311159" y="5123914"/>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6</a:t>
                </a:r>
              </a:p>
            </p:txBody>
          </p:sp>
        </p:grpSp>
        <p:grpSp>
          <p:nvGrpSpPr>
            <p:cNvPr id="1319" name="Shape 1319"/>
            <p:cNvGrpSpPr/>
            <p:nvPr/>
          </p:nvGrpSpPr>
          <p:grpSpPr>
            <a:xfrm>
              <a:off x="311159" y="5850219"/>
              <a:ext cx="11339490" cy="523219"/>
              <a:chOff x="311159" y="5850219"/>
              <a:chExt cx="11339490" cy="523219"/>
            </a:xfrm>
          </p:grpSpPr>
          <p:sp>
            <p:nvSpPr>
              <p:cNvPr id="1320" name="Shape 1320"/>
              <p:cNvSpPr/>
              <p:nvPr/>
            </p:nvSpPr>
            <p:spPr>
              <a:xfrm>
                <a:off x="2962966" y="5850219"/>
                <a:ext cx="8687682" cy="492441"/>
              </a:xfrm>
              <a:prstGeom prst="wedgeRectCallout">
                <a:avLst>
                  <a:gd name="adj1" fmla="val -8251"/>
                  <a:gd name="adj2" fmla="val 73172"/>
                </a:avLst>
              </a:prstGeom>
              <a:solidFill>
                <a:srgbClr val="C8EFFE"/>
              </a:solidFill>
              <a:ln>
                <a:noFill/>
              </a:ln>
            </p:spPr>
            <p:txBody>
              <a:bodyPr lIns="45700" tIns="45700" rIns="45700"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300" b="0" i="0" u="none" strike="noStrike" cap="none">
                    <a:solidFill>
                      <a:schemeClr val="dk1"/>
                    </a:solidFill>
                    <a:latin typeface="Arial"/>
                    <a:ea typeface="Arial"/>
                    <a:cs typeface="Arial"/>
                    <a:sym typeface="Arial"/>
                  </a:rPr>
                  <a:t>“Our current </a:t>
                </a:r>
                <a:r>
                  <a:rPr lang="en-US" sz="1300" b="1" i="0" u="none" strike="noStrike" cap="none">
                    <a:solidFill>
                      <a:schemeClr val="accent3"/>
                    </a:solidFill>
                    <a:latin typeface="Arial"/>
                    <a:ea typeface="Arial"/>
                    <a:cs typeface="Arial"/>
                    <a:sym typeface="Arial"/>
                  </a:rPr>
                  <a:t>office footprint isn’t based on our partners’ needs </a:t>
                </a:r>
                <a:r>
                  <a:rPr lang="en-US" sz="1300" b="0" i="0" u="none" strike="noStrike" cap="none">
                    <a:solidFill>
                      <a:schemeClr val="dk1"/>
                    </a:solidFill>
                    <a:latin typeface="Arial"/>
                    <a:ea typeface="Arial"/>
                    <a:cs typeface="Arial"/>
                    <a:sym typeface="Arial"/>
                  </a:rPr>
                  <a:t>– it’s based on radar, and that means in many places we’re too far to serve our partners well”</a:t>
                </a:r>
              </a:p>
            </p:txBody>
          </p:sp>
          <p:sp>
            <p:nvSpPr>
              <p:cNvPr id="1321" name="Shape 1321"/>
              <p:cNvSpPr txBox="1"/>
              <p:nvPr/>
            </p:nvSpPr>
            <p:spPr>
              <a:xfrm>
                <a:off x="706025" y="5850219"/>
                <a:ext cx="2147710" cy="523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700" b="0" i="0" u="none" strike="noStrike" cap="none">
                    <a:solidFill>
                      <a:schemeClr val="accent3"/>
                    </a:solidFill>
                    <a:latin typeface="Arial"/>
                    <a:ea typeface="Arial"/>
                    <a:cs typeface="Arial"/>
                    <a:sym typeface="Arial"/>
                  </a:rPr>
                  <a:t>Strategic positioning</a:t>
                </a:r>
              </a:p>
            </p:txBody>
          </p:sp>
          <p:sp>
            <p:nvSpPr>
              <p:cNvPr id="1322" name="Shape 1322"/>
              <p:cNvSpPr/>
              <p:nvPr/>
            </p:nvSpPr>
            <p:spPr>
              <a:xfrm>
                <a:off x="311159" y="5850219"/>
                <a:ext cx="310896" cy="310896"/>
              </a:xfrm>
              <a:prstGeom prst="ellipse">
                <a:avLst/>
              </a:prstGeom>
              <a:solidFill>
                <a:schemeClr val="accent2"/>
              </a:solidFill>
              <a:ln>
                <a:noFill/>
              </a:ln>
            </p:spPr>
            <p:txBody>
              <a:bodyPr lIns="3725" tIns="0" rIns="3725" bIns="0" anchor="ctr" anchorCtr="1">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7</a:t>
                </a: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Shape 1328"/>
          <p:cNvSpPr/>
          <p:nvPr/>
        </p:nvSpPr>
        <p:spPr>
          <a:xfrm>
            <a:off x="1922523" y="321891"/>
            <a:ext cx="1434" cy="143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1329" name="Shape 1329"/>
          <p:cNvGrpSpPr/>
          <p:nvPr/>
        </p:nvGrpSpPr>
        <p:grpSpPr>
          <a:xfrm>
            <a:off x="324382" y="1274421"/>
            <a:ext cx="11300345" cy="4894319"/>
            <a:chOff x="155051" y="1036453"/>
            <a:chExt cx="11300345" cy="4894319"/>
          </a:xfrm>
        </p:grpSpPr>
        <p:sp>
          <p:nvSpPr>
            <p:cNvPr id="1330" name="Shape 1330"/>
            <p:cNvSpPr txBox="1"/>
            <p:nvPr/>
          </p:nvSpPr>
          <p:spPr>
            <a:xfrm>
              <a:off x="2608406" y="2022098"/>
              <a:ext cx="2494481" cy="3908674"/>
            </a:xfrm>
            <a:prstGeom prst="rect">
              <a:avLst/>
            </a:prstGeom>
            <a:noFill/>
            <a:ln w="19050" cap="flat" cmpd="sng">
              <a:solidFill>
                <a:schemeClr val="accent5"/>
              </a:solidFill>
              <a:prstDash val="lgDash"/>
              <a:miter/>
              <a:headEnd type="none" w="med" len="med"/>
              <a:tailEnd type="none" w="med" len="med"/>
            </a:ln>
          </p:spPr>
          <p:txBody>
            <a:bodyPr lIns="76200" tIns="76200" rIns="76200" bIns="76200" anchor="t" anchorCtr="0">
              <a:noAutofit/>
            </a:bodyPr>
            <a:lstStyle/>
            <a:p>
              <a:pPr marL="0" marR="0" lvl="0" indent="0" algn="l"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331" name="Shape 1331"/>
            <p:cNvSpPr txBox="1"/>
            <p:nvPr/>
          </p:nvSpPr>
          <p:spPr>
            <a:xfrm>
              <a:off x="2727396" y="2157949"/>
              <a:ext cx="2011040" cy="525299"/>
            </a:xfrm>
            <a:prstGeom prst="rect">
              <a:avLst/>
            </a:prstGeom>
            <a:solidFill>
              <a:schemeClr val="accent1"/>
            </a:solidFill>
            <a:ln w="9525" cap="flat" cmpd="sng">
              <a:solidFill>
                <a:schemeClr val="lt2"/>
              </a:solidFill>
              <a:prstDash val="solid"/>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32" name="Shape 1332"/>
            <p:cNvSpPr txBox="1"/>
            <p:nvPr/>
          </p:nvSpPr>
          <p:spPr>
            <a:xfrm>
              <a:off x="2727396" y="2303874"/>
              <a:ext cx="2011040" cy="24621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OPPSD</a:t>
              </a:r>
            </a:p>
          </p:txBody>
        </p:sp>
        <p:sp>
          <p:nvSpPr>
            <p:cNvPr id="1333" name="Shape 1333"/>
            <p:cNvSpPr txBox="1"/>
            <p:nvPr/>
          </p:nvSpPr>
          <p:spPr>
            <a:xfrm>
              <a:off x="2973590" y="5098314"/>
              <a:ext cx="2011040" cy="525299"/>
            </a:xfrm>
            <a:prstGeom prst="rect">
              <a:avLst/>
            </a:prstGeom>
            <a:solidFill>
              <a:schemeClr val="accent1"/>
            </a:solidFill>
            <a:ln w="9525" cap="flat" cmpd="sng">
              <a:solidFill>
                <a:schemeClr val="lt2"/>
              </a:solidFill>
              <a:prstDash val="solid"/>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34" name="Shape 1334"/>
            <p:cNvSpPr txBox="1"/>
            <p:nvPr/>
          </p:nvSpPr>
          <p:spPr>
            <a:xfrm>
              <a:off x="2973590" y="5244317"/>
              <a:ext cx="2011040" cy="24621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335" name="Shape 1335"/>
            <p:cNvSpPr txBox="1"/>
            <p:nvPr/>
          </p:nvSpPr>
          <p:spPr>
            <a:xfrm>
              <a:off x="2861243" y="5196292"/>
              <a:ext cx="2011040" cy="525299"/>
            </a:xfrm>
            <a:prstGeom prst="rect">
              <a:avLst/>
            </a:prstGeom>
            <a:solidFill>
              <a:schemeClr val="accent1"/>
            </a:solidFill>
            <a:ln w="9525" cap="flat" cmpd="sng">
              <a:solidFill>
                <a:schemeClr val="lt2"/>
              </a:solidFill>
              <a:prstDash val="solid"/>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36" name="Shape 1336"/>
            <p:cNvSpPr txBox="1"/>
            <p:nvPr/>
          </p:nvSpPr>
          <p:spPr>
            <a:xfrm>
              <a:off x="2861243" y="5342294"/>
              <a:ext cx="2011040" cy="24621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1337" name="Shape 1337"/>
            <p:cNvSpPr txBox="1"/>
            <p:nvPr/>
          </p:nvSpPr>
          <p:spPr>
            <a:xfrm>
              <a:off x="2724333" y="5272017"/>
              <a:ext cx="2011040" cy="525299"/>
            </a:xfrm>
            <a:prstGeom prst="rect">
              <a:avLst/>
            </a:prstGeom>
            <a:solidFill>
              <a:schemeClr val="accent1"/>
            </a:solidFill>
            <a:ln w="9525" cap="flat" cmpd="sng">
              <a:solidFill>
                <a:schemeClr val="lt2"/>
              </a:solidFill>
              <a:prstDash val="solid"/>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38" name="Shape 1338"/>
            <p:cNvSpPr txBox="1"/>
            <p:nvPr/>
          </p:nvSpPr>
          <p:spPr>
            <a:xfrm>
              <a:off x="2724333" y="5418019"/>
              <a:ext cx="2011040" cy="24621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Initiative leads</a:t>
              </a:r>
            </a:p>
          </p:txBody>
        </p:sp>
        <p:cxnSp>
          <p:nvCxnSpPr>
            <p:cNvPr id="1339" name="Shape 1339"/>
            <p:cNvCxnSpPr>
              <a:endCxn id="1337" idx="0"/>
            </p:cNvCxnSpPr>
            <p:nvPr/>
          </p:nvCxnSpPr>
          <p:spPr>
            <a:xfrm>
              <a:off x="3727453" y="4643817"/>
              <a:ext cx="2400" cy="628200"/>
            </a:xfrm>
            <a:prstGeom prst="straightConnector1">
              <a:avLst/>
            </a:prstGeom>
            <a:noFill/>
            <a:ln w="19050" cap="flat" cmpd="sng">
              <a:solidFill>
                <a:srgbClr val="7F7F7F"/>
              </a:solidFill>
              <a:prstDash val="solid"/>
              <a:round/>
              <a:headEnd type="none" w="med" len="med"/>
              <a:tailEnd type="none" w="med" len="med"/>
            </a:ln>
          </p:spPr>
        </p:cxnSp>
        <p:cxnSp>
          <p:nvCxnSpPr>
            <p:cNvPr id="1340" name="Shape 1340"/>
            <p:cNvCxnSpPr>
              <a:stCxn id="1341" idx="0"/>
              <a:endCxn id="1331" idx="2"/>
            </p:cNvCxnSpPr>
            <p:nvPr/>
          </p:nvCxnSpPr>
          <p:spPr>
            <a:xfrm rot="-5400000">
              <a:off x="3451120" y="2959724"/>
              <a:ext cx="558300" cy="5100"/>
            </a:xfrm>
            <a:prstGeom prst="bentConnector3">
              <a:avLst>
                <a:gd name="adj1" fmla="val 135257"/>
              </a:avLst>
            </a:prstGeom>
            <a:noFill/>
            <a:ln w="19050" cap="flat" cmpd="sng">
              <a:solidFill>
                <a:srgbClr val="7F7F7F"/>
              </a:solidFill>
              <a:prstDash val="solid"/>
              <a:round/>
              <a:headEnd type="none" w="med" len="med"/>
              <a:tailEnd type="none" w="med" len="med"/>
            </a:ln>
          </p:spPr>
        </p:cxnSp>
        <p:sp>
          <p:nvSpPr>
            <p:cNvPr id="1342" name="Shape 1342"/>
            <p:cNvSpPr txBox="1"/>
            <p:nvPr/>
          </p:nvSpPr>
          <p:spPr>
            <a:xfrm>
              <a:off x="7953178" y="4120012"/>
              <a:ext cx="3502217" cy="492441"/>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1" u="none" strike="noStrike" cap="none">
                  <a:solidFill>
                    <a:srgbClr val="000000"/>
                  </a:solidFill>
                  <a:latin typeface="Arial"/>
                  <a:ea typeface="Arial"/>
                  <a:cs typeface="Arial"/>
                  <a:sym typeface="Arial"/>
                </a:rPr>
                <a:t>All-purpose problem-solver and liaison to the board</a:t>
              </a:r>
            </a:p>
          </p:txBody>
        </p:sp>
        <p:sp>
          <p:nvSpPr>
            <p:cNvPr id="1343" name="Shape 1343"/>
            <p:cNvSpPr txBox="1"/>
            <p:nvPr/>
          </p:nvSpPr>
          <p:spPr>
            <a:xfrm>
              <a:off x="155051" y="3105743"/>
              <a:ext cx="2344048" cy="738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1" u="none" strike="noStrike" cap="none">
                  <a:solidFill>
                    <a:srgbClr val="000000"/>
                  </a:solidFill>
                  <a:latin typeface="Arial"/>
                  <a:ea typeface="Arial"/>
                  <a:cs typeface="Arial"/>
                  <a:sym typeface="Arial"/>
                </a:rPr>
                <a:t>Overall responsibility, tracking, escalating, and conduit for governance </a:t>
              </a:r>
            </a:p>
          </p:txBody>
        </p:sp>
        <p:grpSp>
          <p:nvGrpSpPr>
            <p:cNvPr id="1344" name="Shape 1344"/>
            <p:cNvGrpSpPr/>
            <p:nvPr/>
          </p:nvGrpSpPr>
          <p:grpSpPr>
            <a:xfrm>
              <a:off x="4895049" y="1036453"/>
              <a:ext cx="2011040" cy="634618"/>
              <a:chOff x="842298" y="1480854"/>
              <a:chExt cx="1343118" cy="485104"/>
            </a:xfrm>
          </p:grpSpPr>
          <p:sp>
            <p:nvSpPr>
              <p:cNvPr id="1345" name="Shape 1345"/>
              <p:cNvSpPr txBox="1"/>
              <p:nvPr/>
            </p:nvSpPr>
            <p:spPr>
              <a:xfrm>
                <a:off x="842298" y="1480854"/>
                <a:ext cx="1343118" cy="485104"/>
              </a:xfrm>
              <a:prstGeom prst="rect">
                <a:avLst/>
              </a:prstGeom>
              <a:solidFill>
                <a:schemeClr val="accent3"/>
              </a:solidFill>
              <a:ln>
                <a:noFill/>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chemeClr val="lt1"/>
                  </a:solidFill>
                  <a:latin typeface="Arial"/>
                  <a:ea typeface="Arial"/>
                  <a:cs typeface="Arial"/>
                  <a:sym typeface="Arial"/>
                </a:endParaRPr>
              </a:p>
            </p:txBody>
          </p:sp>
          <p:sp>
            <p:nvSpPr>
              <p:cNvPr id="1346" name="Shape 1346"/>
              <p:cNvSpPr txBox="1"/>
              <p:nvPr/>
            </p:nvSpPr>
            <p:spPr>
              <a:xfrm>
                <a:off x="842298" y="1501312"/>
                <a:ext cx="1343118" cy="454762"/>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EC</a:t>
                </a:r>
              </a:p>
              <a:p>
                <a:pPr marL="0" marR="0" lvl="0" indent="0" algn="ctr" rtl="0">
                  <a:lnSpc>
                    <a:spcPct val="100000"/>
                  </a:lnSpc>
                  <a:spcBef>
                    <a:spcPts val="0"/>
                  </a:spcBef>
                  <a:spcAft>
                    <a:spcPts val="0"/>
                  </a:spcAft>
                  <a:buClr>
                    <a:schemeClr val="lt1"/>
                  </a:buClr>
                  <a:buSzPct val="25000"/>
                  <a:buFont typeface="Arial"/>
                  <a:buNone/>
                </a:pPr>
                <a:r>
                  <a:rPr lang="en-US" sz="1600" b="0" i="0" u="none" strike="noStrike" cap="none">
                    <a:solidFill>
                      <a:schemeClr val="lt1"/>
                    </a:solidFill>
                    <a:latin typeface="Arial"/>
                    <a:ea typeface="Arial"/>
                    <a:cs typeface="Arial"/>
                    <a:sym typeface="Arial"/>
                  </a:rPr>
                  <a:t>PIC         MDC</a:t>
                </a:r>
              </a:p>
            </p:txBody>
          </p:sp>
        </p:grpSp>
        <p:cxnSp>
          <p:nvCxnSpPr>
            <p:cNvPr id="1347" name="Shape 1347"/>
            <p:cNvCxnSpPr/>
            <p:nvPr/>
          </p:nvCxnSpPr>
          <p:spPr>
            <a:xfrm>
              <a:off x="3626973" y="3364371"/>
              <a:ext cx="228536" cy="995"/>
            </a:xfrm>
            <a:prstGeom prst="straightConnector1">
              <a:avLst/>
            </a:prstGeom>
            <a:noFill/>
            <a:ln w="19050" cap="flat" cmpd="sng">
              <a:solidFill>
                <a:srgbClr val="7F7F7F"/>
              </a:solidFill>
              <a:prstDash val="solid"/>
              <a:round/>
              <a:headEnd type="none" w="med" len="med"/>
              <a:tailEnd type="none" w="med" len="med"/>
            </a:ln>
          </p:spPr>
        </p:cxnSp>
        <p:sp>
          <p:nvSpPr>
            <p:cNvPr id="1348" name="Shape 1348"/>
            <p:cNvSpPr txBox="1"/>
            <p:nvPr/>
          </p:nvSpPr>
          <p:spPr>
            <a:xfrm>
              <a:off x="155051" y="4120012"/>
              <a:ext cx="2344048" cy="492441"/>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1" u="none" strike="noStrike" cap="none">
                  <a:solidFill>
                    <a:srgbClr val="000000"/>
                  </a:solidFill>
                  <a:latin typeface="Arial"/>
                  <a:ea typeface="Arial"/>
                  <a:cs typeface="Arial"/>
                  <a:sym typeface="Arial"/>
                </a:rPr>
                <a:t>Content expertise and progressive vision </a:t>
              </a:r>
            </a:p>
          </p:txBody>
        </p:sp>
        <p:sp>
          <p:nvSpPr>
            <p:cNvPr id="1349" name="Shape 1349"/>
            <p:cNvSpPr txBox="1"/>
            <p:nvPr/>
          </p:nvSpPr>
          <p:spPr>
            <a:xfrm>
              <a:off x="155051" y="5272017"/>
              <a:ext cx="2344048" cy="492441"/>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1" u="none" strike="noStrike" cap="none">
                  <a:solidFill>
                    <a:srgbClr val="000000"/>
                  </a:solidFill>
                  <a:latin typeface="Arial"/>
                  <a:ea typeface="Arial"/>
                  <a:cs typeface="Arial"/>
                  <a:sym typeface="Arial"/>
                </a:rPr>
                <a:t>Deep content knowledge from the lines of business</a:t>
              </a:r>
            </a:p>
          </p:txBody>
        </p:sp>
        <p:sp>
          <p:nvSpPr>
            <p:cNvPr id="1350" name="Shape 1350"/>
            <p:cNvSpPr txBox="1"/>
            <p:nvPr/>
          </p:nvSpPr>
          <p:spPr>
            <a:xfrm>
              <a:off x="2722200" y="3095422"/>
              <a:ext cx="2011040" cy="525299"/>
            </a:xfrm>
            <a:prstGeom prst="rect">
              <a:avLst/>
            </a:prstGeom>
            <a:solidFill>
              <a:schemeClr val="accent1"/>
            </a:solidFill>
            <a:ln w="9525" cap="flat" cmpd="sng">
              <a:solidFill>
                <a:schemeClr val="lt2"/>
              </a:solidFill>
              <a:prstDash val="solid"/>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chemeClr val="dk1"/>
                </a:solidFill>
                <a:latin typeface="Arial"/>
                <a:ea typeface="Arial"/>
                <a:cs typeface="Arial"/>
                <a:sym typeface="Arial"/>
              </a:endParaRPr>
            </a:p>
          </p:txBody>
        </p:sp>
        <p:sp>
          <p:nvSpPr>
            <p:cNvPr id="1341" name="Shape 1341"/>
            <p:cNvSpPr txBox="1"/>
            <p:nvPr/>
          </p:nvSpPr>
          <p:spPr>
            <a:xfrm>
              <a:off x="2722200" y="3241424"/>
              <a:ext cx="2011040" cy="24621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PMO</a:t>
              </a:r>
            </a:p>
          </p:txBody>
        </p:sp>
        <p:cxnSp>
          <p:nvCxnSpPr>
            <p:cNvPr id="1351" name="Shape 1351"/>
            <p:cNvCxnSpPr/>
            <p:nvPr/>
          </p:nvCxnSpPr>
          <p:spPr>
            <a:xfrm>
              <a:off x="4592655" y="4350062"/>
              <a:ext cx="1521213" cy="0"/>
            </a:xfrm>
            <a:prstGeom prst="bentConnector3">
              <a:avLst>
                <a:gd name="adj1" fmla="val 38869"/>
              </a:avLst>
            </a:prstGeom>
            <a:noFill/>
            <a:ln w="19050" cap="flat" cmpd="sng">
              <a:solidFill>
                <a:srgbClr val="7F7F7F"/>
              </a:solidFill>
              <a:prstDash val="dash"/>
              <a:round/>
              <a:headEnd type="none" w="med" len="med"/>
              <a:tailEnd type="none" w="med" len="med"/>
            </a:ln>
          </p:spPr>
        </p:cxnSp>
        <p:sp>
          <p:nvSpPr>
            <p:cNvPr id="1352" name="Shape 1352"/>
            <p:cNvSpPr txBox="1"/>
            <p:nvPr/>
          </p:nvSpPr>
          <p:spPr>
            <a:xfrm>
              <a:off x="7953178" y="3105743"/>
              <a:ext cx="3502217" cy="492441"/>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1" u="none" strike="noStrike" cap="none">
                  <a:solidFill>
                    <a:srgbClr val="000000"/>
                  </a:solidFill>
                  <a:latin typeface="Arial"/>
                  <a:ea typeface="Arial"/>
                  <a:cs typeface="Arial"/>
                  <a:sym typeface="Arial"/>
                </a:rPr>
                <a:t>Core field leaders with connection to project vision</a:t>
              </a:r>
            </a:p>
          </p:txBody>
        </p:sp>
        <p:cxnSp>
          <p:nvCxnSpPr>
            <p:cNvPr id="1353" name="Shape 1353"/>
            <p:cNvCxnSpPr>
              <a:stCxn id="1345" idx="2"/>
              <a:endCxn id="1331" idx="0"/>
            </p:cNvCxnSpPr>
            <p:nvPr/>
          </p:nvCxnSpPr>
          <p:spPr>
            <a:xfrm rot="5400000">
              <a:off x="4573219" y="830621"/>
              <a:ext cx="486900" cy="2167800"/>
            </a:xfrm>
            <a:prstGeom prst="bentConnector3">
              <a:avLst>
                <a:gd name="adj1" fmla="val -47751"/>
              </a:avLst>
            </a:prstGeom>
            <a:noFill/>
            <a:ln w="19050" cap="flat" cmpd="sng">
              <a:solidFill>
                <a:srgbClr val="7F7F7F"/>
              </a:solidFill>
              <a:prstDash val="solid"/>
              <a:round/>
              <a:headEnd type="none" w="med" len="med"/>
              <a:tailEnd type="none" w="med" len="med"/>
            </a:ln>
          </p:spPr>
        </p:cxnSp>
        <p:sp>
          <p:nvSpPr>
            <p:cNvPr id="1354" name="Shape 1354"/>
            <p:cNvSpPr txBox="1"/>
            <p:nvPr/>
          </p:nvSpPr>
          <p:spPr>
            <a:xfrm>
              <a:off x="2974652" y="4032894"/>
              <a:ext cx="2011040" cy="525299"/>
            </a:xfrm>
            <a:prstGeom prst="rect">
              <a:avLst/>
            </a:prstGeom>
            <a:solidFill>
              <a:schemeClr val="accent1"/>
            </a:solidFill>
            <a:ln w="9525" cap="flat" cmpd="sng">
              <a:solidFill>
                <a:schemeClr val="lt2"/>
              </a:solidFill>
              <a:prstDash val="solid"/>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55" name="Shape 1355"/>
            <p:cNvSpPr txBox="1"/>
            <p:nvPr/>
          </p:nvSpPr>
          <p:spPr>
            <a:xfrm>
              <a:off x="2831799" y="4091882"/>
              <a:ext cx="2011040" cy="525299"/>
            </a:xfrm>
            <a:prstGeom prst="rect">
              <a:avLst/>
            </a:prstGeom>
            <a:solidFill>
              <a:schemeClr val="accent1"/>
            </a:solidFill>
            <a:ln w="9525" cap="flat" cmpd="sng">
              <a:solidFill>
                <a:schemeClr val="lt2"/>
              </a:solidFill>
              <a:prstDash val="solid"/>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grpSp>
          <p:nvGrpSpPr>
            <p:cNvPr id="1356" name="Shape 1356"/>
            <p:cNvGrpSpPr/>
            <p:nvPr/>
          </p:nvGrpSpPr>
          <p:grpSpPr>
            <a:xfrm>
              <a:off x="2717646" y="4160840"/>
              <a:ext cx="2011040" cy="525297"/>
              <a:chOff x="2599825" y="2638291"/>
              <a:chExt cx="1343118" cy="485104"/>
            </a:xfrm>
          </p:grpSpPr>
          <p:sp>
            <p:nvSpPr>
              <p:cNvPr id="1357" name="Shape 1357"/>
              <p:cNvSpPr txBox="1"/>
              <p:nvPr/>
            </p:nvSpPr>
            <p:spPr>
              <a:xfrm>
                <a:off x="2599825" y="2638291"/>
                <a:ext cx="1343118" cy="485104"/>
              </a:xfrm>
              <a:prstGeom prst="rect">
                <a:avLst/>
              </a:prstGeom>
              <a:solidFill>
                <a:schemeClr val="accent2"/>
              </a:solidFill>
              <a:ln w="9525" cap="flat" cmpd="sng">
                <a:solidFill>
                  <a:schemeClr val="accent6"/>
                </a:solidFill>
                <a:prstDash val="solid"/>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58" name="Shape 1358"/>
              <p:cNvSpPr txBox="1"/>
              <p:nvPr/>
            </p:nvSpPr>
            <p:spPr>
              <a:xfrm>
                <a:off x="2599825" y="2773122"/>
                <a:ext cx="1343118" cy="227381"/>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Program leads</a:t>
                </a:r>
              </a:p>
            </p:txBody>
          </p:sp>
        </p:grpSp>
        <p:sp>
          <p:nvSpPr>
            <p:cNvPr id="1359" name="Shape 1359"/>
            <p:cNvSpPr txBox="1"/>
            <p:nvPr/>
          </p:nvSpPr>
          <p:spPr>
            <a:xfrm>
              <a:off x="2717646" y="4160841"/>
              <a:ext cx="2011040" cy="525299"/>
            </a:xfrm>
            <a:prstGeom prst="rect">
              <a:avLst/>
            </a:prstGeom>
            <a:solidFill>
              <a:schemeClr val="accent1"/>
            </a:solidFill>
            <a:ln w="9525" cap="flat" cmpd="sng">
              <a:solidFill>
                <a:schemeClr val="lt2"/>
              </a:solidFill>
              <a:prstDash val="solid"/>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60" name="Shape 1360"/>
            <p:cNvSpPr txBox="1"/>
            <p:nvPr/>
          </p:nvSpPr>
          <p:spPr>
            <a:xfrm>
              <a:off x="2717646" y="4295928"/>
              <a:ext cx="2011040" cy="246219"/>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Objective Leads</a:t>
              </a:r>
            </a:p>
          </p:txBody>
        </p:sp>
        <p:sp>
          <p:nvSpPr>
            <p:cNvPr id="1361" name="Shape 1361"/>
            <p:cNvSpPr txBox="1"/>
            <p:nvPr/>
          </p:nvSpPr>
          <p:spPr>
            <a:xfrm>
              <a:off x="5840767" y="3105743"/>
              <a:ext cx="2011040" cy="525299"/>
            </a:xfrm>
            <a:prstGeom prst="rect">
              <a:avLst/>
            </a:prstGeom>
            <a:solidFill>
              <a:schemeClr val="accent2"/>
            </a:solidFill>
            <a:ln>
              <a:noFill/>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62" name="Shape 1362"/>
            <p:cNvSpPr txBox="1"/>
            <p:nvPr/>
          </p:nvSpPr>
          <p:spPr>
            <a:xfrm>
              <a:off x="5840767" y="3251747"/>
              <a:ext cx="2011040" cy="24621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0" i="0" u="none" strike="noStrike" cap="none">
                  <a:solidFill>
                    <a:schemeClr val="lt1"/>
                  </a:solidFill>
                  <a:latin typeface="Arial"/>
                  <a:ea typeface="Arial"/>
                  <a:cs typeface="Arial"/>
                  <a:sym typeface="Arial"/>
                </a:rPr>
                <a:t>Advisory Board</a:t>
              </a:r>
            </a:p>
          </p:txBody>
        </p:sp>
        <p:sp>
          <p:nvSpPr>
            <p:cNvPr id="1363" name="Shape 1363"/>
            <p:cNvSpPr txBox="1"/>
            <p:nvPr/>
          </p:nvSpPr>
          <p:spPr>
            <a:xfrm>
              <a:off x="5874701" y="4120012"/>
              <a:ext cx="1977105" cy="525299"/>
            </a:xfrm>
            <a:prstGeom prst="rect">
              <a:avLst/>
            </a:prstGeom>
            <a:solidFill>
              <a:schemeClr val="accent2"/>
            </a:solidFill>
            <a:ln>
              <a:noFill/>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64" name="Shape 1364"/>
            <p:cNvSpPr txBox="1"/>
            <p:nvPr/>
          </p:nvSpPr>
          <p:spPr>
            <a:xfrm>
              <a:off x="5840767" y="4259551"/>
              <a:ext cx="1977105" cy="24621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0" i="0" u="none" strike="noStrike" cap="none">
                  <a:solidFill>
                    <a:schemeClr val="lt1"/>
                  </a:solidFill>
                  <a:latin typeface="Arial"/>
                  <a:ea typeface="Arial"/>
                  <a:cs typeface="Arial"/>
                  <a:sym typeface="Arial"/>
                </a:rPr>
                <a:t>Advisory staffer</a:t>
              </a:r>
            </a:p>
          </p:txBody>
        </p:sp>
        <p:sp>
          <p:nvSpPr>
            <p:cNvPr id="1365" name="Shape 1365"/>
            <p:cNvSpPr txBox="1"/>
            <p:nvPr/>
          </p:nvSpPr>
          <p:spPr>
            <a:xfrm>
              <a:off x="5840767" y="2157949"/>
              <a:ext cx="2011040" cy="525299"/>
            </a:xfrm>
            <a:prstGeom prst="rect">
              <a:avLst/>
            </a:prstGeom>
            <a:solidFill>
              <a:schemeClr val="accent2"/>
            </a:solidFill>
            <a:ln>
              <a:noFill/>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66" name="Shape 1366"/>
            <p:cNvSpPr txBox="1"/>
            <p:nvPr/>
          </p:nvSpPr>
          <p:spPr>
            <a:xfrm>
              <a:off x="5840767" y="2303950"/>
              <a:ext cx="2011040" cy="24621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0" i="0" u="none" strike="noStrike" cap="none">
                  <a:solidFill>
                    <a:schemeClr val="lt1"/>
                  </a:solidFill>
                  <a:latin typeface="Arial"/>
                  <a:ea typeface="Arial"/>
                  <a:cs typeface="Arial"/>
                  <a:sym typeface="Arial"/>
                </a:rPr>
                <a:t>Advisory Chair</a:t>
              </a:r>
            </a:p>
          </p:txBody>
        </p:sp>
        <p:sp>
          <p:nvSpPr>
            <p:cNvPr id="1367" name="Shape 1367"/>
            <p:cNvSpPr txBox="1"/>
            <p:nvPr/>
          </p:nvSpPr>
          <p:spPr>
            <a:xfrm>
              <a:off x="7953178" y="2157948"/>
              <a:ext cx="3502217" cy="492441"/>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1" u="none" strike="noStrike" cap="none">
                  <a:solidFill>
                    <a:srgbClr val="000000"/>
                  </a:solidFill>
                  <a:latin typeface="Arial"/>
                  <a:ea typeface="Arial"/>
                  <a:cs typeface="Arial"/>
                  <a:sym typeface="Arial"/>
                </a:rPr>
                <a:t>Executive champion from field leadership </a:t>
              </a:r>
            </a:p>
          </p:txBody>
        </p:sp>
        <p:sp>
          <p:nvSpPr>
            <p:cNvPr id="1368" name="Shape 1368"/>
            <p:cNvSpPr txBox="1"/>
            <p:nvPr/>
          </p:nvSpPr>
          <p:spPr>
            <a:xfrm>
              <a:off x="155051" y="2157948"/>
              <a:ext cx="2344048" cy="738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1" u="none" strike="noStrike" cap="none">
                  <a:solidFill>
                    <a:srgbClr val="000000"/>
                  </a:solidFill>
                  <a:latin typeface="Arial"/>
                  <a:ea typeface="Arial"/>
                  <a:cs typeface="Arial"/>
                  <a:sym typeface="Arial"/>
                </a:rPr>
                <a:t>Overall executive sponsor, routine decision authority</a:t>
              </a:r>
            </a:p>
          </p:txBody>
        </p:sp>
        <p:cxnSp>
          <p:nvCxnSpPr>
            <p:cNvPr id="1369" name="Shape 1369"/>
            <p:cNvCxnSpPr>
              <a:endCxn id="1350" idx="2"/>
            </p:cNvCxnSpPr>
            <p:nvPr/>
          </p:nvCxnSpPr>
          <p:spPr>
            <a:xfrm rot="10800000">
              <a:off x="3727720" y="3620721"/>
              <a:ext cx="1764000" cy="225300"/>
            </a:xfrm>
            <a:prstGeom prst="bentConnector2">
              <a:avLst/>
            </a:prstGeom>
            <a:noFill/>
            <a:ln w="19050" cap="flat" cmpd="sng">
              <a:solidFill>
                <a:srgbClr val="7F7F7F"/>
              </a:solidFill>
              <a:prstDash val="solid"/>
              <a:round/>
              <a:headEnd type="none" w="med" len="med"/>
              <a:tailEnd type="none" w="med" len="med"/>
            </a:ln>
          </p:spPr>
        </p:cxnSp>
        <p:grpSp>
          <p:nvGrpSpPr>
            <p:cNvPr id="1370" name="Shape 1370"/>
            <p:cNvGrpSpPr/>
            <p:nvPr/>
          </p:nvGrpSpPr>
          <p:grpSpPr>
            <a:xfrm>
              <a:off x="5840767" y="5048980"/>
              <a:ext cx="2011040" cy="881792"/>
              <a:chOff x="2599825" y="2492191"/>
              <a:chExt cx="1343118" cy="814320"/>
            </a:xfrm>
          </p:grpSpPr>
          <p:sp>
            <p:nvSpPr>
              <p:cNvPr id="1371" name="Shape 1371"/>
              <p:cNvSpPr txBox="1"/>
              <p:nvPr/>
            </p:nvSpPr>
            <p:spPr>
              <a:xfrm>
                <a:off x="2599825" y="2492191"/>
                <a:ext cx="1343118" cy="814320"/>
              </a:xfrm>
              <a:prstGeom prst="rect">
                <a:avLst/>
              </a:prstGeom>
              <a:solidFill>
                <a:schemeClr val="lt2"/>
              </a:solidFill>
              <a:ln w="9525" cap="flat" cmpd="sng">
                <a:solidFill>
                  <a:schemeClr val="accent6"/>
                </a:solidFill>
                <a:prstDash val="lgDash"/>
                <a:miter/>
                <a:headEnd type="none" w="med" len="med"/>
                <a:tailEnd type="none" w="med" len="med"/>
              </a:ln>
            </p:spPr>
            <p:txBody>
              <a:bodyPr lIns="74675" tIns="74675" rIns="74675" bIns="74675" anchor="ctr" anchorCtr="0">
                <a:noAutofit/>
              </a:bodyPr>
              <a:lstStyle/>
              <a:p>
                <a:pPr marL="169577" marR="0" lvl="0" indent="-4477" algn="l" rtl="0">
                  <a:lnSpc>
                    <a:spcPct val="100000"/>
                  </a:lnSpc>
                  <a:spcBef>
                    <a:spcPts val="0"/>
                  </a:spcBef>
                  <a:spcAft>
                    <a:spcPts val="0"/>
                  </a:spcAft>
                  <a:buClr>
                    <a:srgbClr val="000000"/>
                  </a:buClr>
                  <a:buFont typeface="Arial"/>
                  <a:buNone/>
                </a:pPr>
                <a:endParaRPr sz="1600" b="1" i="0" u="none" strike="noStrike" cap="none">
                  <a:solidFill>
                    <a:srgbClr val="002960"/>
                  </a:solidFill>
                  <a:latin typeface="Arial"/>
                  <a:ea typeface="Arial"/>
                  <a:cs typeface="Arial"/>
                  <a:sym typeface="Arial"/>
                </a:endParaRPr>
              </a:p>
            </p:txBody>
          </p:sp>
          <p:sp>
            <p:nvSpPr>
              <p:cNvPr id="1372" name="Shape 1372"/>
              <p:cNvSpPr txBox="1"/>
              <p:nvPr/>
            </p:nvSpPr>
            <p:spPr>
              <a:xfrm>
                <a:off x="2599825" y="2791631"/>
                <a:ext cx="1343118" cy="227381"/>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Internal support</a:t>
                </a:r>
              </a:p>
            </p:txBody>
          </p:sp>
        </p:grpSp>
        <p:cxnSp>
          <p:nvCxnSpPr>
            <p:cNvPr id="1373" name="Shape 1373"/>
            <p:cNvCxnSpPr>
              <a:stCxn id="1372" idx="1"/>
            </p:cNvCxnSpPr>
            <p:nvPr/>
          </p:nvCxnSpPr>
          <p:spPr>
            <a:xfrm rot="10800000">
              <a:off x="5493967" y="3842141"/>
              <a:ext cx="346800" cy="1654200"/>
            </a:xfrm>
            <a:prstGeom prst="bentConnector2">
              <a:avLst/>
            </a:prstGeom>
            <a:noFill/>
            <a:ln w="19050" cap="flat" cmpd="sng">
              <a:solidFill>
                <a:srgbClr val="7F7F7F"/>
              </a:solidFill>
              <a:prstDash val="solid"/>
              <a:round/>
              <a:headEnd type="none" w="med" len="med"/>
              <a:tailEnd type="none" w="med" len="med"/>
            </a:ln>
          </p:spPr>
        </p:cxnSp>
        <p:sp>
          <p:nvSpPr>
            <p:cNvPr id="1374" name="Shape 1374"/>
            <p:cNvSpPr txBox="1"/>
            <p:nvPr/>
          </p:nvSpPr>
          <p:spPr>
            <a:xfrm>
              <a:off x="7953178" y="5048980"/>
              <a:ext cx="3502217" cy="73866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1" u="none" strike="noStrike" cap="none">
                  <a:solidFill>
                    <a:srgbClr val="000000"/>
                  </a:solidFill>
                  <a:latin typeface="Arial"/>
                  <a:ea typeface="Arial"/>
                  <a:cs typeface="Arial"/>
                  <a:sym typeface="Arial"/>
                </a:rPr>
                <a:t>Labor-mgmt. relations, congressional affairs, communications, OOE team members, social science, ERM</a:t>
              </a:r>
            </a:p>
          </p:txBody>
        </p:sp>
        <p:cxnSp>
          <p:nvCxnSpPr>
            <p:cNvPr id="1375" name="Shape 1375"/>
            <p:cNvCxnSpPr>
              <a:stCxn id="1341" idx="3"/>
              <a:endCxn id="1362" idx="1"/>
            </p:cNvCxnSpPr>
            <p:nvPr/>
          </p:nvCxnSpPr>
          <p:spPr>
            <a:xfrm>
              <a:off x="4733240" y="3364534"/>
              <a:ext cx="1107600" cy="10200"/>
            </a:xfrm>
            <a:prstGeom prst="straightConnector1">
              <a:avLst/>
            </a:prstGeom>
            <a:noFill/>
            <a:ln w="19050" cap="flat" cmpd="sng">
              <a:solidFill>
                <a:schemeClr val="accent6"/>
              </a:solidFill>
              <a:prstDash val="dash"/>
              <a:round/>
              <a:headEnd type="none" w="med" len="med"/>
              <a:tailEnd type="none" w="med" len="med"/>
            </a:ln>
          </p:spPr>
        </p:cxnSp>
        <p:cxnSp>
          <p:nvCxnSpPr>
            <p:cNvPr id="1376" name="Shape 1376"/>
            <p:cNvCxnSpPr>
              <a:stCxn id="1332" idx="3"/>
              <a:endCxn id="1366" idx="1"/>
            </p:cNvCxnSpPr>
            <p:nvPr/>
          </p:nvCxnSpPr>
          <p:spPr>
            <a:xfrm>
              <a:off x="4738436" y="2426984"/>
              <a:ext cx="1102200" cy="0"/>
            </a:xfrm>
            <a:prstGeom prst="straightConnector1">
              <a:avLst/>
            </a:prstGeom>
            <a:noFill/>
            <a:ln w="19050" cap="flat" cmpd="sng">
              <a:solidFill>
                <a:schemeClr val="accent6"/>
              </a:solidFill>
              <a:prstDash val="dash"/>
              <a:round/>
              <a:headEnd type="none" w="med" len="med"/>
              <a:tailEnd type="none" w="med" len="med"/>
            </a:ln>
          </p:spPr>
        </p:cxnSp>
        <p:cxnSp>
          <p:nvCxnSpPr>
            <p:cNvPr id="1377" name="Shape 1377"/>
            <p:cNvCxnSpPr>
              <a:stCxn id="1363" idx="0"/>
              <a:endCxn id="1361" idx="2"/>
            </p:cNvCxnSpPr>
            <p:nvPr/>
          </p:nvCxnSpPr>
          <p:spPr>
            <a:xfrm rot="10800000">
              <a:off x="6846153" y="3631012"/>
              <a:ext cx="17100" cy="489000"/>
            </a:xfrm>
            <a:prstGeom prst="straightConnector1">
              <a:avLst/>
            </a:prstGeom>
            <a:noFill/>
            <a:ln w="19050" cap="flat" cmpd="sng">
              <a:solidFill>
                <a:schemeClr val="accent6"/>
              </a:solidFill>
              <a:prstDash val="dash"/>
              <a:round/>
              <a:headEnd type="none" w="med" len="med"/>
              <a:tailEnd type="none" w="med" len="med"/>
            </a:ln>
          </p:spPr>
        </p:cxnSp>
        <p:cxnSp>
          <p:nvCxnSpPr>
            <p:cNvPr id="1378" name="Shape 1378"/>
            <p:cNvCxnSpPr>
              <a:stCxn id="1361" idx="0"/>
              <a:endCxn id="1365" idx="2"/>
            </p:cNvCxnSpPr>
            <p:nvPr/>
          </p:nvCxnSpPr>
          <p:spPr>
            <a:xfrm rot="10800000">
              <a:off x="6846287" y="2683343"/>
              <a:ext cx="0" cy="422400"/>
            </a:xfrm>
            <a:prstGeom prst="straightConnector1">
              <a:avLst/>
            </a:prstGeom>
            <a:noFill/>
            <a:ln w="19050" cap="flat" cmpd="sng">
              <a:solidFill>
                <a:schemeClr val="accent6"/>
              </a:solidFill>
              <a:prstDash val="dash"/>
              <a:round/>
              <a:headEnd type="none" w="med" len="med"/>
              <a:tailEnd type="none" w="med" len="med"/>
            </a:ln>
          </p:spPr>
        </p:cxnSp>
        <p:sp>
          <p:nvSpPr>
            <p:cNvPr id="1379" name="Shape 1379"/>
            <p:cNvSpPr txBox="1"/>
            <p:nvPr/>
          </p:nvSpPr>
          <p:spPr>
            <a:xfrm>
              <a:off x="6996000" y="1036454"/>
              <a:ext cx="4091100" cy="492441"/>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1" u="none" strike="noStrike" cap="none">
                  <a:solidFill>
                    <a:srgbClr val="000000"/>
                  </a:solidFill>
                  <a:latin typeface="Arial"/>
                  <a:ea typeface="Arial"/>
                  <a:cs typeface="Arial"/>
                  <a:sym typeface="Arial"/>
                </a:rPr>
                <a:t>Final governance and key decision authority, provide strategic guidance</a:t>
              </a:r>
            </a:p>
          </p:txBody>
        </p:sp>
        <p:cxnSp>
          <p:nvCxnSpPr>
            <p:cNvPr id="1380" name="Shape 1380"/>
            <p:cNvCxnSpPr>
              <a:stCxn id="1350" idx="2"/>
              <a:endCxn id="1360" idx="0"/>
            </p:cNvCxnSpPr>
            <p:nvPr/>
          </p:nvCxnSpPr>
          <p:spPr>
            <a:xfrm flipH="1">
              <a:off x="3723220" y="3620721"/>
              <a:ext cx="4500" cy="675300"/>
            </a:xfrm>
            <a:prstGeom prst="straightConnector1">
              <a:avLst/>
            </a:prstGeom>
            <a:noFill/>
            <a:ln w="19050" cap="flat" cmpd="sng">
              <a:solidFill>
                <a:srgbClr val="7F7F7F"/>
              </a:solidFill>
              <a:prstDash val="solid"/>
              <a:round/>
              <a:headEnd type="none" w="med" len="med"/>
              <a:tailEnd type="none" w="med" len="med"/>
            </a:ln>
          </p:spPr>
        </p:cxnSp>
      </p:grpSp>
      <p:sp>
        <p:nvSpPr>
          <p:cNvPr id="1381" name="Shape 1381"/>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Current PMO structure blueprint and governance interface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Shape 1386"/>
          <p:cNvSpPr/>
          <p:nvPr/>
        </p:nvSpPr>
        <p:spPr>
          <a:xfrm>
            <a:off x="1495425" y="1589"/>
            <a:ext cx="1587" cy="1587"/>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87" name="Shape 1387"/>
          <p:cNvSpPr/>
          <p:nvPr/>
        </p:nvSpPr>
        <p:spPr>
          <a:xfrm>
            <a:off x="158756" y="6508273"/>
            <a:ext cx="9953006" cy="123111"/>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OWA strategic staffing team </a:t>
            </a:r>
          </a:p>
        </p:txBody>
      </p:sp>
      <p:sp>
        <p:nvSpPr>
          <p:cNvPr id="1388" name="Shape 1388"/>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RDs outlined several tests for refining future state concept in fall 2016</a:t>
            </a:r>
          </a:p>
        </p:txBody>
      </p:sp>
      <p:grpSp>
        <p:nvGrpSpPr>
          <p:cNvPr id="1389" name="Shape 1389"/>
          <p:cNvGrpSpPr/>
          <p:nvPr/>
        </p:nvGrpSpPr>
        <p:grpSpPr>
          <a:xfrm>
            <a:off x="198150" y="1118432"/>
            <a:ext cx="11413106" cy="5186537"/>
            <a:chOff x="158757" y="1160404"/>
            <a:chExt cx="11413106" cy="5186537"/>
          </a:xfrm>
        </p:grpSpPr>
        <p:cxnSp>
          <p:nvCxnSpPr>
            <p:cNvPr id="1390" name="Shape 1390"/>
            <p:cNvCxnSpPr/>
            <p:nvPr/>
          </p:nvCxnSpPr>
          <p:spPr>
            <a:xfrm>
              <a:off x="158763" y="2025975"/>
              <a:ext cx="11413101" cy="0"/>
            </a:xfrm>
            <a:prstGeom prst="straightConnector1">
              <a:avLst/>
            </a:prstGeom>
            <a:noFill/>
            <a:ln w="19050" cap="flat" cmpd="sng">
              <a:solidFill>
                <a:schemeClr val="accent6"/>
              </a:solidFill>
              <a:prstDash val="dot"/>
              <a:round/>
              <a:headEnd type="none" w="med" len="med"/>
              <a:tailEnd type="none" w="med" len="med"/>
            </a:ln>
          </p:spPr>
        </p:cxnSp>
        <p:cxnSp>
          <p:nvCxnSpPr>
            <p:cNvPr id="1391" name="Shape 1391"/>
            <p:cNvCxnSpPr/>
            <p:nvPr/>
          </p:nvCxnSpPr>
          <p:spPr>
            <a:xfrm>
              <a:off x="158763" y="2621016"/>
              <a:ext cx="11413101" cy="0"/>
            </a:xfrm>
            <a:prstGeom prst="straightConnector1">
              <a:avLst/>
            </a:prstGeom>
            <a:noFill/>
            <a:ln w="19050" cap="flat" cmpd="sng">
              <a:solidFill>
                <a:schemeClr val="accent6"/>
              </a:solidFill>
              <a:prstDash val="dot"/>
              <a:round/>
              <a:headEnd type="none" w="med" len="med"/>
              <a:tailEnd type="none" w="med" len="med"/>
            </a:ln>
          </p:spPr>
        </p:cxnSp>
        <p:cxnSp>
          <p:nvCxnSpPr>
            <p:cNvPr id="1392" name="Shape 1392"/>
            <p:cNvCxnSpPr/>
            <p:nvPr/>
          </p:nvCxnSpPr>
          <p:spPr>
            <a:xfrm>
              <a:off x="158763" y="3431505"/>
              <a:ext cx="11413101" cy="0"/>
            </a:xfrm>
            <a:prstGeom prst="straightConnector1">
              <a:avLst/>
            </a:prstGeom>
            <a:noFill/>
            <a:ln w="19050" cap="flat" cmpd="sng">
              <a:solidFill>
                <a:schemeClr val="accent6"/>
              </a:solidFill>
              <a:prstDash val="dot"/>
              <a:round/>
              <a:headEnd type="none" w="med" len="med"/>
              <a:tailEnd type="none" w="med" len="med"/>
            </a:ln>
          </p:spPr>
        </p:cxnSp>
        <p:cxnSp>
          <p:nvCxnSpPr>
            <p:cNvPr id="1393" name="Shape 1393"/>
            <p:cNvCxnSpPr/>
            <p:nvPr/>
          </p:nvCxnSpPr>
          <p:spPr>
            <a:xfrm>
              <a:off x="158763" y="3833405"/>
              <a:ext cx="11413101" cy="0"/>
            </a:xfrm>
            <a:prstGeom prst="straightConnector1">
              <a:avLst/>
            </a:prstGeom>
            <a:noFill/>
            <a:ln w="19050" cap="flat" cmpd="sng">
              <a:solidFill>
                <a:schemeClr val="accent6"/>
              </a:solidFill>
              <a:prstDash val="dot"/>
              <a:round/>
              <a:headEnd type="none" w="med" len="med"/>
              <a:tailEnd type="none" w="med" len="med"/>
            </a:ln>
          </p:spPr>
        </p:cxnSp>
        <p:cxnSp>
          <p:nvCxnSpPr>
            <p:cNvPr id="1394" name="Shape 1394"/>
            <p:cNvCxnSpPr/>
            <p:nvPr/>
          </p:nvCxnSpPr>
          <p:spPr>
            <a:xfrm>
              <a:off x="158763" y="4428448"/>
              <a:ext cx="11413101" cy="0"/>
            </a:xfrm>
            <a:prstGeom prst="straightConnector1">
              <a:avLst/>
            </a:prstGeom>
            <a:noFill/>
            <a:ln w="19050" cap="flat" cmpd="sng">
              <a:solidFill>
                <a:schemeClr val="accent6"/>
              </a:solidFill>
              <a:prstDash val="dot"/>
              <a:round/>
              <a:headEnd type="none" w="med" len="med"/>
              <a:tailEnd type="none" w="med" len="med"/>
            </a:ln>
          </p:spPr>
        </p:cxnSp>
        <p:cxnSp>
          <p:nvCxnSpPr>
            <p:cNvPr id="1395" name="Shape 1395"/>
            <p:cNvCxnSpPr/>
            <p:nvPr/>
          </p:nvCxnSpPr>
          <p:spPr>
            <a:xfrm>
              <a:off x="158763" y="5238935"/>
              <a:ext cx="11413101" cy="0"/>
            </a:xfrm>
            <a:prstGeom prst="straightConnector1">
              <a:avLst/>
            </a:prstGeom>
            <a:noFill/>
            <a:ln w="19050" cap="flat" cmpd="sng">
              <a:solidFill>
                <a:schemeClr val="accent6"/>
              </a:solidFill>
              <a:prstDash val="dot"/>
              <a:round/>
              <a:headEnd type="none" w="med" len="med"/>
              <a:tailEnd type="none" w="med" len="med"/>
            </a:ln>
          </p:spPr>
        </p:cxnSp>
        <p:cxnSp>
          <p:nvCxnSpPr>
            <p:cNvPr id="1396" name="Shape 1396"/>
            <p:cNvCxnSpPr/>
            <p:nvPr/>
          </p:nvCxnSpPr>
          <p:spPr>
            <a:xfrm>
              <a:off x="158763" y="5833978"/>
              <a:ext cx="11413101" cy="0"/>
            </a:xfrm>
            <a:prstGeom prst="straightConnector1">
              <a:avLst/>
            </a:prstGeom>
            <a:noFill/>
            <a:ln w="19050" cap="flat" cmpd="sng">
              <a:solidFill>
                <a:schemeClr val="accent6"/>
              </a:solidFill>
              <a:prstDash val="dot"/>
              <a:round/>
              <a:headEnd type="none" w="med" len="med"/>
              <a:tailEnd type="none" w="med" len="med"/>
            </a:ln>
          </p:spPr>
        </p:cxnSp>
        <p:grpSp>
          <p:nvGrpSpPr>
            <p:cNvPr id="1397" name="Shape 1397"/>
            <p:cNvGrpSpPr/>
            <p:nvPr/>
          </p:nvGrpSpPr>
          <p:grpSpPr>
            <a:xfrm>
              <a:off x="158761" y="1160404"/>
              <a:ext cx="11413101" cy="249379"/>
              <a:chOff x="158757" y="1160404"/>
              <a:chExt cx="11413101" cy="249379"/>
            </a:xfrm>
          </p:grpSpPr>
          <p:sp>
            <p:nvSpPr>
              <p:cNvPr id="1398" name="Shape 1398"/>
              <p:cNvSpPr txBox="1"/>
              <p:nvPr/>
            </p:nvSpPr>
            <p:spPr>
              <a:xfrm>
                <a:off x="158757" y="1160404"/>
                <a:ext cx="3270240"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Test concept</a:t>
                </a:r>
              </a:p>
            </p:txBody>
          </p:sp>
          <p:cxnSp>
            <p:nvCxnSpPr>
              <p:cNvPr id="1399" name="Shape 1399"/>
              <p:cNvCxnSpPr/>
              <p:nvPr/>
            </p:nvCxnSpPr>
            <p:spPr>
              <a:xfrm>
                <a:off x="158757" y="1409783"/>
                <a:ext cx="3270240" cy="0"/>
              </a:xfrm>
              <a:prstGeom prst="straightConnector1">
                <a:avLst/>
              </a:prstGeom>
              <a:noFill/>
              <a:ln w="9525" cap="flat" cmpd="sng">
                <a:solidFill>
                  <a:schemeClr val="accent4"/>
                </a:solidFill>
                <a:prstDash val="solid"/>
                <a:round/>
                <a:headEnd type="none" w="med" len="med"/>
                <a:tailEnd type="none" w="med" len="med"/>
              </a:ln>
            </p:spPr>
          </p:cxnSp>
          <p:sp>
            <p:nvSpPr>
              <p:cNvPr id="1400" name="Shape 1400"/>
              <p:cNvSpPr txBox="1"/>
              <p:nvPr/>
            </p:nvSpPr>
            <p:spPr>
              <a:xfrm>
                <a:off x="3594101" y="1160404"/>
                <a:ext cx="4381500"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Working resource estimate</a:t>
                </a:r>
              </a:p>
            </p:txBody>
          </p:sp>
          <p:cxnSp>
            <p:nvCxnSpPr>
              <p:cNvPr id="1401" name="Shape 1401"/>
              <p:cNvCxnSpPr/>
              <p:nvPr/>
            </p:nvCxnSpPr>
            <p:spPr>
              <a:xfrm>
                <a:off x="3594101" y="1409783"/>
                <a:ext cx="4381500" cy="0"/>
              </a:xfrm>
              <a:prstGeom prst="straightConnector1">
                <a:avLst/>
              </a:prstGeom>
              <a:noFill/>
              <a:ln w="9525" cap="flat" cmpd="sng">
                <a:solidFill>
                  <a:schemeClr val="accent4"/>
                </a:solidFill>
                <a:prstDash val="solid"/>
                <a:round/>
                <a:headEnd type="none" w="med" len="med"/>
                <a:tailEnd type="none" w="med" len="med"/>
              </a:ln>
            </p:spPr>
          </p:cxnSp>
          <p:cxnSp>
            <p:nvCxnSpPr>
              <p:cNvPr id="1402" name="Shape 1402"/>
              <p:cNvCxnSpPr/>
              <p:nvPr/>
            </p:nvCxnSpPr>
            <p:spPr>
              <a:xfrm>
                <a:off x="8140703" y="1409783"/>
                <a:ext cx="3431156" cy="0"/>
              </a:xfrm>
              <a:prstGeom prst="straightConnector1">
                <a:avLst/>
              </a:prstGeom>
              <a:noFill/>
              <a:ln w="9525" cap="flat" cmpd="sng">
                <a:solidFill>
                  <a:schemeClr val="accent4"/>
                </a:solidFill>
                <a:prstDash val="solid"/>
                <a:round/>
                <a:headEnd type="none" w="med" len="med"/>
                <a:tailEnd type="none" w="med" len="med"/>
              </a:ln>
            </p:spPr>
          </p:cxnSp>
          <p:sp>
            <p:nvSpPr>
              <p:cNvPr id="1403" name="Shape 1403"/>
              <p:cNvSpPr txBox="1"/>
              <p:nvPr/>
            </p:nvSpPr>
            <p:spPr>
              <a:xfrm>
                <a:off x="8140703" y="1160404"/>
                <a:ext cx="3431156"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Considerations</a:t>
                </a:r>
              </a:p>
            </p:txBody>
          </p:sp>
        </p:grpSp>
        <p:grpSp>
          <p:nvGrpSpPr>
            <p:cNvPr id="1404" name="Shape 1404"/>
            <p:cNvGrpSpPr/>
            <p:nvPr/>
          </p:nvGrpSpPr>
          <p:grpSpPr>
            <a:xfrm>
              <a:off x="158757" y="1513008"/>
              <a:ext cx="11413101" cy="430886"/>
              <a:chOff x="158757" y="1513008"/>
              <a:chExt cx="11413101" cy="430886"/>
            </a:xfrm>
          </p:grpSpPr>
          <p:grpSp>
            <p:nvGrpSpPr>
              <p:cNvPr id="1405" name="Shape 1405"/>
              <p:cNvGrpSpPr/>
              <p:nvPr/>
            </p:nvGrpSpPr>
            <p:grpSpPr>
              <a:xfrm>
                <a:off x="158757" y="1513008"/>
                <a:ext cx="3270238" cy="237744"/>
                <a:chOff x="158757" y="1513008"/>
                <a:chExt cx="3270238" cy="237744"/>
              </a:xfrm>
            </p:grpSpPr>
            <p:sp>
              <p:nvSpPr>
                <p:cNvPr id="1406" name="Shape 1406"/>
                <p:cNvSpPr/>
                <p:nvPr/>
              </p:nvSpPr>
              <p:spPr>
                <a:xfrm>
                  <a:off x="158757" y="1513008"/>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1</a:t>
                  </a:r>
                </a:p>
              </p:txBody>
            </p:sp>
            <p:sp>
              <p:nvSpPr>
                <p:cNvPr id="1407" name="Shape 1407"/>
                <p:cNvSpPr txBox="1"/>
                <p:nvPr/>
              </p:nvSpPr>
              <p:spPr>
                <a:xfrm>
                  <a:off x="464347" y="1524158"/>
                  <a:ext cx="296464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Long-fuse watch collaboration</a:t>
                  </a:r>
                </a:p>
              </p:txBody>
            </p:sp>
          </p:grpSp>
          <p:sp>
            <p:nvSpPr>
              <p:cNvPr id="1408" name="Shape 1408"/>
              <p:cNvSpPr txBox="1"/>
              <p:nvPr/>
            </p:nvSpPr>
            <p:spPr>
              <a:xfrm>
                <a:off x="3594101" y="1513008"/>
                <a:ext cx="4381500"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Up to 3 TDYs for 6 months (~$50K)</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CR to provide space and IT</a:t>
                </a:r>
              </a:p>
            </p:txBody>
          </p:sp>
          <p:sp>
            <p:nvSpPr>
              <p:cNvPr id="1409" name="Shape 1409"/>
              <p:cNvSpPr txBox="1"/>
              <p:nvPr/>
            </p:nvSpPr>
            <p:spPr>
              <a:xfrm>
                <a:off x="8140703" y="1513008"/>
                <a:ext cx="3431156"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Could inform WPC FY17 milestone to develop watch plan</a:t>
                </a:r>
              </a:p>
            </p:txBody>
          </p:sp>
        </p:grpSp>
        <p:grpSp>
          <p:nvGrpSpPr>
            <p:cNvPr id="1410" name="Shape 1410"/>
            <p:cNvGrpSpPr/>
            <p:nvPr/>
          </p:nvGrpSpPr>
          <p:grpSpPr>
            <a:xfrm>
              <a:off x="158757" y="2108053"/>
              <a:ext cx="11413101" cy="430886"/>
              <a:chOff x="158757" y="2094730"/>
              <a:chExt cx="11413101" cy="430886"/>
            </a:xfrm>
          </p:grpSpPr>
          <p:grpSp>
            <p:nvGrpSpPr>
              <p:cNvPr id="1411" name="Shape 1411"/>
              <p:cNvGrpSpPr/>
              <p:nvPr/>
            </p:nvGrpSpPr>
            <p:grpSpPr>
              <a:xfrm>
                <a:off x="158757" y="2094730"/>
                <a:ext cx="3270238" cy="237744"/>
                <a:chOff x="158757" y="2069548"/>
                <a:chExt cx="3270238" cy="237744"/>
              </a:xfrm>
            </p:grpSpPr>
            <p:sp>
              <p:nvSpPr>
                <p:cNvPr id="1412" name="Shape 1412"/>
                <p:cNvSpPr/>
                <p:nvPr/>
              </p:nvSpPr>
              <p:spPr>
                <a:xfrm>
                  <a:off x="158757" y="2069548"/>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2</a:t>
                  </a:r>
                </a:p>
              </p:txBody>
            </p:sp>
            <p:sp>
              <p:nvSpPr>
                <p:cNvPr id="1413" name="Shape 1413"/>
                <p:cNvSpPr txBox="1"/>
                <p:nvPr/>
              </p:nvSpPr>
              <p:spPr>
                <a:xfrm>
                  <a:off x="464347" y="2080698"/>
                  <a:ext cx="296464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Produce grids for larger areas</a:t>
                  </a:r>
                </a:p>
              </p:txBody>
            </p:sp>
          </p:grpSp>
          <p:sp>
            <p:nvSpPr>
              <p:cNvPr id="1414" name="Shape 1414"/>
              <p:cNvSpPr txBox="1"/>
              <p:nvPr/>
            </p:nvSpPr>
            <p:spPr>
              <a:xfrm>
                <a:off x="3594101" y="2094730"/>
                <a:ext cx="4381500"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TDYs if hosted at OPG  ($5K / TDT month)</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IT reconfigure for test sites</a:t>
                </a:r>
              </a:p>
            </p:txBody>
          </p:sp>
          <p:sp>
            <p:nvSpPr>
              <p:cNvPr id="1415" name="Shape 1415"/>
              <p:cNvSpPr txBox="1"/>
              <p:nvPr/>
            </p:nvSpPr>
            <p:spPr>
              <a:xfrm>
                <a:off x="8140703" y="2094730"/>
                <a:ext cx="3431156"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Could be done through field office group test</a:t>
                </a:r>
              </a:p>
            </p:txBody>
          </p:sp>
        </p:grpSp>
        <p:grpSp>
          <p:nvGrpSpPr>
            <p:cNvPr id="1416" name="Shape 1416"/>
            <p:cNvGrpSpPr/>
            <p:nvPr/>
          </p:nvGrpSpPr>
          <p:grpSpPr>
            <a:xfrm>
              <a:off x="158757" y="2703096"/>
              <a:ext cx="11413101" cy="646331"/>
              <a:chOff x="158757" y="2665982"/>
              <a:chExt cx="11413101" cy="646331"/>
            </a:xfrm>
          </p:grpSpPr>
          <p:grpSp>
            <p:nvGrpSpPr>
              <p:cNvPr id="1417" name="Shape 1417"/>
              <p:cNvGrpSpPr/>
              <p:nvPr/>
            </p:nvGrpSpPr>
            <p:grpSpPr>
              <a:xfrm>
                <a:off x="158757" y="2665982"/>
                <a:ext cx="3270238" cy="237744"/>
                <a:chOff x="158757" y="2635713"/>
                <a:chExt cx="3270238" cy="237744"/>
              </a:xfrm>
            </p:grpSpPr>
            <p:sp>
              <p:nvSpPr>
                <p:cNvPr id="1418" name="Shape 1418"/>
                <p:cNvSpPr/>
                <p:nvPr/>
              </p:nvSpPr>
              <p:spPr>
                <a:xfrm>
                  <a:off x="158757" y="2635713"/>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3</a:t>
                  </a:r>
                </a:p>
              </p:txBody>
            </p:sp>
            <p:sp>
              <p:nvSpPr>
                <p:cNvPr id="1419" name="Shape 1419"/>
                <p:cNvSpPr txBox="1"/>
                <p:nvPr/>
              </p:nvSpPr>
              <p:spPr>
                <a:xfrm>
                  <a:off x="464347" y="2646863"/>
                  <a:ext cx="296464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Single starting point for grids</a:t>
                  </a:r>
                </a:p>
              </p:txBody>
            </p:sp>
          </p:grpSp>
          <p:sp>
            <p:nvSpPr>
              <p:cNvPr id="1420" name="Shape 1420"/>
              <p:cNvSpPr txBox="1"/>
              <p:nvPr/>
            </p:nvSpPr>
            <p:spPr>
              <a:xfrm>
                <a:off x="3594101" y="2665982"/>
                <a:ext cx="4381500" cy="646331"/>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0 - $60K per year depending on need for dedicated project manager for national expansion. Could share PM costs w/ 1,2,4</a:t>
                </a:r>
              </a:p>
            </p:txBody>
          </p:sp>
          <p:sp>
            <p:nvSpPr>
              <p:cNvPr id="1421" name="Shape 1421"/>
              <p:cNvSpPr txBox="1"/>
              <p:nvPr/>
            </p:nvSpPr>
            <p:spPr>
              <a:xfrm>
                <a:off x="8140703" y="2665982"/>
                <a:ext cx="3431156"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Builds on regional blends in use and CR test</a:t>
                </a:r>
              </a:p>
            </p:txBody>
          </p:sp>
        </p:grpSp>
        <p:grpSp>
          <p:nvGrpSpPr>
            <p:cNvPr id="1422" name="Shape 1422"/>
            <p:cNvGrpSpPr/>
            <p:nvPr/>
          </p:nvGrpSpPr>
          <p:grpSpPr>
            <a:xfrm>
              <a:off x="158757" y="3513583"/>
              <a:ext cx="11413101" cy="237744"/>
              <a:chOff x="158757" y="3399307"/>
              <a:chExt cx="11413101" cy="237744"/>
            </a:xfrm>
          </p:grpSpPr>
          <p:grpSp>
            <p:nvGrpSpPr>
              <p:cNvPr id="1423" name="Shape 1423"/>
              <p:cNvGrpSpPr/>
              <p:nvPr/>
            </p:nvGrpSpPr>
            <p:grpSpPr>
              <a:xfrm>
                <a:off x="158757" y="3399307"/>
                <a:ext cx="3270238" cy="237744"/>
                <a:chOff x="158757" y="3399307"/>
                <a:chExt cx="3270238" cy="237744"/>
              </a:xfrm>
            </p:grpSpPr>
            <p:sp>
              <p:nvSpPr>
                <p:cNvPr id="1424" name="Shape 1424"/>
                <p:cNvSpPr/>
                <p:nvPr/>
              </p:nvSpPr>
              <p:spPr>
                <a:xfrm>
                  <a:off x="158757" y="3399307"/>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4</a:t>
                  </a:r>
                </a:p>
              </p:txBody>
            </p:sp>
            <p:sp>
              <p:nvSpPr>
                <p:cNvPr id="1425" name="Shape 1425"/>
                <p:cNvSpPr txBox="1"/>
                <p:nvPr/>
              </p:nvSpPr>
              <p:spPr>
                <a:xfrm>
                  <a:off x="464347" y="3410457"/>
                  <a:ext cx="296464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Medium-range grid collaboration</a:t>
                  </a:r>
                </a:p>
              </p:txBody>
            </p:sp>
          </p:grpSp>
          <p:sp>
            <p:nvSpPr>
              <p:cNvPr id="1426" name="Shape 1426"/>
              <p:cNvSpPr txBox="1"/>
              <p:nvPr/>
            </p:nvSpPr>
            <p:spPr>
              <a:xfrm>
                <a:off x="3594101" y="3399307"/>
                <a:ext cx="4381500" cy="215443"/>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$90K for participant OPG TVL &amp; WPC TDY costs</a:t>
                </a:r>
              </a:p>
            </p:txBody>
          </p:sp>
          <p:sp>
            <p:nvSpPr>
              <p:cNvPr id="1427" name="Shape 1427"/>
              <p:cNvSpPr txBox="1"/>
              <p:nvPr/>
            </p:nvSpPr>
            <p:spPr>
              <a:xfrm>
                <a:off x="8140703" y="3399307"/>
                <a:ext cx="3431156" cy="215443"/>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MDC / PIC reviewing this test</a:t>
                </a:r>
              </a:p>
            </p:txBody>
          </p:sp>
        </p:grpSp>
        <p:grpSp>
          <p:nvGrpSpPr>
            <p:cNvPr id="1428" name="Shape 1428"/>
            <p:cNvGrpSpPr/>
            <p:nvPr/>
          </p:nvGrpSpPr>
          <p:grpSpPr>
            <a:xfrm>
              <a:off x="158757" y="4510525"/>
              <a:ext cx="11413101" cy="646331"/>
              <a:chOff x="158757" y="4568398"/>
              <a:chExt cx="11413101" cy="646331"/>
            </a:xfrm>
          </p:grpSpPr>
          <p:grpSp>
            <p:nvGrpSpPr>
              <p:cNvPr id="1429" name="Shape 1429"/>
              <p:cNvGrpSpPr/>
              <p:nvPr/>
            </p:nvGrpSpPr>
            <p:grpSpPr>
              <a:xfrm>
                <a:off x="158757" y="4568399"/>
                <a:ext cx="3270238" cy="237744"/>
                <a:chOff x="158757" y="4536582"/>
                <a:chExt cx="3270238" cy="237744"/>
              </a:xfrm>
            </p:grpSpPr>
            <p:sp>
              <p:nvSpPr>
                <p:cNvPr id="1430" name="Shape 1430"/>
                <p:cNvSpPr/>
                <p:nvPr/>
              </p:nvSpPr>
              <p:spPr>
                <a:xfrm>
                  <a:off x="158757" y="4536582"/>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6</a:t>
                  </a:r>
                </a:p>
              </p:txBody>
            </p:sp>
            <p:sp>
              <p:nvSpPr>
                <p:cNvPr id="1431" name="Shape 1431"/>
                <p:cNvSpPr txBox="1"/>
                <p:nvPr/>
              </p:nvSpPr>
              <p:spPr>
                <a:xfrm>
                  <a:off x="464347" y="4547732"/>
                  <a:ext cx="296464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Met watch mutual aid concept of ops</a:t>
                  </a:r>
                </a:p>
              </p:txBody>
            </p:sp>
          </p:grpSp>
          <p:sp>
            <p:nvSpPr>
              <p:cNvPr id="1432" name="Shape 1432"/>
              <p:cNvSpPr txBox="1"/>
              <p:nvPr/>
            </p:nvSpPr>
            <p:spPr>
              <a:xfrm>
                <a:off x="3594101" y="4568398"/>
                <a:ext cx="4381500" cy="646331"/>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Travel for a facilitator</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Overtime cost of shadow shifts</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IT reconfigure for test sites</a:t>
                </a:r>
              </a:p>
            </p:txBody>
          </p:sp>
          <p:sp>
            <p:nvSpPr>
              <p:cNvPr id="1433" name="Shape 1433"/>
              <p:cNvSpPr txBox="1"/>
              <p:nvPr/>
            </p:nvSpPr>
            <p:spPr>
              <a:xfrm>
                <a:off x="8140703" y="4568398"/>
                <a:ext cx="3431156"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Could be done through field office group test</a:t>
                </a:r>
              </a:p>
            </p:txBody>
          </p:sp>
        </p:grpSp>
        <p:grpSp>
          <p:nvGrpSpPr>
            <p:cNvPr id="1434" name="Shape 1434"/>
            <p:cNvGrpSpPr/>
            <p:nvPr/>
          </p:nvGrpSpPr>
          <p:grpSpPr>
            <a:xfrm>
              <a:off x="158757" y="5916054"/>
              <a:ext cx="11413101" cy="430886"/>
              <a:chOff x="158757" y="5916054"/>
              <a:chExt cx="11413101" cy="430886"/>
            </a:xfrm>
          </p:grpSpPr>
          <p:grpSp>
            <p:nvGrpSpPr>
              <p:cNvPr id="1435" name="Shape 1435"/>
              <p:cNvGrpSpPr/>
              <p:nvPr/>
            </p:nvGrpSpPr>
            <p:grpSpPr>
              <a:xfrm>
                <a:off x="158757" y="5916054"/>
                <a:ext cx="3270238" cy="237744"/>
                <a:chOff x="158757" y="5883310"/>
                <a:chExt cx="3270238" cy="237744"/>
              </a:xfrm>
            </p:grpSpPr>
            <p:sp>
              <p:nvSpPr>
                <p:cNvPr id="1436" name="Shape 1436"/>
                <p:cNvSpPr/>
                <p:nvPr/>
              </p:nvSpPr>
              <p:spPr>
                <a:xfrm>
                  <a:off x="158757" y="5883310"/>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8</a:t>
                  </a:r>
                </a:p>
              </p:txBody>
            </p:sp>
            <p:sp>
              <p:nvSpPr>
                <p:cNvPr id="1437" name="Shape 1437"/>
                <p:cNvSpPr txBox="1"/>
                <p:nvPr/>
              </p:nvSpPr>
              <p:spPr>
                <a:xfrm>
                  <a:off x="464347" y="5894460"/>
                  <a:ext cx="296464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Virtual office ops</a:t>
                  </a:r>
                </a:p>
              </p:txBody>
            </p:sp>
          </p:grpSp>
          <p:sp>
            <p:nvSpPr>
              <p:cNvPr id="1438" name="Shape 1438"/>
              <p:cNvSpPr txBox="1"/>
              <p:nvPr/>
            </p:nvSpPr>
            <p:spPr>
              <a:xfrm>
                <a:off x="3594101" y="5916055"/>
                <a:ext cx="4381500" cy="215443"/>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~$450k in travel, lease space</a:t>
                </a:r>
              </a:p>
            </p:txBody>
          </p:sp>
          <p:sp>
            <p:nvSpPr>
              <p:cNvPr id="1439" name="Shape 1439"/>
              <p:cNvSpPr txBox="1"/>
              <p:nvPr/>
            </p:nvSpPr>
            <p:spPr>
              <a:xfrm>
                <a:off x="8140703" y="5916055"/>
                <a:ext cx="3431156"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Could be difficult to wind down given increased partner support</a:t>
                </a:r>
              </a:p>
            </p:txBody>
          </p:sp>
        </p:grpSp>
        <p:grpSp>
          <p:nvGrpSpPr>
            <p:cNvPr id="1440" name="Shape 1440"/>
            <p:cNvGrpSpPr/>
            <p:nvPr/>
          </p:nvGrpSpPr>
          <p:grpSpPr>
            <a:xfrm>
              <a:off x="158757" y="5321012"/>
              <a:ext cx="11413101" cy="430886"/>
              <a:chOff x="158757" y="5339846"/>
              <a:chExt cx="11413101" cy="430886"/>
            </a:xfrm>
          </p:grpSpPr>
          <p:grpSp>
            <p:nvGrpSpPr>
              <p:cNvPr id="1441" name="Shape 1441"/>
              <p:cNvGrpSpPr/>
              <p:nvPr/>
            </p:nvGrpSpPr>
            <p:grpSpPr>
              <a:xfrm>
                <a:off x="158757" y="5339846"/>
                <a:ext cx="3270238" cy="237744"/>
                <a:chOff x="158757" y="5304610"/>
                <a:chExt cx="3270238" cy="237744"/>
              </a:xfrm>
            </p:grpSpPr>
            <p:sp>
              <p:nvSpPr>
                <p:cNvPr id="1442" name="Shape 1442"/>
                <p:cNvSpPr/>
                <p:nvPr/>
              </p:nvSpPr>
              <p:spPr>
                <a:xfrm>
                  <a:off x="158757" y="5304610"/>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7</a:t>
                  </a:r>
                </a:p>
              </p:txBody>
            </p:sp>
            <p:sp>
              <p:nvSpPr>
                <p:cNvPr id="1443" name="Shape 1443"/>
                <p:cNvSpPr txBox="1"/>
                <p:nvPr/>
              </p:nvSpPr>
              <p:spPr>
                <a:xfrm>
                  <a:off x="464347" y="5315760"/>
                  <a:ext cx="296464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1 per shift staffing</a:t>
                  </a:r>
                </a:p>
              </p:txBody>
            </p:sp>
          </p:grpSp>
          <p:sp>
            <p:nvSpPr>
              <p:cNvPr id="1444" name="Shape 1444"/>
              <p:cNvSpPr txBox="1"/>
              <p:nvPr/>
            </p:nvSpPr>
            <p:spPr>
              <a:xfrm>
                <a:off x="3594101" y="5339846"/>
                <a:ext cx="4381500" cy="215443"/>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a:t>
                </a:r>
              </a:p>
            </p:txBody>
          </p:sp>
          <p:sp>
            <p:nvSpPr>
              <p:cNvPr id="1445" name="Shape 1445"/>
              <p:cNvSpPr txBox="1"/>
              <p:nvPr/>
            </p:nvSpPr>
            <p:spPr>
              <a:xfrm>
                <a:off x="8140703" y="5339846"/>
                <a:ext cx="3431156"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Could be done through field office group test</a:t>
                </a:r>
              </a:p>
            </p:txBody>
          </p:sp>
        </p:grpSp>
        <p:grpSp>
          <p:nvGrpSpPr>
            <p:cNvPr id="1446" name="Shape 1446"/>
            <p:cNvGrpSpPr/>
            <p:nvPr/>
          </p:nvGrpSpPr>
          <p:grpSpPr>
            <a:xfrm>
              <a:off x="158757" y="3915482"/>
              <a:ext cx="11413101" cy="430886"/>
              <a:chOff x="158757" y="3968210"/>
              <a:chExt cx="11413101" cy="430886"/>
            </a:xfrm>
          </p:grpSpPr>
          <p:grpSp>
            <p:nvGrpSpPr>
              <p:cNvPr id="1447" name="Shape 1447"/>
              <p:cNvGrpSpPr/>
              <p:nvPr/>
            </p:nvGrpSpPr>
            <p:grpSpPr>
              <a:xfrm>
                <a:off x="158757" y="3968210"/>
                <a:ext cx="3270238" cy="237744"/>
                <a:chOff x="158757" y="3968210"/>
                <a:chExt cx="3270238" cy="237744"/>
              </a:xfrm>
            </p:grpSpPr>
            <p:sp>
              <p:nvSpPr>
                <p:cNvPr id="1448" name="Shape 1448"/>
                <p:cNvSpPr/>
                <p:nvPr/>
              </p:nvSpPr>
              <p:spPr>
                <a:xfrm>
                  <a:off x="158757" y="3968210"/>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5</a:t>
                  </a:r>
                </a:p>
              </p:txBody>
            </p:sp>
            <p:sp>
              <p:nvSpPr>
                <p:cNvPr id="1449" name="Shape 1449"/>
                <p:cNvSpPr txBox="1"/>
                <p:nvPr/>
              </p:nvSpPr>
              <p:spPr>
                <a:xfrm>
                  <a:off x="464347" y="3979360"/>
                  <a:ext cx="296464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Collaborative radar operations</a:t>
                  </a:r>
                </a:p>
              </p:txBody>
            </p:sp>
          </p:grpSp>
          <p:sp>
            <p:nvSpPr>
              <p:cNvPr id="1450" name="Shape 1450"/>
              <p:cNvSpPr txBox="1"/>
              <p:nvPr/>
            </p:nvSpPr>
            <p:spPr>
              <a:xfrm>
                <a:off x="3594101" y="3968210"/>
                <a:ext cx="4381500"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Two six month TDYs  (~$40K)</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Verification software / IT support</a:t>
                </a:r>
              </a:p>
            </p:txBody>
          </p:sp>
          <p:sp>
            <p:nvSpPr>
              <p:cNvPr id="1451" name="Shape 1451"/>
              <p:cNvSpPr txBox="1"/>
              <p:nvPr/>
            </p:nvSpPr>
            <p:spPr>
              <a:xfrm>
                <a:off x="8140703" y="3968210"/>
                <a:ext cx="3431156"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Could be done through field office group test</a:t>
                </a:r>
              </a:p>
            </p:txBody>
          </p:sp>
        </p:gr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Shape 1457"/>
          <p:cNvSpPr/>
          <p:nvPr/>
        </p:nvSpPr>
        <p:spPr>
          <a:xfrm>
            <a:off x="1495425" y="1589"/>
            <a:ext cx="1587" cy="1587"/>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58" name="Shape 1458"/>
          <p:cNvSpPr/>
          <p:nvPr/>
        </p:nvSpPr>
        <p:spPr>
          <a:xfrm>
            <a:off x="158756" y="6508273"/>
            <a:ext cx="9953006" cy="123111"/>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OWA strategic staffing team </a:t>
            </a:r>
          </a:p>
        </p:txBody>
      </p:sp>
      <p:sp>
        <p:nvSpPr>
          <p:cNvPr id="1459" name="Shape 1459"/>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RDs outlined several tests for refining future state concept in fall 2016 (continued)</a:t>
            </a:r>
          </a:p>
        </p:txBody>
      </p:sp>
      <p:cxnSp>
        <p:nvCxnSpPr>
          <p:cNvPr id="1460" name="Shape 1460"/>
          <p:cNvCxnSpPr/>
          <p:nvPr/>
        </p:nvCxnSpPr>
        <p:spPr>
          <a:xfrm>
            <a:off x="198156" y="1967068"/>
            <a:ext cx="11413101" cy="0"/>
          </a:xfrm>
          <a:prstGeom prst="straightConnector1">
            <a:avLst/>
          </a:prstGeom>
          <a:noFill/>
          <a:ln w="19050" cap="flat" cmpd="sng">
            <a:solidFill>
              <a:schemeClr val="accent6"/>
            </a:solidFill>
            <a:prstDash val="dot"/>
            <a:round/>
            <a:headEnd type="none" w="med" len="med"/>
            <a:tailEnd type="none" w="med" len="med"/>
          </a:ln>
        </p:spPr>
      </p:cxnSp>
      <p:cxnSp>
        <p:nvCxnSpPr>
          <p:cNvPr id="1461" name="Shape 1461"/>
          <p:cNvCxnSpPr/>
          <p:nvPr/>
        </p:nvCxnSpPr>
        <p:spPr>
          <a:xfrm>
            <a:off x="198156" y="2528247"/>
            <a:ext cx="11413101" cy="0"/>
          </a:xfrm>
          <a:prstGeom prst="straightConnector1">
            <a:avLst/>
          </a:prstGeom>
          <a:noFill/>
          <a:ln w="19050" cap="flat" cmpd="sng">
            <a:solidFill>
              <a:schemeClr val="accent6"/>
            </a:solidFill>
            <a:prstDash val="dot"/>
            <a:round/>
            <a:headEnd type="none" w="med" len="med"/>
            <a:tailEnd type="none" w="med" len="med"/>
          </a:ln>
        </p:spPr>
      </p:cxnSp>
      <p:cxnSp>
        <p:nvCxnSpPr>
          <p:cNvPr id="1462" name="Shape 1462"/>
          <p:cNvCxnSpPr/>
          <p:nvPr/>
        </p:nvCxnSpPr>
        <p:spPr>
          <a:xfrm>
            <a:off x="198156" y="3304867"/>
            <a:ext cx="11413101" cy="0"/>
          </a:xfrm>
          <a:prstGeom prst="straightConnector1">
            <a:avLst/>
          </a:prstGeom>
          <a:noFill/>
          <a:ln w="19050" cap="flat" cmpd="sng">
            <a:solidFill>
              <a:schemeClr val="accent6"/>
            </a:solidFill>
            <a:prstDash val="dot"/>
            <a:round/>
            <a:headEnd type="none" w="med" len="med"/>
            <a:tailEnd type="none" w="med" len="med"/>
          </a:ln>
        </p:spPr>
      </p:cxnSp>
      <p:grpSp>
        <p:nvGrpSpPr>
          <p:cNvPr id="1463" name="Shape 1463"/>
          <p:cNvGrpSpPr/>
          <p:nvPr/>
        </p:nvGrpSpPr>
        <p:grpSpPr>
          <a:xfrm>
            <a:off x="198154" y="1118432"/>
            <a:ext cx="11413101" cy="249379"/>
            <a:chOff x="158757" y="1160404"/>
            <a:chExt cx="11413101" cy="249379"/>
          </a:xfrm>
        </p:grpSpPr>
        <p:sp>
          <p:nvSpPr>
            <p:cNvPr id="1464" name="Shape 1464"/>
            <p:cNvSpPr txBox="1"/>
            <p:nvPr/>
          </p:nvSpPr>
          <p:spPr>
            <a:xfrm>
              <a:off x="158757" y="1160404"/>
              <a:ext cx="3270240"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Test concept</a:t>
              </a:r>
            </a:p>
          </p:txBody>
        </p:sp>
        <p:cxnSp>
          <p:nvCxnSpPr>
            <p:cNvPr id="1465" name="Shape 1465"/>
            <p:cNvCxnSpPr/>
            <p:nvPr/>
          </p:nvCxnSpPr>
          <p:spPr>
            <a:xfrm>
              <a:off x="158757" y="1409783"/>
              <a:ext cx="3270240" cy="0"/>
            </a:xfrm>
            <a:prstGeom prst="straightConnector1">
              <a:avLst/>
            </a:prstGeom>
            <a:noFill/>
            <a:ln w="9525" cap="flat" cmpd="sng">
              <a:solidFill>
                <a:schemeClr val="accent4"/>
              </a:solidFill>
              <a:prstDash val="solid"/>
              <a:round/>
              <a:headEnd type="none" w="med" len="med"/>
              <a:tailEnd type="none" w="med" len="med"/>
            </a:ln>
          </p:spPr>
        </p:cxnSp>
        <p:sp>
          <p:nvSpPr>
            <p:cNvPr id="1466" name="Shape 1466"/>
            <p:cNvSpPr txBox="1"/>
            <p:nvPr/>
          </p:nvSpPr>
          <p:spPr>
            <a:xfrm>
              <a:off x="3594101" y="1160404"/>
              <a:ext cx="4381500"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Working resource estimate</a:t>
              </a:r>
            </a:p>
          </p:txBody>
        </p:sp>
        <p:cxnSp>
          <p:nvCxnSpPr>
            <p:cNvPr id="1467" name="Shape 1467"/>
            <p:cNvCxnSpPr/>
            <p:nvPr/>
          </p:nvCxnSpPr>
          <p:spPr>
            <a:xfrm>
              <a:off x="3594101" y="1409783"/>
              <a:ext cx="4381500" cy="0"/>
            </a:xfrm>
            <a:prstGeom prst="straightConnector1">
              <a:avLst/>
            </a:prstGeom>
            <a:noFill/>
            <a:ln w="9525" cap="flat" cmpd="sng">
              <a:solidFill>
                <a:schemeClr val="accent4"/>
              </a:solidFill>
              <a:prstDash val="solid"/>
              <a:round/>
              <a:headEnd type="none" w="med" len="med"/>
              <a:tailEnd type="none" w="med" len="med"/>
            </a:ln>
          </p:spPr>
        </p:cxnSp>
        <p:cxnSp>
          <p:nvCxnSpPr>
            <p:cNvPr id="1468" name="Shape 1468"/>
            <p:cNvCxnSpPr/>
            <p:nvPr/>
          </p:nvCxnSpPr>
          <p:spPr>
            <a:xfrm>
              <a:off x="8140703" y="1409783"/>
              <a:ext cx="3431156" cy="0"/>
            </a:xfrm>
            <a:prstGeom prst="straightConnector1">
              <a:avLst/>
            </a:prstGeom>
            <a:noFill/>
            <a:ln w="9525" cap="flat" cmpd="sng">
              <a:solidFill>
                <a:schemeClr val="accent4"/>
              </a:solidFill>
              <a:prstDash val="solid"/>
              <a:round/>
              <a:headEnd type="none" w="med" len="med"/>
              <a:tailEnd type="none" w="med" len="med"/>
            </a:ln>
          </p:spPr>
        </p:cxnSp>
        <p:sp>
          <p:nvSpPr>
            <p:cNvPr id="1469" name="Shape 1469"/>
            <p:cNvSpPr txBox="1"/>
            <p:nvPr/>
          </p:nvSpPr>
          <p:spPr>
            <a:xfrm>
              <a:off x="8140703" y="1160404"/>
              <a:ext cx="3431156"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Considerations</a:t>
              </a:r>
            </a:p>
          </p:txBody>
        </p:sp>
      </p:grpSp>
      <p:grpSp>
        <p:nvGrpSpPr>
          <p:cNvPr id="1470" name="Shape 1470"/>
          <p:cNvGrpSpPr/>
          <p:nvPr/>
        </p:nvGrpSpPr>
        <p:grpSpPr>
          <a:xfrm>
            <a:off x="198150" y="1471036"/>
            <a:ext cx="11413101" cy="430886"/>
            <a:chOff x="158757" y="1513008"/>
            <a:chExt cx="11413101" cy="430886"/>
          </a:xfrm>
        </p:grpSpPr>
        <p:grpSp>
          <p:nvGrpSpPr>
            <p:cNvPr id="1471" name="Shape 1471"/>
            <p:cNvGrpSpPr/>
            <p:nvPr/>
          </p:nvGrpSpPr>
          <p:grpSpPr>
            <a:xfrm>
              <a:off x="158757" y="1513008"/>
              <a:ext cx="3270238" cy="237744"/>
              <a:chOff x="158757" y="1513008"/>
              <a:chExt cx="3270238" cy="237744"/>
            </a:xfrm>
          </p:grpSpPr>
          <p:sp>
            <p:nvSpPr>
              <p:cNvPr id="1472" name="Shape 1472"/>
              <p:cNvSpPr/>
              <p:nvPr/>
            </p:nvSpPr>
            <p:spPr>
              <a:xfrm>
                <a:off x="158757" y="1513008"/>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9</a:t>
                </a:r>
              </a:p>
            </p:txBody>
          </p:sp>
          <p:sp>
            <p:nvSpPr>
              <p:cNvPr id="1473" name="Shape 1473"/>
              <p:cNvSpPr txBox="1"/>
              <p:nvPr/>
            </p:nvSpPr>
            <p:spPr>
              <a:xfrm>
                <a:off x="464347" y="1524158"/>
                <a:ext cx="296464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Field office group ops</a:t>
                </a:r>
              </a:p>
            </p:txBody>
          </p:sp>
        </p:grpSp>
        <p:sp>
          <p:nvSpPr>
            <p:cNvPr id="1474" name="Shape 1474"/>
            <p:cNvSpPr txBox="1"/>
            <p:nvPr/>
          </p:nvSpPr>
          <p:spPr>
            <a:xfrm>
              <a:off x="3594101" y="1513008"/>
              <a:ext cx="4381500"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~30k in travel funds, facilitator TDY</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IT reconfigure for test sites</a:t>
              </a:r>
            </a:p>
          </p:txBody>
        </p:sp>
        <p:sp>
          <p:nvSpPr>
            <p:cNvPr id="1475" name="Shape 1475"/>
            <p:cNvSpPr txBox="1"/>
            <p:nvPr/>
          </p:nvSpPr>
          <p:spPr>
            <a:xfrm>
              <a:off x="8140703" y="1513008"/>
              <a:ext cx="3431156"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Enables many other tests</a:t>
              </a:r>
            </a:p>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Builds field buy-in</a:t>
              </a:r>
            </a:p>
          </p:txBody>
        </p:sp>
      </p:grpSp>
      <p:grpSp>
        <p:nvGrpSpPr>
          <p:cNvPr id="1476" name="Shape 1476"/>
          <p:cNvGrpSpPr/>
          <p:nvPr/>
        </p:nvGrpSpPr>
        <p:grpSpPr>
          <a:xfrm>
            <a:off x="198150" y="2032215"/>
            <a:ext cx="11413101" cy="430886"/>
            <a:chOff x="158757" y="2094730"/>
            <a:chExt cx="11413101" cy="430886"/>
          </a:xfrm>
        </p:grpSpPr>
        <p:grpSp>
          <p:nvGrpSpPr>
            <p:cNvPr id="1477" name="Shape 1477"/>
            <p:cNvGrpSpPr/>
            <p:nvPr/>
          </p:nvGrpSpPr>
          <p:grpSpPr>
            <a:xfrm>
              <a:off x="158757" y="2094730"/>
              <a:ext cx="2254840" cy="237599"/>
              <a:chOff x="158757" y="2069548"/>
              <a:chExt cx="2254840" cy="237599"/>
            </a:xfrm>
          </p:grpSpPr>
          <p:sp>
            <p:nvSpPr>
              <p:cNvPr id="1478" name="Shape 1478"/>
              <p:cNvSpPr/>
              <p:nvPr/>
            </p:nvSpPr>
            <p:spPr>
              <a:xfrm>
                <a:off x="158757" y="2069548"/>
                <a:ext cx="237599" cy="237599"/>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10</a:t>
                </a:r>
              </a:p>
            </p:txBody>
          </p:sp>
          <p:sp>
            <p:nvSpPr>
              <p:cNvPr id="1479" name="Shape 1479"/>
              <p:cNvSpPr txBox="1"/>
              <p:nvPr/>
            </p:nvSpPr>
            <p:spPr>
              <a:xfrm>
                <a:off x="464347" y="2080698"/>
                <a:ext cx="1949251"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Cohort science manager</a:t>
                </a:r>
              </a:p>
            </p:txBody>
          </p:sp>
        </p:grpSp>
        <p:sp>
          <p:nvSpPr>
            <p:cNvPr id="1480" name="Shape 1480"/>
            <p:cNvSpPr txBox="1"/>
            <p:nvPr/>
          </p:nvSpPr>
          <p:spPr>
            <a:xfrm>
              <a:off x="3594101" y="2094730"/>
              <a:ext cx="4381500" cy="215443"/>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40K per year</a:t>
              </a:r>
            </a:p>
          </p:txBody>
        </p:sp>
        <p:sp>
          <p:nvSpPr>
            <p:cNvPr id="1481" name="Shape 1481"/>
            <p:cNvSpPr txBox="1"/>
            <p:nvPr/>
          </p:nvSpPr>
          <p:spPr>
            <a:xfrm>
              <a:off x="8140703" y="2094730"/>
              <a:ext cx="3431156" cy="430886"/>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Strategic span break that could improve R2O / O2R and SOO mentoring</a:t>
              </a:r>
            </a:p>
          </p:txBody>
        </p:sp>
      </p:grpSp>
      <p:grpSp>
        <p:nvGrpSpPr>
          <p:cNvPr id="1482" name="Shape 1482"/>
          <p:cNvGrpSpPr/>
          <p:nvPr/>
        </p:nvGrpSpPr>
        <p:grpSpPr>
          <a:xfrm>
            <a:off x="198150" y="2593392"/>
            <a:ext cx="11413101" cy="646331"/>
            <a:chOff x="198150" y="2788124"/>
            <a:chExt cx="11413101" cy="646331"/>
          </a:xfrm>
        </p:grpSpPr>
        <p:grpSp>
          <p:nvGrpSpPr>
            <p:cNvPr id="1483" name="Shape 1483"/>
            <p:cNvGrpSpPr/>
            <p:nvPr/>
          </p:nvGrpSpPr>
          <p:grpSpPr>
            <a:xfrm>
              <a:off x="198150" y="2788124"/>
              <a:ext cx="2067288" cy="237744"/>
              <a:chOff x="158757" y="2635713"/>
              <a:chExt cx="2067288" cy="237744"/>
            </a:xfrm>
          </p:grpSpPr>
          <p:sp>
            <p:nvSpPr>
              <p:cNvPr id="1484" name="Shape 1484"/>
              <p:cNvSpPr/>
              <p:nvPr/>
            </p:nvSpPr>
            <p:spPr>
              <a:xfrm>
                <a:off x="158757" y="2635713"/>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11</a:t>
                </a:r>
              </a:p>
            </p:txBody>
          </p:sp>
          <p:sp>
            <p:nvSpPr>
              <p:cNvPr id="1485" name="Shape 1485"/>
              <p:cNvSpPr txBox="1"/>
              <p:nvPr/>
            </p:nvSpPr>
            <p:spPr>
              <a:xfrm>
                <a:off x="464347" y="2646863"/>
                <a:ext cx="176169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Cohort IDSS manager</a:t>
                </a:r>
              </a:p>
            </p:txBody>
          </p:sp>
        </p:grpSp>
        <p:sp>
          <p:nvSpPr>
            <p:cNvPr id="1486" name="Shape 1486"/>
            <p:cNvSpPr txBox="1"/>
            <p:nvPr/>
          </p:nvSpPr>
          <p:spPr>
            <a:xfrm>
              <a:off x="3633494" y="2788124"/>
              <a:ext cx="4381500" cy="215443"/>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40K per year</a:t>
              </a:r>
            </a:p>
          </p:txBody>
        </p:sp>
        <p:sp>
          <p:nvSpPr>
            <p:cNvPr id="1487" name="Shape 1487"/>
            <p:cNvSpPr txBox="1"/>
            <p:nvPr/>
          </p:nvSpPr>
          <p:spPr>
            <a:xfrm>
              <a:off x="8180096" y="2788124"/>
              <a:ext cx="3431156" cy="646331"/>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Strategic span break that could ensure consistency of IDSS across core / deep core partners</a:t>
              </a:r>
            </a:p>
          </p:txBody>
        </p:sp>
      </p:grpSp>
      <p:grpSp>
        <p:nvGrpSpPr>
          <p:cNvPr id="1488" name="Shape 1488"/>
          <p:cNvGrpSpPr/>
          <p:nvPr/>
        </p:nvGrpSpPr>
        <p:grpSpPr>
          <a:xfrm>
            <a:off x="198150" y="3370010"/>
            <a:ext cx="11413101" cy="861773"/>
            <a:chOff x="198150" y="3598610"/>
            <a:chExt cx="11413101" cy="861773"/>
          </a:xfrm>
        </p:grpSpPr>
        <p:grpSp>
          <p:nvGrpSpPr>
            <p:cNvPr id="1489" name="Shape 1489"/>
            <p:cNvGrpSpPr/>
            <p:nvPr/>
          </p:nvGrpSpPr>
          <p:grpSpPr>
            <a:xfrm>
              <a:off x="198150" y="3598611"/>
              <a:ext cx="1389218" cy="237744"/>
              <a:chOff x="158757" y="3399307"/>
              <a:chExt cx="1389218" cy="237744"/>
            </a:xfrm>
          </p:grpSpPr>
          <p:sp>
            <p:nvSpPr>
              <p:cNvPr id="1490" name="Shape 1490"/>
              <p:cNvSpPr/>
              <p:nvPr/>
            </p:nvSpPr>
            <p:spPr>
              <a:xfrm>
                <a:off x="158757" y="3399307"/>
                <a:ext cx="237744" cy="237744"/>
              </a:xfrm>
              <a:prstGeom prst="ellipse">
                <a:avLst/>
              </a:prstGeom>
              <a:solidFill>
                <a:schemeClr val="accent1"/>
              </a:solidFill>
              <a:ln>
                <a:noFill/>
              </a:ln>
            </p:spPr>
            <p:txBody>
              <a:bodyPr lIns="0" tIns="0" rIns="0" bIns="0" anchor="ctr" anchorCtr="1">
                <a:noAutofit/>
              </a:bodyPr>
              <a:lstStyle/>
              <a:p>
                <a:pPr marL="0" marR="0" lvl="0" indent="0" algn="ctr" rtl="0">
                  <a:lnSpc>
                    <a:spcPct val="100000"/>
                  </a:lnSpc>
                  <a:spcBef>
                    <a:spcPts val="0"/>
                  </a:spcBef>
                  <a:spcAft>
                    <a:spcPts val="0"/>
                  </a:spcAft>
                  <a:buClr>
                    <a:schemeClr val="accent4"/>
                  </a:buClr>
                  <a:buSzPct val="25000"/>
                  <a:buFont typeface="Arial"/>
                  <a:buNone/>
                </a:pPr>
                <a:r>
                  <a:rPr lang="en-US" sz="1400" b="1" i="0" u="none" strike="noStrike" cap="none">
                    <a:solidFill>
                      <a:schemeClr val="accent4"/>
                    </a:solidFill>
                    <a:latin typeface="Arial"/>
                    <a:ea typeface="Arial"/>
                    <a:cs typeface="Arial"/>
                    <a:sym typeface="Arial"/>
                  </a:rPr>
                  <a:t>12</a:t>
                </a:r>
              </a:p>
            </p:txBody>
          </p:sp>
          <p:sp>
            <p:nvSpPr>
              <p:cNvPr id="1491" name="Shape 1491"/>
              <p:cNvSpPr txBox="1"/>
              <p:nvPr/>
            </p:nvSpPr>
            <p:spPr>
              <a:xfrm>
                <a:off x="464347" y="3410457"/>
                <a:ext cx="1083628"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Cohort leader</a:t>
                </a:r>
              </a:p>
            </p:txBody>
          </p:sp>
        </p:grpSp>
        <p:sp>
          <p:nvSpPr>
            <p:cNvPr id="1492" name="Shape 1492"/>
            <p:cNvSpPr txBox="1"/>
            <p:nvPr/>
          </p:nvSpPr>
          <p:spPr>
            <a:xfrm>
              <a:off x="3633494" y="3598610"/>
              <a:ext cx="4381500" cy="215443"/>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40K per year</a:t>
              </a:r>
            </a:p>
          </p:txBody>
        </p:sp>
        <p:sp>
          <p:nvSpPr>
            <p:cNvPr id="1493" name="Shape 1493"/>
            <p:cNvSpPr txBox="1"/>
            <p:nvPr/>
          </p:nvSpPr>
          <p:spPr>
            <a:xfrm>
              <a:off x="8180096" y="3598610"/>
              <a:ext cx="3431156" cy="861773"/>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400" b="0" i="0" u="none" strike="noStrike" cap="none">
                  <a:solidFill>
                    <a:schemeClr val="dk1"/>
                  </a:solidFill>
                  <a:latin typeface="Arial"/>
                  <a:ea typeface="Arial"/>
                  <a:cs typeface="Arial"/>
                  <a:sym typeface="Arial"/>
                </a:rPr>
                <a:t>Could address RD span break providing  improved consistency, accountability, and management, across all WFO programs and services</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Review of key OWA decisions</a:t>
            </a:r>
          </a:p>
        </p:txBody>
      </p:sp>
      <p:grpSp>
        <p:nvGrpSpPr>
          <p:cNvPr id="1500" name="Shape 1500"/>
          <p:cNvGrpSpPr/>
          <p:nvPr/>
        </p:nvGrpSpPr>
        <p:grpSpPr>
          <a:xfrm>
            <a:off x="450341" y="996832"/>
            <a:ext cx="11048430" cy="5294995"/>
            <a:chOff x="158757" y="1048804"/>
            <a:chExt cx="11048430" cy="5294995"/>
          </a:xfrm>
        </p:grpSpPr>
        <p:cxnSp>
          <p:nvCxnSpPr>
            <p:cNvPr id="1501" name="Shape 1501"/>
            <p:cNvCxnSpPr/>
            <p:nvPr/>
          </p:nvCxnSpPr>
          <p:spPr>
            <a:xfrm>
              <a:off x="158757" y="3696301"/>
              <a:ext cx="11048430" cy="0"/>
            </a:xfrm>
            <a:prstGeom prst="straightConnector1">
              <a:avLst/>
            </a:prstGeom>
            <a:noFill/>
            <a:ln w="19050" cap="flat" cmpd="sng">
              <a:solidFill>
                <a:schemeClr val="accent6"/>
              </a:solidFill>
              <a:prstDash val="dot"/>
              <a:round/>
              <a:headEnd type="none" w="med" len="med"/>
              <a:tailEnd type="none" w="med" len="med"/>
            </a:ln>
          </p:spPr>
        </p:cxnSp>
        <p:grpSp>
          <p:nvGrpSpPr>
            <p:cNvPr id="1502" name="Shape 1502"/>
            <p:cNvGrpSpPr/>
            <p:nvPr/>
          </p:nvGrpSpPr>
          <p:grpSpPr>
            <a:xfrm>
              <a:off x="158757" y="3764773"/>
              <a:ext cx="9187062" cy="2579026"/>
              <a:chOff x="158757" y="3764773"/>
              <a:chExt cx="9187062" cy="2579026"/>
            </a:xfrm>
          </p:grpSpPr>
          <p:grpSp>
            <p:nvGrpSpPr>
              <p:cNvPr id="1503" name="Shape 1503"/>
              <p:cNvGrpSpPr/>
              <p:nvPr/>
            </p:nvGrpSpPr>
            <p:grpSpPr>
              <a:xfrm>
                <a:off x="1531619" y="3764773"/>
                <a:ext cx="7814201" cy="1969654"/>
                <a:chOff x="1531619" y="4084337"/>
                <a:chExt cx="7814201" cy="1969654"/>
              </a:xfrm>
            </p:grpSpPr>
            <p:pic>
              <p:nvPicPr>
                <p:cNvPr id="1504" name="Shape 1504"/>
                <p:cNvPicPr preferRelativeResize="0"/>
                <p:nvPr/>
              </p:nvPicPr>
              <p:blipFill rotWithShape="1">
                <a:blip r:embed="rId3">
                  <a:alphaModFix/>
                </a:blip>
                <a:srcRect/>
                <a:stretch/>
              </p:blipFill>
              <p:spPr>
                <a:xfrm>
                  <a:off x="7953909" y="4084337"/>
                  <a:ext cx="1391911" cy="1969654"/>
                </a:xfrm>
                <a:prstGeom prst="rect">
                  <a:avLst/>
                </a:prstGeom>
                <a:noFill/>
                <a:ln w="9525" cap="flat" cmpd="sng">
                  <a:solidFill>
                    <a:schemeClr val="accent1"/>
                  </a:solidFill>
                  <a:prstDash val="solid"/>
                  <a:round/>
                  <a:headEnd type="none" w="med" len="med"/>
                  <a:tailEnd type="none" w="med" len="med"/>
                </a:ln>
              </p:spPr>
            </p:pic>
            <p:sp>
              <p:nvSpPr>
                <p:cNvPr id="1505" name="Shape 1505"/>
                <p:cNvSpPr txBox="1"/>
                <p:nvPr/>
              </p:nvSpPr>
              <p:spPr>
                <a:xfrm>
                  <a:off x="1531619" y="4084337"/>
                  <a:ext cx="6436991" cy="886397"/>
                </a:xfrm>
                <a:prstGeom prst="rect">
                  <a:avLst/>
                </a:prstGeom>
                <a:noFill/>
                <a:ln>
                  <a:noFill/>
                </a:ln>
              </p:spPr>
              <p:txBody>
                <a:bodyPr lIns="0" tIns="0" rIns="0" bIns="0" anchor="t" anchorCtr="0">
                  <a:noAutofit/>
                </a:bodyPr>
                <a:lstStyle/>
                <a:p>
                  <a:pPr marL="3600" marR="0" lvl="1" indent="-3600" algn="l" rtl="0">
                    <a:lnSpc>
                      <a:spcPct val="100000"/>
                    </a:lnSpc>
                    <a:spcBef>
                      <a:spcPts val="0"/>
                    </a:spcBef>
                    <a:spcAft>
                      <a:spcPts val="0"/>
                    </a:spcAft>
                    <a:buClr>
                      <a:schemeClr val="dk2"/>
                    </a:buClr>
                    <a:buSzPct val="25000"/>
                    <a:buFont typeface="Arial"/>
                    <a:buNone/>
                  </a:pPr>
                  <a:r>
                    <a:rPr lang="en-US" sz="1600" b="1" i="0" u="none" strike="noStrike" cap="none">
                      <a:solidFill>
                        <a:schemeClr val="accent4"/>
                      </a:solidFill>
                      <a:latin typeface="Arial"/>
                      <a:ea typeface="Arial"/>
                      <a:cs typeface="Arial"/>
                      <a:sym typeface="Arial"/>
                    </a:rPr>
                    <a:t>NWS will enhance the skill level of GS5-12 meteorologists across science, service, and leadership dimensions</a:t>
                  </a:r>
                </a:p>
                <a:p>
                  <a:pPr marL="194400" marR="0" lvl="1" indent="-194400" algn="l" rtl="0">
                    <a:lnSpc>
                      <a:spcPct val="100000"/>
                    </a:lnSpc>
                    <a:spcBef>
                      <a:spcPts val="96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NWS will pursue a competency-based GS5-12 career progression</a:t>
                  </a:r>
                </a:p>
              </p:txBody>
            </p:sp>
          </p:grpSp>
          <p:sp>
            <p:nvSpPr>
              <p:cNvPr id="1506" name="Shape 1506"/>
              <p:cNvSpPr txBox="1"/>
              <p:nvPr/>
            </p:nvSpPr>
            <p:spPr>
              <a:xfrm>
                <a:off x="158757" y="3764773"/>
                <a:ext cx="1247130" cy="2579026"/>
              </a:xfrm>
              <a:prstGeom prst="rect">
                <a:avLst/>
              </a:prstGeom>
              <a:solidFill>
                <a:schemeClr val="accent2"/>
              </a:solidFill>
              <a:ln w="9525" cap="flat" cmpd="sng">
                <a:solidFill>
                  <a:srgbClr val="FFFFFF"/>
                </a:solidFill>
                <a:prstDash val="solid"/>
                <a:round/>
                <a:headEnd type="none" w="med" len="med"/>
                <a:tailEnd type="none" w="med" len="med"/>
              </a:ln>
            </p:spPr>
            <p:txBody>
              <a:bodyPr lIns="94075" tIns="94075" rIns="94075" bIns="94075"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Workforce</a:t>
                </a:r>
              </a:p>
            </p:txBody>
          </p:sp>
        </p:grpSp>
        <p:grpSp>
          <p:nvGrpSpPr>
            <p:cNvPr id="1507" name="Shape 1507"/>
            <p:cNvGrpSpPr/>
            <p:nvPr/>
          </p:nvGrpSpPr>
          <p:grpSpPr>
            <a:xfrm>
              <a:off x="158757" y="1048804"/>
              <a:ext cx="11048430" cy="2579026"/>
              <a:chOff x="158757" y="1048804"/>
              <a:chExt cx="11048430" cy="2579026"/>
            </a:xfrm>
          </p:grpSpPr>
          <p:sp>
            <p:nvSpPr>
              <p:cNvPr id="1508" name="Shape 1508"/>
              <p:cNvSpPr txBox="1"/>
              <p:nvPr/>
            </p:nvSpPr>
            <p:spPr>
              <a:xfrm>
                <a:off x="158757" y="1048804"/>
                <a:ext cx="1247130" cy="2579026"/>
              </a:xfrm>
              <a:prstGeom prst="rect">
                <a:avLst/>
              </a:prstGeom>
              <a:solidFill>
                <a:schemeClr val="accent2"/>
              </a:solidFill>
              <a:ln w="9525" cap="flat" cmpd="sng">
                <a:solidFill>
                  <a:srgbClr val="FFFFFF"/>
                </a:solidFill>
                <a:prstDash val="solid"/>
                <a:round/>
                <a:headEnd type="none" w="med" len="med"/>
                <a:tailEnd type="none" w="med" len="med"/>
              </a:ln>
            </p:spPr>
            <p:txBody>
              <a:bodyPr lIns="94075" tIns="94075" rIns="94075" bIns="94075"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Operating model</a:t>
                </a:r>
              </a:p>
            </p:txBody>
          </p:sp>
          <p:grpSp>
            <p:nvGrpSpPr>
              <p:cNvPr id="1509" name="Shape 1509"/>
              <p:cNvGrpSpPr/>
              <p:nvPr/>
            </p:nvGrpSpPr>
            <p:grpSpPr>
              <a:xfrm>
                <a:off x="1531619" y="1048804"/>
                <a:ext cx="9675569" cy="2579025"/>
                <a:chOff x="1531619" y="1048804"/>
                <a:chExt cx="9675569" cy="2579025"/>
              </a:xfrm>
            </p:grpSpPr>
            <p:sp>
              <p:nvSpPr>
                <p:cNvPr id="1510" name="Shape 1510"/>
                <p:cNvSpPr txBox="1"/>
                <p:nvPr/>
              </p:nvSpPr>
              <p:spPr>
                <a:xfrm>
                  <a:off x="1531619" y="1048804"/>
                  <a:ext cx="6436991" cy="2019014"/>
                </a:xfrm>
                <a:prstGeom prst="rect">
                  <a:avLst/>
                </a:prstGeom>
                <a:noFill/>
                <a:ln>
                  <a:noFill/>
                </a:ln>
              </p:spPr>
              <p:txBody>
                <a:bodyPr lIns="0" tIns="0" rIns="0" bIns="0" anchor="t" anchorCtr="0">
                  <a:noAutofit/>
                </a:bodyPr>
                <a:lstStyle/>
                <a:p>
                  <a:pPr marL="3600" marR="0" lvl="1" indent="-3600" algn="l" rtl="0">
                    <a:lnSpc>
                      <a:spcPct val="100000"/>
                    </a:lnSpc>
                    <a:spcBef>
                      <a:spcPts val="0"/>
                    </a:spcBef>
                    <a:spcAft>
                      <a:spcPts val="0"/>
                    </a:spcAft>
                    <a:buClr>
                      <a:schemeClr val="dk2"/>
                    </a:buClr>
                    <a:buSzPct val="25000"/>
                    <a:buFont typeface="Arial"/>
                    <a:buNone/>
                  </a:pPr>
                  <a:r>
                    <a:rPr lang="en-US" sz="1600" b="1" i="0" u="none" strike="noStrike" cap="none">
                      <a:solidFill>
                        <a:schemeClr val="accent4"/>
                      </a:solidFill>
                      <a:latin typeface="Arial"/>
                      <a:ea typeface="Arial"/>
                      <a:cs typeface="Arial"/>
                      <a:sym typeface="Arial"/>
                    </a:rPr>
                    <a:t>NWS will pursue the IDSS deep relationships model and a collaborative forecast process</a:t>
                  </a:r>
                </a:p>
                <a:p>
                  <a:pPr marL="194400" marR="0" lvl="1" indent="-194400" algn="l" rtl="0">
                    <a:lnSpc>
                      <a:spcPct val="100000"/>
                    </a:lnSpc>
                    <a:spcBef>
                      <a:spcPts val="96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While NWS will improve services to all of our partners, it will focus IDSS efforts on deep relationships core partners</a:t>
                  </a:r>
                </a:p>
                <a:p>
                  <a:pPr marL="194400" marR="0" lvl="1" indent="-194400" algn="l" rtl="0">
                    <a:lnSpc>
                      <a:spcPct val="100000"/>
                    </a:lnSpc>
                    <a:spcBef>
                      <a:spcPts val="96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The collaborative forecast process will be built on a common operating database, and will layer expertise from national to local levels</a:t>
                  </a:r>
                </a:p>
              </p:txBody>
            </p:sp>
            <p:pic>
              <p:nvPicPr>
                <p:cNvPr id="1511" name="Shape 1511"/>
                <p:cNvPicPr preferRelativeResize="0"/>
                <p:nvPr/>
              </p:nvPicPr>
              <p:blipFill rotWithShape="1">
                <a:blip r:embed="rId4">
                  <a:alphaModFix/>
                </a:blip>
                <a:srcRect/>
                <a:stretch/>
              </p:blipFill>
              <p:spPr>
                <a:xfrm>
                  <a:off x="7953909" y="1048804"/>
                  <a:ext cx="1485851" cy="1514824"/>
                </a:xfrm>
                <a:prstGeom prst="rect">
                  <a:avLst/>
                </a:prstGeom>
                <a:noFill/>
                <a:ln w="9525" cap="flat" cmpd="sng">
                  <a:solidFill>
                    <a:schemeClr val="accent1"/>
                  </a:solidFill>
                  <a:prstDash val="solid"/>
                  <a:round/>
                  <a:headEnd type="none" w="med" len="med"/>
                  <a:tailEnd type="none" w="med" len="med"/>
                </a:ln>
              </p:spPr>
            </p:pic>
            <p:pic>
              <p:nvPicPr>
                <p:cNvPr id="1512" name="Shape 1512"/>
                <p:cNvPicPr preferRelativeResize="0"/>
                <p:nvPr/>
              </p:nvPicPr>
              <p:blipFill rotWithShape="1">
                <a:blip r:embed="rId5">
                  <a:alphaModFix/>
                </a:blip>
                <a:srcRect/>
                <a:stretch/>
              </p:blipFill>
              <p:spPr>
                <a:xfrm>
                  <a:off x="7953909" y="2628402"/>
                  <a:ext cx="3253278" cy="999427"/>
                </a:xfrm>
                <a:prstGeom prst="rect">
                  <a:avLst/>
                </a:prstGeom>
                <a:noFill/>
                <a:ln w="9525" cap="flat" cmpd="sng">
                  <a:solidFill>
                    <a:schemeClr val="accent1"/>
                  </a:solidFill>
                  <a:prstDash val="solid"/>
                  <a:round/>
                  <a:headEnd type="none" w="med" len="med"/>
                  <a:tailEnd type="none" w="med" len="med"/>
                </a:ln>
              </p:spPr>
            </p:pic>
          </p:grpSp>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Shape 1518"/>
          <p:cNvSpPr/>
          <p:nvPr/>
        </p:nvSpPr>
        <p:spPr>
          <a:xfrm>
            <a:off x="1495425" y="1589"/>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519" name="Shape 1519"/>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Review of key OWA decisions (continued) </a:t>
            </a:r>
          </a:p>
        </p:txBody>
      </p:sp>
      <p:cxnSp>
        <p:nvCxnSpPr>
          <p:cNvPr id="1520" name="Shape 1520"/>
          <p:cNvCxnSpPr/>
          <p:nvPr/>
        </p:nvCxnSpPr>
        <p:spPr>
          <a:xfrm>
            <a:off x="1823200" y="3644330"/>
            <a:ext cx="9675569" cy="0"/>
          </a:xfrm>
          <a:prstGeom prst="straightConnector1">
            <a:avLst/>
          </a:prstGeom>
          <a:noFill/>
          <a:ln w="19050" cap="flat" cmpd="sng">
            <a:solidFill>
              <a:schemeClr val="accent6"/>
            </a:solidFill>
            <a:prstDash val="dot"/>
            <a:round/>
            <a:headEnd type="none" w="med" len="med"/>
            <a:tailEnd type="none" w="med" len="med"/>
          </a:ln>
        </p:spPr>
      </p:cxnSp>
      <p:sp>
        <p:nvSpPr>
          <p:cNvPr id="1521" name="Shape 1521"/>
          <p:cNvSpPr txBox="1"/>
          <p:nvPr/>
        </p:nvSpPr>
        <p:spPr>
          <a:xfrm>
            <a:off x="450341" y="996832"/>
            <a:ext cx="1247130" cy="5128936"/>
          </a:xfrm>
          <a:prstGeom prst="rect">
            <a:avLst/>
          </a:prstGeom>
          <a:solidFill>
            <a:schemeClr val="accent2"/>
          </a:solidFill>
          <a:ln w="9525" cap="flat" cmpd="sng">
            <a:solidFill>
              <a:srgbClr val="FFFFFF"/>
            </a:solidFill>
            <a:prstDash val="solid"/>
            <a:round/>
            <a:headEnd type="none" w="med" len="med"/>
            <a:tailEnd type="none" w="med" len="med"/>
          </a:ln>
        </p:spPr>
        <p:txBody>
          <a:bodyPr lIns="94075" tIns="94075" rIns="94075" bIns="94075"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Organizational structure and strategic staffing</a:t>
            </a:r>
          </a:p>
        </p:txBody>
      </p:sp>
      <p:pic>
        <p:nvPicPr>
          <p:cNvPr id="1522" name="Shape 1522"/>
          <p:cNvPicPr preferRelativeResize="0"/>
          <p:nvPr/>
        </p:nvPicPr>
        <p:blipFill rotWithShape="1">
          <a:blip r:embed="rId3">
            <a:alphaModFix/>
          </a:blip>
          <a:srcRect/>
          <a:stretch/>
        </p:blipFill>
        <p:spPr>
          <a:xfrm>
            <a:off x="8762760" y="996832"/>
            <a:ext cx="2736010" cy="1890106"/>
          </a:xfrm>
          <a:prstGeom prst="rect">
            <a:avLst/>
          </a:prstGeom>
          <a:noFill/>
          <a:ln w="9525" cap="flat" cmpd="sng">
            <a:solidFill>
              <a:schemeClr val="accent1"/>
            </a:solidFill>
            <a:prstDash val="solid"/>
            <a:round/>
            <a:headEnd type="none" w="med" len="med"/>
            <a:tailEnd type="none" w="med" len="med"/>
          </a:ln>
        </p:spPr>
      </p:pic>
      <p:grpSp>
        <p:nvGrpSpPr>
          <p:cNvPr id="1523" name="Shape 1523"/>
          <p:cNvGrpSpPr/>
          <p:nvPr/>
        </p:nvGrpSpPr>
        <p:grpSpPr>
          <a:xfrm>
            <a:off x="1823200" y="996832"/>
            <a:ext cx="9675570" cy="5128936"/>
            <a:chOff x="1823200" y="996832"/>
            <a:chExt cx="9675570" cy="5128936"/>
          </a:xfrm>
        </p:grpSpPr>
        <p:grpSp>
          <p:nvGrpSpPr>
            <p:cNvPr id="1524" name="Shape 1524"/>
            <p:cNvGrpSpPr/>
            <p:nvPr/>
          </p:nvGrpSpPr>
          <p:grpSpPr>
            <a:xfrm>
              <a:off x="1823200" y="3712801"/>
              <a:ext cx="9675570" cy="2412967"/>
              <a:chOff x="1823200" y="3712801"/>
              <a:chExt cx="9675570" cy="2412967"/>
            </a:xfrm>
          </p:grpSpPr>
          <p:grpSp>
            <p:nvGrpSpPr>
              <p:cNvPr id="1525" name="Shape 1525"/>
              <p:cNvGrpSpPr/>
              <p:nvPr/>
            </p:nvGrpSpPr>
            <p:grpSpPr>
              <a:xfrm>
                <a:off x="8762760" y="3712801"/>
                <a:ext cx="2736010" cy="2387116"/>
                <a:chOff x="8762760" y="3738651"/>
                <a:chExt cx="2736010" cy="2387116"/>
              </a:xfrm>
            </p:grpSpPr>
            <p:pic>
              <p:nvPicPr>
                <p:cNvPr id="1526" name="Shape 1526"/>
                <p:cNvPicPr preferRelativeResize="0"/>
                <p:nvPr/>
              </p:nvPicPr>
              <p:blipFill rotWithShape="1">
                <a:blip r:embed="rId4">
                  <a:alphaModFix/>
                </a:blip>
                <a:srcRect/>
                <a:stretch/>
              </p:blipFill>
              <p:spPr>
                <a:xfrm>
                  <a:off x="8762760" y="3738651"/>
                  <a:ext cx="2736010" cy="1255284"/>
                </a:xfrm>
                <a:prstGeom prst="rect">
                  <a:avLst/>
                </a:prstGeom>
                <a:noFill/>
                <a:ln w="9525" cap="flat" cmpd="sng">
                  <a:solidFill>
                    <a:schemeClr val="accent1"/>
                  </a:solidFill>
                  <a:prstDash val="solid"/>
                  <a:round/>
                  <a:headEnd type="none" w="med" len="med"/>
                  <a:tailEnd type="none" w="med" len="med"/>
                </a:ln>
              </p:spPr>
            </p:pic>
            <p:pic>
              <p:nvPicPr>
                <p:cNvPr id="1527" name="Shape 1527"/>
                <p:cNvPicPr preferRelativeResize="0"/>
                <p:nvPr/>
              </p:nvPicPr>
              <p:blipFill rotWithShape="1">
                <a:blip r:embed="rId5">
                  <a:alphaModFix/>
                </a:blip>
                <a:srcRect/>
                <a:stretch/>
              </p:blipFill>
              <p:spPr>
                <a:xfrm>
                  <a:off x="8762760" y="5130873"/>
                  <a:ext cx="1531669" cy="994894"/>
                </a:xfrm>
                <a:prstGeom prst="rect">
                  <a:avLst/>
                </a:prstGeom>
                <a:noFill/>
                <a:ln w="9525" cap="flat" cmpd="sng">
                  <a:solidFill>
                    <a:schemeClr val="accent1"/>
                  </a:solidFill>
                  <a:prstDash val="solid"/>
                  <a:round/>
                  <a:headEnd type="none" w="med" len="med"/>
                  <a:tailEnd type="none" w="med" len="med"/>
                </a:ln>
              </p:spPr>
            </p:pic>
          </p:grpSp>
          <p:sp>
            <p:nvSpPr>
              <p:cNvPr id="1528" name="Shape 1528"/>
              <p:cNvSpPr txBox="1"/>
              <p:nvPr/>
            </p:nvSpPr>
            <p:spPr>
              <a:xfrm>
                <a:off x="1823200" y="3712801"/>
                <a:ext cx="6436991" cy="2412967"/>
              </a:xfrm>
              <a:prstGeom prst="rect">
                <a:avLst/>
              </a:prstGeom>
              <a:noFill/>
              <a:ln>
                <a:noFill/>
              </a:ln>
            </p:spPr>
            <p:txBody>
              <a:bodyPr lIns="0" tIns="0" rIns="0" bIns="0" anchor="t" anchorCtr="0">
                <a:noAutofit/>
              </a:bodyPr>
              <a:lstStyle/>
              <a:p>
                <a:pPr marL="3600" marR="0" lvl="1" indent="-3600" algn="l" rtl="0">
                  <a:lnSpc>
                    <a:spcPct val="100000"/>
                  </a:lnSpc>
                  <a:spcBef>
                    <a:spcPts val="0"/>
                  </a:spcBef>
                  <a:spcAft>
                    <a:spcPts val="0"/>
                  </a:spcAft>
                  <a:buClr>
                    <a:schemeClr val="dk2"/>
                  </a:buClr>
                  <a:buSzPct val="25000"/>
                  <a:buFont typeface="Arial"/>
                  <a:buNone/>
                </a:pPr>
                <a:r>
                  <a:rPr lang="en-US" sz="1600" b="1" i="0" u="none" strike="noStrike" cap="none">
                    <a:solidFill>
                      <a:schemeClr val="accent4"/>
                    </a:solidFill>
                    <a:latin typeface="Arial"/>
                    <a:ea typeface="Arial"/>
                    <a:cs typeface="Arial"/>
                    <a:sym typeface="Arial"/>
                  </a:rPr>
                  <a:t>NWS will increase flexibility of staff in the field to enable more time spent providing IDSS</a:t>
                </a:r>
              </a:p>
              <a:p>
                <a:pPr marL="194400" marR="0" lvl="1" indent="-194400" algn="l" rtl="0">
                  <a:lnSpc>
                    <a:spcPct val="100000"/>
                  </a:lnSpc>
                  <a:spcBef>
                    <a:spcPts val="96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NWS will pursue “seven unlocks” to free up staff time</a:t>
                </a:r>
              </a:p>
              <a:p>
                <a:pPr marL="194400" marR="0" lvl="1" indent="-194400" algn="l" rtl="0">
                  <a:lnSpc>
                    <a:spcPct val="100000"/>
                  </a:lnSpc>
                  <a:spcBef>
                    <a:spcPts val="96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As NWS frees up staff time, it will shift positions (and consider staff moves) to areas of greater IDSS need</a:t>
                </a:r>
              </a:p>
              <a:p>
                <a:pPr marL="194400" marR="0" lvl="1" indent="-194400" algn="l" rtl="0">
                  <a:lnSpc>
                    <a:spcPct val="100000"/>
                  </a:lnSpc>
                  <a:spcBef>
                    <a:spcPts val="96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Field Directors have developed an initial perspective on how many staff would be needed in each office, which will be refined through testing and evaluation</a:t>
                </a:r>
              </a:p>
            </p:txBody>
          </p:sp>
        </p:grpSp>
        <p:sp>
          <p:nvSpPr>
            <p:cNvPr id="1529" name="Shape 1529"/>
            <p:cNvSpPr txBox="1"/>
            <p:nvPr/>
          </p:nvSpPr>
          <p:spPr>
            <a:xfrm>
              <a:off x="1823200" y="996832"/>
              <a:ext cx="6436991" cy="2265236"/>
            </a:xfrm>
            <a:prstGeom prst="rect">
              <a:avLst/>
            </a:prstGeom>
            <a:noFill/>
            <a:ln>
              <a:noFill/>
            </a:ln>
          </p:spPr>
          <p:txBody>
            <a:bodyPr lIns="0" tIns="0" rIns="0" bIns="0" anchor="t" anchorCtr="0">
              <a:noAutofit/>
            </a:bodyPr>
            <a:lstStyle/>
            <a:p>
              <a:pPr marL="3600" marR="0" lvl="1" indent="-3600" algn="l" rtl="0">
                <a:lnSpc>
                  <a:spcPct val="100000"/>
                </a:lnSpc>
                <a:spcBef>
                  <a:spcPts val="0"/>
                </a:spcBef>
                <a:spcAft>
                  <a:spcPts val="0"/>
                </a:spcAft>
                <a:buClr>
                  <a:schemeClr val="dk2"/>
                </a:buClr>
                <a:buSzPct val="25000"/>
                <a:buFont typeface="Arial"/>
                <a:buNone/>
              </a:pPr>
              <a:r>
                <a:rPr lang="en-US" sz="1600" b="1" i="0" u="none" strike="noStrike" cap="none">
                  <a:solidFill>
                    <a:schemeClr val="accent4"/>
                  </a:solidFill>
                  <a:latin typeface="Arial"/>
                  <a:ea typeface="Arial"/>
                  <a:cs typeface="Arial"/>
                  <a:sym typeface="Arial"/>
                </a:rPr>
                <a:t>NWS will align IDSS and forecasting functions to expertise, across national, regional, and local levels</a:t>
              </a:r>
            </a:p>
            <a:p>
              <a:pPr marL="194400" marR="0" lvl="1" indent="-194400" algn="l" rtl="0">
                <a:lnSpc>
                  <a:spcPct val="100000"/>
                </a:lnSpc>
                <a:spcBef>
                  <a:spcPts val="96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National, regional, and local offices will each play a role in forecasting, warnings, and IDSS, but the balance of time will be different</a:t>
              </a:r>
            </a:p>
            <a:p>
              <a:pPr marL="194400" marR="0" lvl="1" indent="-194400" algn="l" rtl="0">
                <a:lnSpc>
                  <a:spcPct val="100000"/>
                </a:lnSpc>
                <a:spcBef>
                  <a:spcPts val="96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NWS will pursue ways for offices to group together to share resources and collaborate on forecasts, warnings, and IDSS (i.e., through field office groups)</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p:spPr>
          <a:xfrm>
            <a:off x="1495425" y="1589"/>
            <a:ext cx="1500" cy="1500"/>
          </a:xfrm>
          <a:prstGeom prst="rect">
            <a:avLst/>
          </a:prstGeom>
          <a:solidFill>
            <a:srgbClr val="FFFFFF"/>
          </a:solidFill>
          <a:ln>
            <a:noFill/>
          </a:ln>
        </p:spPr>
      </p:pic>
      <p:sp>
        <p:nvSpPr>
          <p:cNvPr id="206" name="Shape 206"/>
          <p:cNvSpPr txBox="1">
            <a:spLocks noGrp="1"/>
          </p:cNvSpPr>
          <p:nvPr>
            <p:ph type="title"/>
          </p:nvPr>
        </p:nvSpPr>
        <p:spPr>
          <a:xfrm>
            <a:off x="158758" y="230188"/>
            <a:ext cx="11491800" cy="3078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a:t>Evolve NWS born out of NAS and NAPA studies in 2012 and 2013</a:t>
            </a:r>
          </a:p>
        </p:txBody>
      </p:sp>
      <p:sp>
        <p:nvSpPr>
          <p:cNvPr id="207" name="Shape 207"/>
          <p:cNvSpPr/>
          <p:nvPr/>
        </p:nvSpPr>
        <p:spPr>
          <a:xfrm>
            <a:off x="2074767" y="1089569"/>
            <a:ext cx="9574500" cy="699600"/>
          </a:xfrm>
          <a:prstGeom prst="rightArrow">
            <a:avLst>
              <a:gd name="adj1" fmla="val 50000"/>
              <a:gd name="adj2" fmla="val 50000"/>
            </a:avLst>
          </a:prstGeom>
          <a:solidFill>
            <a:srgbClr val="E36C09"/>
          </a:solidFill>
          <a:ln>
            <a:noFill/>
          </a:ln>
        </p:spPr>
        <p:txBody>
          <a:bodyPr lIns="89600" tIns="44775" rIns="89600" bIns="44775" anchor="ctr" anchorCtr="0">
            <a:noAutofit/>
          </a:bodyPr>
          <a:lstStyle/>
          <a:p>
            <a:pPr marL="0" marR="0" lvl="0" indent="0" algn="ctr" rtl="0">
              <a:spcBef>
                <a:spcPts val="0"/>
              </a:spcBef>
              <a:spcAft>
                <a:spcPts val="0"/>
              </a:spcAft>
              <a:buNone/>
            </a:pPr>
            <a:endParaRPr sz="1764" b="0" i="0" u="none" strike="noStrike" cap="none">
              <a:solidFill>
                <a:schemeClr val="lt1"/>
              </a:solidFill>
              <a:latin typeface="Arial"/>
              <a:ea typeface="Arial"/>
              <a:cs typeface="Arial"/>
              <a:sym typeface="Arial"/>
            </a:endParaRPr>
          </a:p>
        </p:txBody>
      </p:sp>
      <p:sp>
        <p:nvSpPr>
          <p:cNvPr id="208" name="Shape 208"/>
          <p:cNvSpPr/>
          <p:nvPr/>
        </p:nvSpPr>
        <p:spPr>
          <a:xfrm>
            <a:off x="1882175" y="937011"/>
            <a:ext cx="868800" cy="868800"/>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spcBef>
                <a:spcPts val="0"/>
              </a:spcBef>
              <a:spcAft>
                <a:spcPts val="0"/>
              </a:spcAft>
              <a:buSzPct val="25000"/>
              <a:buNone/>
            </a:pPr>
            <a:r>
              <a:rPr lang="en-US" sz="1200" b="1" i="0" u="none" strike="noStrike" cap="none">
                <a:solidFill>
                  <a:schemeClr val="lt1"/>
                </a:solidFill>
                <a:latin typeface="Arial"/>
                <a:ea typeface="Arial"/>
                <a:cs typeface="Arial"/>
                <a:sym typeface="Arial"/>
              </a:rPr>
              <a:t>Phase I</a:t>
            </a:r>
          </a:p>
        </p:txBody>
      </p:sp>
      <p:sp>
        <p:nvSpPr>
          <p:cNvPr id="209" name="Shape 209"/>
          <p:cNvSpPr/>
          <p:nvPr/>
        </p:nvSpPr>
        <p:spPr>
          <a:xfrm>
            <a:off x="3966526" y="937011"/>
            <a:ext cx="868800" cy="868800"/>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spcBef>
                <a:spcPts val="0"/>
              </a:spcBef>
              <a:spcAft>
                <a:spcPts val="0"/>
              </a:spcAft>
              <a:buSzPct val="25000"/>
              <a:buNone/>
            </a:pPr>
            <a:r>
              <a:rPr lang="en-US" sz="1200" b="1" i="0" u="none" strike="noStrike" cap="none">
                <a:solidFill>
                  <a:schemeClr val="lt1"/>
                </a:solidFill>
                <a:latin typeface="Arial"/>
                <a:ea typeface="Arial"/>
                <a:cs typeface="Arial"/>
                <a:sym typeface="Arial"/>
              </a:rPr>
              <a:t>Phase II</a:t>
            </a:r>
          </a:p>
        </p:txBody>
      </p:sp>
      <p:sp>
        <p:nvSpPr>
          <p:cNvPr id="210" name="Shape 210"/>
          <p:cNvSpPr/>
          <p:nvPr/>
        </p:nvSpPr>
        <p:spPr>
          <a:xfrm>
            <a:off x="8142004" y="937011"/>
            <a:ext cx="868800" cy="868800"/>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spcBef>
                <a:spcPts val="0"/>
              </a:spcBef>
              <a:spcAft>
                <a:spcPts val="0"/>
              </a:spcAft>
              <a:buSzPct val="25000"/>
              <a:buNone/>
            </a:pPr>
            <a:r>
              <a:rPr lang="en-US" sz="1150" b="1" i="0" u="none" strike="noStrike" cap="none">
                <a:solidFill>
                  <a:schemeClr val="lt1"/>
                </a:solidFill>
                <a:latin typeface="Arial"/>
                <a:ea typeface="Arial"/>
                <a:cs typeface="Arial"/>
                <a:sym typeface="Arial"/>
              </a:rPr>
              <a:t>Strategy Study</a:t>
            </a:r>
          </a:p>
        </p:txBody>
      </p:sp>
      <p:sp>
        <p:nvSpPr>
          <p:cNvPr id="211" name="Shape 211"/>
          <p:cNvSpPr/>
          <p:nvPr/>
        </p:nvSpPr>
        <p:spPr>
          <a:xfrm>
            <a:off x="6055394" y="937011"/>
            <a:ext cx="868799" cy="868800"/>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spcBef>
                <a:spcPts val="0"/>
              </a:spcBef>
              <a:spcAft>
                <a:spcPts val="0"/>
              </a:spcAft>
              <a:buSzPct val="25000"/>
              <a:buNone/>
            </a:pPr>
            <a:r>
              <a:rPr lang="en-US" sz="1200" b="1" i="0" u="none" strike="noStrike" cap="none">
                <a:solidFill>
                  <a:schemeClr val="lt1"/>
                </a:solidFill>
                <a:latin typeface="Arial"/>
                <a:ea typeface="Arial"/>
                <a:cs typeface="Arial"/>
                <a:sym typeface="Arial"/>
              </a:rPr>
              <a:t>Phase</a:t>
            </a:r>
          </a:p>
          <a:p>
            <a:pPr marL="0" marR="0" lvl="0" indent="0" algn="ctr" rtl="0">
              <a:spcBef>
                <a:spcPts val="0"/>
              </a:spcBef>
              <a:spcAft>
                <a:spcPts val="0"/>
              </a:spcAft>
              <a:buSzPct val="25000"/>
              <a:buNone/>
            </a:pPr>
            <a:r>
              <a:rPr lang="en-US" sz="1200" b="1" i="0" u="none" strike="noStrike" cap="none">
                <a:solidFill>
                  <a:schemeClr val="lt1"/>
                </a:solidFill>
                <a:latin typeface="Arial"/>
                <a:ea typeface="Arial"/>
                <a:cs typeface="Arial"/>
                <a:sym typeface="Arial"/>
              </a:rPr>
              <a:t>III &amp; IV</a:t>
            </a:r>
          </a:p>
        </p:txBody>
      </p:sp>
      <p:sp>
        <p:nvSpPr>
          <p:cNvPr id="212" name="Shape 212"/>
          <p:cNvSpPr/>
          <p:nvPr/>
        </p:nvSpPr>
        <p:spPr>
          <a:xfrm>
            <a:off x="10228617" y="937011"/>
            <a:ext cx="868800" cy="868800"/>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spcBef>
                <a:spcPts val="0"/>
              </a:spcBef>
              <a:spcAft>
                <a:spcPts val="0"/>
              </a:spcAft>
              <a:buSzPct val="25000"/>
              <a:buNone/>
            </a:pPr>
            <a:r>
              <a:rPr lang="en-US" sz="1200" b="1" i="0" u="none" strike="noStrike" cap="none">
                <a:solidFill>
                  <a:schemeClr val="lt1"/>
                </a:solidFill>
                <a:latin typeface="Arial"/>
                <a:ea typeface="Arial"/>
                <a:cs typeface="Arial"/>
                <a:sym typeface="Arial"/>
              </a:rPr>
              <a:t>Phase V</a:t>
            </a:r>
          </a:p>
        </p:txBody>
      </p:sp>
      <p:cxnSp>
        <p:nvCxnSpPr>
          <p:cNvPr id="213" name="Shape 213"/>
          <p:cNvCxnSpPr/>
          <p:nvPr/>
        </p:nvCxnSpPr>
        <p:spPr>
          <a:xfrm>
            <a:off x="1301607" y="3971751"/>
            <a:ext cx="10471500" cy="0"/>
          </a:xfrm>
          <a:prstGeom prst="straightConnector1">
            <a:avLst/>
          </a:prstGeom>
          <a:noFill/>
          <a:ln w="19050" cap="flat" cmpd="sng">
            <a:solidFill>
              <a:schemeClr val="accent6"/>
            </a:solidFill>
            <a:prstDash val="dot"/>
            <a:round/>
            <a:headEnd type="none" w="med" len="med"/>
            <a:tailEnd type="none" w="med" len="med"/>
          </a:ln>
        </p:spPr>
      </p:cxnSp>
      <p:grpSp>
        <p:nvGrpSpPr>
          <p:cNvPr id="214" name="Shape 214"/>
          <p:cNvGrpSpPr/>
          <p:nvPr/>
        </p:nvGrpSpPr>
        <p:grpSpPr>
          <a:xfrm>
            <a:off x="176150" y="1844472"/>
            <a:ext cx="11591421" cy="369300"/>
            <a:chOff x="176150" y="1790683"/>
            <a:chExt cx="11591421" cy="369300"/>
          </a:xfrm>
        </p:grpSpPr>
        <p:sp>
          <p:nvSpPr>
            <p:cNvPr id="215" name="Shape 215"/>
            <p:cNvSpPr txBox="1"/>
            <p:nvPr/>
          </p:nvSpPr>
          <p:spPr>
            <a:xfrm>
              <a:off x="176150" y="1790683"/>
              <a:ext cx="951000" cy="369300"/>
            </a:xfrm>
            <a:prstGeom prst="rect">
              <a:avLst/>
            </a:prstGeom>
            <a:solidFill>
              <a:schemeClr val="accent2"/>
            </a:solidFill>
            <a:ln>
              <a:noFill/>
            </a:ln>
          </p:spPr>
          <p:txBody>
            <a:bodyPr lIns="76200" tIns="76200" rIns="76200" bIns="76200" anchor="ctr" anchorCtr="0">
              <a:noAutofit/>
            </a:bodyPr>
            <a:lstStyle/>
            <a:p>
              <a:pPr marL="1587" marR="0" lvl="1" indent="-1587" algn="l" rtl="0">
                <a:spcBef>
                  <a:spcPts val="0"/>
                </a:spcBef>
                <a:spcAft>
                  <a:spcPts val="0"/>
                </a:spcAft>
                <a:buClr>
                  <a:srgbClr val="000000"/>
                </a:buClr>
                <a:buSzPct val="25000"/>
                <a:buFont typeface="Arial"/>
                <a:buNone/>
              </a:pPr>
              <a:r>
                <a:rPr lang="en-US" sz="1400" b="1" i="0" u="none" strike="noStrike" cap="none">
                  <a:solidFill>
                    <a:schemeClr val="lt1"/>
                  </a:solidFill>
                  <a:latin typeface="Arial"/>
                  <a:ea typeface="Arial"/>
                  <a:cs typeface="Arial"/>
                  <a:sym typeface="Arial"/>
                </a:rPr>
                <a:t>Timing</a:t>
              </a:r>
            </a:p>
          </p:txBody>
        </p:sp>
        <p:sp>
          <p:nvSpPr>
            <p:cNvPr id="216" name="Shape 216"/>
            <p:cNvSpPr txBox="1"/>
            <p:nvPr/>
          </p:nvSpPr>
          <p:spPr>
            <a:xfrm>
              <a:off x="1254245" y="1826991"/>
              <a:ext cx="2001000" cy="215400"/>
            </a:xfrm>
            <a:prstGeom prst="rect">
              <a:avLst/>
            </a:prstGeom>
            <a:noFill/>
            <a:ln>
              <a:noFill/>
            </a:ln>
          </p:spPr>
          <p:txBody>
            <a:bodyPr lIns="0" tIns="0" rIns="0" bIns="0" anchor="t" anchorCtr="0">
              <a:noAutofit/>
            </a:bodyPr>
            <a:lstStyle/>
            <a:p>
              <a:pPr marL="1587" marR="0" lvl="1" indent="-1587" algn="ctr" rtl="0">
                <a:spcBef>
                  <a:spcPts val="0"/>
                </a:spcBef>
                <a:spcAft>
                  <a:spcPts val="0"/>
                </a:spcAft>
                <a:buClr>
                  <a:srgbClr val="000000"/>
                </a:buClr>
                <a:buSzPct val="25000"/>
                <a:buFont typeface="Arial"/>
                <a:buNone/>
              </a:pPr>
              <a:r>
                <a:rPr lang="en-US" sz="1400" b="0" i="0" u="none" strike="noStrike" cap="none">
                  <a:solidFill>
                    <a:schemeClr val="dk1"/>
                  </a:solidFill>
                  <a:latin typeface="Arial"/>
                  <a:ea typeface="Arial"/>
                  <a:cs typeface="Arial"/>
                  <a:sym typeface="Arial"/>
                </a:rPr>
                <a:t>2015 MAY – AUG </a:t>
              </a:r>
            </a:p>
          </p:txBody>
        </p:sp>
        <p:sp>
          <p:nvSpPr>
            <p:cNvPr id="217" name="Shape 217"/>
            <p:cNvSpPr txBox="1"/>
            <p:nvPr/>
          </p:nvSpPr>
          <p:spPr>
            <a:xfrm>
              <a:off x="3382326" y="1826991"/>
              <a:ext cx="2001000" cy="215400"/>
            </a:xfrm>
            <a:prstGeom prst="rect">
              <a:avLst/>
            </a:prstGeom>
            <a:noFill/>
            <a:ln>
              <a:noFill/>
            </a:ln>
          </p:spPr>
          <p:txBody>
            <a:bodyPr lIns="0" tIns="0" rIns="0" bIns="0" anchor="t" anchorCtr="0">
              <a:noAutofit/>
            </a:bodyPr>
            <a:lstStyle/>
            <a:p>
              <a:pPr marL="1587" marR="0" lvl="1" indent="-1587" algn="ctr" rtl="0">
                <a:spcBef>
                  <a:spcPts val="0"/>
                </a:spcBef>
                <a:spcAft>
                  <a:spcPts val="0"/>
                </a:spcAft>
                <a:buClr>
                  <a:srgbClr val="000000"/>
                </a:buClr>
                <a:buSzPct val="25000"/>
                <a:buFont typeface="Arial"/>
                <a:buNone/>
              </a:pPr>
              <a:r>
                <a:rPr lang="en-US" sz="1400" b="0" i="0" u="none" strike="noStrike" cap="none">
                  <a:solidFill>
                    <a:schemeClr val="dk1"/>
                  </a:solidFill>
                  <a:latin typeface="Arial"/>
                  <a:ea typeface="Arial"/>
                  <a:cs typeface="Arial"/>
                  <a:sym typeface="Arial"/>
                </a:rPr>
                <a:t>2015 SEP – DEC</a:t>
              </a:r>
            </a:p>
          </p:txBody>
        </p:sp>
        <p:sp>
          <p:nvSpPr>
            <p:cNvPr id="218" name="Shape 218"/>
            <p:cNvSpPr txBox="1"/>
            <p:nvPr/>
          </p:nvSpPr>
          <p:spPr>
            <a:xfrm>
              <a:off x="5510407" y="1826991"/>
              <a:ext cx="2001000" cy="215400"/>
            </a:xfrm>
            <a:prstGeom prst="rect">
              <a:avLst/>
            </a:prstGeom>
            <a:noFill/>
            <a:ln>
              <a:noFill/>
            </a:ln>
          </p:spPr>
          <p:txBody>
            <a:bodyPr lIns="0" tIns="0" rIns="0" bIns="0" anchor="t" anchorCtr="0">
              <a:noAutofit/>
            </a:bodyPr>
            <a:lstStyle/>
            <a:p>
              <a:pPr marL="1587" marR="0" lvl="1" indent="-1587" algn="ctr" rtl="0">
                <a:spcBef>
                  <a:spcPts val="0"/>
                </a:spcBef>
                <a:spcAft>
                  <a:spcPts val="0"/>
                </a:spcAft>
                <a:buClr>
                  <a:srgbClr val="000000"/>
                </a:buClr>
                <a:buSzPct val="25000"/>
                <a:buFont typeface="Arial"/>
                <a:buNone/>
              </a:pPr>
              <a:r>
                <a:rPr lang="en-US" sz="1400" b="0" i="0" u="none" strike="noStrike" cap="none">
                  <a:solidFill>
                    <a:schemeClr val="dk1"/>
                  </a:solidFill>
                  <a:latin typeface="Arial"/>
                  <a:ea typeface="Arial"/>
                  <a:cs typeface="Arial"/>
                  <a:sym typeface="Arial"/>
                </a:rPr>
                <a:t>2015 DEC – 2016 SEP</a:t>
              </a:r>
            </a:p>
          </p:txBody>
        </p:sp>
        <p:sp>
          <p:nvSpPr>
            <p:cNvPr id="219" name="Shape 219"/>
            <p:cNvSpPr txBox="1"/>
            <p:nvPr/>
          </p:nvSpPr>
          <p:spPr>
            <a:xfrm>
              <a:off x="7638488" y="1826991"/>
              <a:ext cx="2001000" cy="215400"/>
            </a:xfrm>
            <a:prstGeom prst="rect">
              <a:avLst/>
            </a:prstGeom>
            <a:noFill/>
            <a:ln>
              <a:noFill/>
            </a:ln>
          </p:spPr>
          <p:txBody>
            <a:bodyPr lIns="0" tIns="0" rIns="0" bIns="0" anchor="t" anchorCtr="0">
              <a:noAutofit/>
            </a:bodyPr>
            <a:lstStyle/>
            <a:p>
              <a:pPr marL="1587" marR="0" lvl="1" indent="-1587" algn="ctr" rtl="0">
                <a:spcBef>
                  <a:spcPts val="0"/>
                </a:spcBef>
                <a:spcAft>
                  <a:spcPts val="0"/>
                </a:spcAft>
                <a:buClr>
                  <a:srgbClr val="000000"/>
                </a:buClr>
                <a:buSzPct val="25000"/>
                <a:buFont typeface="Arial"/>
                <a:buNone/>
              </a:pPr>
              <a:r>
                <a:rPr lang="en-US" sz="1400" b="0" i="0" u="none" strike="noStrike" cap="none">
                  <a:solidFill>
                    <a:schemeClr val="dk1"/>
                  </a:solidFill>
                  <a:latin typeface="Arial"/>
                  <a:ea typeface="Arial"/>
                  <a:cs typeface="Arial"/>
                  <a:sym typeface="Arial"/>
                </a:rPr>
                <a:t>2016 AUG – 2016 DEC</a:t>
              </a:r>
            </a:p>
          </p:txBody>
        </p:sp>
        <p:sp>
          <p:nvSpPr>
            <p:cNvPr id="220" name="Shape 220"/>
            <p:cNvSpPr txBox="1"/>
            <p:nvPr/>
          </p:nvSpPr>
          <p:spPr>
            <a:xfrm>
              <a:off x="9766571" y="1826991"/>
              <a:ext cx="2001000" cy="215400"/>
            </a:xfrm>
            <a:prstGeom prst="rect">
              <a:avLst/>
            </a:prstGeom>
            <a:noFill/>
            <a:ln>
              <a:noFill/>
            </a:ln>
          </p:spPr>
          <p:txBody>
            <a:bodyPr lIns="0" tIns="0" rIns="0" bIns="0" anchor="t" anchorCtr="0">
              <a:noAutofit/>
            </a:bodyPr>
            <a:lstStyle/>
            <a:p>
              <a:pPr marL="1587" marR="0" lvl="1" indent="-1587" algn="ctr" rtl="0">
                <a:spcBef>
                  <a:spcPts val="0"/>
                </a:spcBef>
                <a:spcAft>
                  <a:spcPts val="0"/>
                </a:spcAft>
                <a:buClr>
                  <a:srgbClr val="000000"/>
                </a:buClr>
                <a:buSzPct val="25000"/>
                <a:buFont typeface="Arial"/>
                <a:buNone/>
              </a:pPr>
              <a:r>
                <a:rPr lang="en-US" sz="1400" b="0" i="0" u="none" strike="noStrike" cap="none">
                  <a:solidFill>
                    <a:schemeClr val="dk1"/>
                  </a:solidFill>
                  <a:latin typeface="Arial"/>
                  <a:ea typeface="Arial"/>
                  <a:cs typeface="Arial"/>
                  <a:sym typeface="Arial"/>
                </a:rPr>
                <a:t>2016 OCT – present</a:t>
              </a:r>
            </a:p>
          </p:txBody>
        </p:sp>
      </p:grpSp>
      <p:sp>
        <p:nvSpPr>
          <p:cNvPr id="221" name="Shape 221"/>
          <p:cNvSpPr/>
          <p:nvPr/>
        </p:nvSpPr>
        <p:spPr>
          <a:xfrm>
            <a:off x="231723" y="1091404"/>
            <a:ext cx="1650600" cy="699600"/>
          </a:xfrm>
          <a:prstGeom prst="rightArrow">
            <a:avLst>
              <a:gd name="adj1" fmla="val 50000"/>
              <a:gd name="adj2" fmla="val 50000"/>
            </a:avLst>
          </a:prstGeom>
          <a:solidFill>
            <a:srgbClr val="E36C09"/>
          </a:solidFill>
          <a:ln>
            <a:noFill/>
          </a:ln>
        </p:spPr>
        <p:txBody>
          <a:bodyPr lIns="89600" tIns="44775" rIns="89600" bIns="44775" anchor="ctr" anchorCtr="0">
            <a:noAutofit/>
          </a:bodyPr>
          <a:lstStyle/>
          <a:p>
            <a:pPr marL="0" marR="0" lvl="0" indent="0" algn="ctr" rtl="0">
              <a:spcBef>
                <a:spcPts val="0"/>
              </a:spcBef>
              <a:spcAft>
                <a:spcPts val="0"/>
              </a:spcAft>
              <a:buNone/>
            </a:pPr>
            <a:endParaRPr sz="1764" b="0" i="0" u="none" strike="noStrike" cap="none">
              <a:solidFill>
                <a:schemeClr val="lt1"/>
              </a:solidFill>
              <a:latin typeface="Arial"/>
              <a:ea typeface="Arial"/>
              <a:cs typeface="Arial"/>
              <a:sym typeface="Arial"/>
            </a:endParaRPr>
          </a:p>
        </p:txBody>
      </p:sp>
      <p:sp>
        <p:nvSpPr>
          <p:cNvPr id="222" name="Shape 222"/>
          <p:cNvSpPr/>
          <p:nvPr/>
        </p:nvSpPr>
        <p:spPr>
          <a:xfrm>
            <a:off x="454856" y="937011"/>
            <a:ext cx="868800" cy="868800"/>
          </a:xfrm>
          <a:prstGeom prst="ellipse">
            <a:avLst/>
          </a:prstGeom>
          <a:solidFill>
            <a:schemeClr val="accent2"/>
          </a:solidFill>
          <a:ln w="2540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spcBef>
                <a:spcPts val="0"/>
              </a:spcBef>
              <a:spcAft>
                <a:spcPts val="0"/>
              </a:spcAft>
              <a:buSzPct val="25000"/>
              <a:buNone/>
            </a:pPr>
            <a:r>
              <a:rPr lang="en-US" sz="900" b="1" i="0" u="none" strike="noStrike" cap="none">
                <a:solidFill>
                  <a:schemeClr val="lt1"/>
                </a:solidFill>
                <a:latin typeface="Arial"/>
                <a:ea typeface="Arial"/>
                <a:cs typeface="Arial"/>
                <a:sym typeface="Arial"/>
              </a:rPr>
              <a:t>NAS (2012), NAPA (2013)</a:t>
            </a:r>
          </a:p>
          <a:p>
            <a:pPr marL="0" marR="0" lvl="0" indent="0" algn="ctr" rtl="0">
              <a:spcBef>
                <a:spcPts val="0"/>
              </a:spcBef>
              <a:spcAft>
                <a:spcPts val="0"/>
              </a:spcAft>
              <a:buSzPct val="25000"/>
              <a:buNone/>
            </a:pPr>
            <a:r>
              <a:rPr lang="en-US" sz="900" b="1" i="0" u="none" strike="noStrike" cap="none">
                <a:solidFill>
                  <a:schemeClr val="lt1"/>
                </a:solidFill>
                <a:latin typeface="Arial"/>
                <a:ea typeface="Arial"/>
                <a:cs typeface="Arial"/>
                <a:sym typeface="Arial"/>
              </a:rPr>
              <a:t>studies</a:t>
            </a:r>
          </a:p>
        </p:txBody>
      </p:sp>
      <p:grpSp>
        <p:nvGrpSpPr>
          <p:cNvPr id="223" name="Shape 223"/>
          <p:cNvGrpSpPr/>
          <p:nvPr/>
        </p:nvGrpSpPr>
        <p:grpSpPr>
          <a:xfrm>
            <a:off x="176150" y="2363519"/>
            <a:ext cx="11596725" cy="1533479"/>
            <a:chOff x="176150" y="2318471"/>
            <a:chExt cx="11596725" cy="1533479"/>
          </a:xfrm>
        </p:grpSpPr>
        <p:sp>
          <p:nvSpPr>
            <p:cNvPr id="224" name="Shape 224"/>
            <p:cNvSpPr txBox="1"/>
            <p:nvPr/>
          </p:nvSpPr>
          <p:spPr>
            <a:xfrm>
              <a:off x="176150" y="2318471"/>
              <a:ext cx="951000" cy="1533300"/>
            </a:xfrm>
            <a:prstGeom prst="rect">
              <a:avLst/>
            </a:prstGeom>
            <a:solidFill>
              <a:schemeClr val="accent2"/>
            </a:solidFill>
            <a:ln>
              <a:noFill/>
            </a:ln>
          </p:spPr>
          <p:txBody>
            <a:bodyPr lIns="76200" tIns="76200" rIns="76200" bIns="76200" anchor="ctr" anchorCtr="0">
              <a:noAutofit/>
            </a:bodyPr>
            <a:lstStyle/>
            <a:p>
              <a:pPr marL="1587" marR="0" lvl="1" indent="-1587" algn="l" rtl="0">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a:p>
              <a:pPr marL="1587" marR="0" lvl="1" indent="-1587" algn="l" rtl="0">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a:p>
              <a:pPr marL="1587" marR="0" lvl="1" indent="-1587" algn="l" rtl="0">
                <a:spcBef>
                  <a:spcPts val="0"/>
                </a:spcBef>
                <a:spcAft>
                  <a:spcPts val="0"/>
                </a:spcAft>
                <a:buClr>
                  <a:srgbClr val="000000"/>
                </a:buClr>
                <a:buSzPct val="25000"/>
                <a:buFont typeface="Arial"/>
                <a:buNone/>
              </a:pPr>
              <a:r>
                <a:rPr lang="en-US" sz="1400" b="1" i="0" u="none" strike="noStrike" cap="none">
                  <a:solidFill>
                    <a:schemeClr val="lt1"/>
                  </a:solidFill>
                  <a:latin typeface="Arial"/>
                  <a:ea typeface="Arial"/>
                  <a:cs typeface="Arial"/>
                  <a:sym typeface="Arial"/>
                </a:rPr>
                <a:t>Key Activities</a:t>
              </a:r>
            </a:p>
            <a:p>
              <a:pPr marL="1587" marR="0" lvl="1" indent="-1587" algn="l" rtl="0">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a:p>
              <a:pPr marL="1587" marR="0" lvl="1" indent="-1587" algn="l" rtl="0">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p:txBody>
        </p:sp>
        <p:sp>
          <p:nvSpPr>
            <p:cNvPr id="225" name="Shape 225"/>
            <p:cNvSpPr txBox="1"/>
            <p:nvPr/>
          </p:nvSpPr>
          <p:spPr>
            <a:xfrm>
              <a:off x="1301608" y="2564692"/>
              <a:ext cx="2001000" cy="246300"/>
            </a:xfrm>
            <a:prstGeom prst="rect">
              <a:avLst/>
            </a:prstGeom>
            <a:noFill/>
            <a:ln>
              <a:noFill/>
            </a:ln>
          </p:spPr>
          <p:txBody>
            <a:bodyPr lIns="0" tIns="0" rIns="0" bIns="0" anchor="t" anchorCtr="0">
              <a:noAutofit/>
            </a:bodyPr>
            <a:lstStyle/>
            <a:p>
              <a:pPr marL="1587" marR="0" lvl="1" indent="-1587" algn="l" rtl="0">
                <a:spcBef>
                  <a:spcPts val="0"/>
                </a:spcBef>
                <a:spcAft>
                  <a:spcPts val="0"/>
                </a:spcAft>
                <a:buClr>
                  <a:srgbClr val="000000"/>
                </a:buClr>
                <a:buSzPct val="25000"/>
                <a:buFont typeface="Arial"/>
                <a:buNone/>
              </a:pPr>
              <a:r>
                <a:rPr lang="en-US" sz="1600" b="1" i="0" u="none" strike="noStrike" cap="none">
                  <a:solidFill>
                    <a:schemeClr val="dk2"/>
                  </a:solidFill>
                  <a:latin typeface="Arial"/>
                  <a:ea typeface="Arial"/>
                  <a:cs typeface="Arial"/>
                  <a:sym typeface="Arial"/>
                </a:rPr>
                <a:t>Diagnostic</a:t>
              </a:r>
            </a:p>
          </p:txBody>
        </p:sp>
        <p:sp>
          <p:nvSpPr>
            <p:cNvPr id="226" name="Shape 226"/>
            <p:cNvSpPr txBox="1"/>
            <p:nvPr/>
          </p:nvSpPr>
          <p:spPr>
            <a:xfrm>
              <a:off x="3385960" y="2318471"/>
              <a:ext cx="2001000" cy="492300"/>
            </a:xfrm>
            <a:prstGeom prst="rect">
              <a:avLst/>
            </a:prstGeom>
            <a:noFill/>
            <a:ln>
              <a:noFill/>
            </a:ln>
          </p:spPr>
          <p:txBody>
            <a:bodyPr lIns="0" tIns="0" rIns="0" bIns="0" anchor="t" anchorCtr="0">
              <a:noAutofit/>
            </a:bodyPr>
            <a:lstStyle/>
            <a:p>
              <a:pPr marL="1587" marR="0" lvl="1" indent="-1587" algn="l" rtl="0">
                <a:spcBef>
                  <a:spcPts val="0"/>
                </a:spcBef>
                <a:spcAft>
                  <a:spcPts val="0"/>
                </a:spcAft>
                <a:buClr>
                  <a:srgbClr val="000000"/>
                </a:buClr>
                <a:buSzPct val="25000"/>
                <a:buFont typeface="Arial"/>
                <a:buNone/>
              </a:pPr>
              <a:r>
                <a:rPr lang="en-US" sz="1600" b="1" i="0" u="none" strike="noStrike" cap="none">
                  <a:solidFill>
                    <a:schemeClr val="dk2"/>
                  </a:solidFill>
                  <a:latin typeface="Arial"/>
                  <a:ea typeface="Arial"/>
                  <a:cs typeface="Arial"/>
                  <a:sym typeface="Arial"/>
                </a:rPr>
                <a:t>Launch of teams and ideation</a:t>
              </a:r>
            </a:p>
          </p:txBody>
        </p:sp>
        <p:sp>
          <p:nvSpPr>
            <p:cNvPr id="227" name="Shape 227"/>
            <p:cNvSpPr txBox="1"/>
            <p:nvPr/>
          </p:nvSpPr>
          <p:spPr>
            <a:xfrm>
              <a:off x="5474828" y="2564692"/>
              <a:ext cx="2001000" cy="246300"/>
            </a:xfrm>
            <a:prstGeom prst="rect">
              <a:avLst/>
            </a:prstGeom>
            <a:noFill/>
            <a:ln>
              <a:noFill/>
            </a:ln>
          </p:spPr>
          <p:txBody>
            <a:bodyPr lIns="0" tIns="0" rIns="0" bIns="0" anchor="t" anchorCtr="0">
              <a:noAutofit/>
            </a:bodyPr>
            <a:lstStyle/>
            <a:p>
              <a:pPr marL="1587" marR="0" lvl="1" indent="-1587" algn="l" rtl="0">
                <a:spcBef>
                  <a:spcPts val="0"/>
                </a:spcBef>
                <a:spcAft>
                  <a:spcPts val="0"/>
                </a:spcAft>
                <a:buClr>
                  <a:srgbClr val="000000"/>
                </a:buClr>
                <a:buSzPct val="25000"/>
                <a:buFont typeface="Arial"/>
                <a:buNone/>
              </a:pPr>
              <a:r>
                <a:rPr lang="en-US" sz="1600" b="1" i="0" u="none" strike="noStrike" cap="none">
                  <a:solidFill>
                    <a:schemeClr val="dk2"/>
                  </a:solidFill>
                  <a:latin typeface="Arial"/>
                  <a:ea typeface="Arial"/>
                  <a:cs typeface="Arial"/>
                  <a:sym typeface="Arial"/>
                </a:rPr>
                <a:t>Idea Refinement</a:t>
              </a:r>
            </a:p>
          </p:txBody>
        </p:sp>
        <p:sp>
          <p:nvSpPr>
            <p:cNvPr id="228" name="Shape 228"/>
            <p:cNvSpPr txBox="1"/>
            <p:nvPr/>
          </p:nvSpPr>
          <p:spPr>
            <a:xfrm>
              <a:off x="7561438" y="2564692"/>
              <a:ext cx="2001000" cy="246300"/>
            </a:xfrm>
            <a:prstGeom prst="rect">
              <a:avLst/>
            </a:prstGeom>
            <a:noFill/>
            <a:ln>
              <a:noFill/>
            </a:ln>
          </p:spPr>
          <p:txBody>
            <a:bodyPr lIns="0" tIns="0" rIns="0" bIns="0" anchor="t" anchorCtr="0">
              <a:noAutofit/>
            </a:bodyPr>
            <a:lstStyle/>
            <a:p>
              <a:pPr marL="1587" marR="0" lvl="1" indent="-1587" algn="l" rtl="0">
                <a:spcBef>
                  <a:spcPts val="0"/>
                </a:spcBef>
                <a:spcAft>
                  <a:spcPts val="0"/>
                </a:spcAft>
                <a:buClr>
                  <a:srgbClr val="000000"/>
                </a:buClr>
                <a:buSzPct val="25000"/>
                <a:buFont typeface="Arial"/>
                <a:buNone/>
              </a:pPr>
              <a:r>
                <a:rPr lang="en-US" sz="1600" b="1" i="0" u="none" strike="noStrike" cap="none">
                  <a:solidFill>
                    <a:schemeClr val="dk2"/>
                  </a:solidFill>
                  <a:latin typeface="Arial"/>
                  <a:ea typeface="Arial"/>
                  <a:cs typeface="Arial"/>
                  <a:sym typeface="Arial"/>
                </a:rPr>
                <a:t>Strategic Landscape</a:t>
              </a:r>
            </a:p>
          </p:txBody>
        </p:sp>
        <p:sp>
          <p:nvSpPr>
            <p:cNvPr id="229" name="Shape 229"/>
            <p:cNvSpPr txBox="1"/>
            <p:nvPr/>
          </p:nvSpPr>
          <p:spPr>
            <a:xfrm>
              <a:off x="9771875" y="2318471"/>
              <a:ext cx="2001000" cy="492300"/>
            </a:xfrm>
            <a:prstGeom prst="rect">
              <a:avLst/>
            </a:prstGeom>
            <a:noFill/>
            <a:ln>
              <a:noFill/>
            </a:ln>
          </p:spPr>
          <p:txBody>
            <a:bodyPr lIns="0" tIns="0" rIns="0" bIns="0" anchor="t" anchorCtr="0">
              <a:noAutofit/>
            </a:bodyPr>
            <a:lstStyle/>
            <a:p>
              <a:pPr marL="1587" marR="0" lvl="1" indent="-1587" algn="l" rtl="0">
                <a:spcBef>
                  <a:spcPts val="0"/>
                </a:spcBef>
                <a:spcAft>
                  <a:spcPts val="0"/>
                </a:spcAft>
                <a:buClr>
                  <a:srgbClr val="000000"/>
                </a:buClr>
                <a:buSzPct val="25000"/>
                <a:buFont typeface="Arial"/>
                <a:buNone/>
              </a:pPr>
              <a:r>
                <a:rPr lang="en-US" sz="1600" b="1" i="0" u="none" strike="noStrike" cap="none">
                  <a:solidFill>
                    <a:schemeClr val="dk2"/>
                  </a:solidFill>
                  <a:latin typeface="Arial"/>
                  <a:ea typeface="Arial"/>
                  <a:cs typeface="Arial"/>
                  <a:sym typeface="Arial"/>
                </a:rPr>
                <a:t>Bring to Scale, Adapt and Expand</a:t>
              </a:r>
            </a:p>
          </p:txBody>
        </p:sp>
        <p:sp>
          <p:nvSpPr>
            <p:cNvPr id="230" name="Shape 230"/>
            <p:cNvSpPr txBox="1"/>
            <p:nvPr/>
          </p:nvSpPr>
          <p:spPr>
            <a:xfrm>
              <a:off x="1301608" y="2882350"/>
              <a:ext cx="2001000" cy="969600"/>
            </a:xfrm>
            <a:prstGeom prst="rect">
              <a:avLst/>
            </a:prstGeom>
            <a:noFill/>
            <a:ln>
              <a:noFill/>
            </a:ln>
          </p:spPr>
          <p:txBody>
            <a:bodyPr lIns="0" tIns="0" rIns="0" bIns="0" anchor="t" anchorCtr="0">
              <a:noAutofit/>
            </a:bodyPr>
            <a:lstStyle/>
            <a:p>
              <a:pPr marL="1587" marR="0" lvl="1" indent="-1587" algn="l" rtl="0">
                <a:spcBef>
                  <a:spcPts val="0"/>
                </a:spcBef>
                <a:spcAft>
                  <a:spcPts val="0"/>
                </a:spcAft>
                <a:buClr>
                  <a:srgbClr val="000000"/>
                </a:buClr>
                <a:buSzPct val="25000"/>
                <a:buFont typeface="Arial"/>
                <a:buNone/>
              </a:pPr>
              <a:r>
                <a:rPr lang="en-US" sz="1050" b="0" i="0" u="none" strike="noStrike" cap="none">
                  <a:solidFill>
                    <a:srgbClr val="000000"/>
                  </a:solidFill>
                  <a:latin typeface="Arial"/>
                  <a:ea typeface="Arial"/>
                  <a:cs typeface="Arial"/>
                  <a:sym typeface="Arial"/>
                </a:rPr>
                <a:t>OWA “outside-in” diagnostic on baseline and gaps across workforce, org. structure, and operating model, including Organizational Health Index (OHI)</a:t>
              </a:r>
            </a:p>
          </p:txBody>
        </p:sp>
        <p:sp>
          <p:nvSpPr>
            <p:cNvPr id="231" name="Shape 231"/>
            <p:cNvSpPr txBox="1"/>
            <p:nvPr/>
          </p:nvSpPr>
          <p:spPr>
            <a:xfrm>
              <a:off x="3385960" y="2882350"/>
              <a:ext cx="2001000" cy="484800"/>
            </a:xfrm>
            <a:prstGeom prst="rect">
              <a:avLst/>
            </a:prstGeom>
            <a:noFill/>
            <a:ln>
              <a:noFill/>
            </a:ln>
          </p:spPr>
          <p:txBody>
            <a:bodyPr lIns="0" tIns="0" rIns="0" bIns="0" anchor="t" anchorCtr="0">
              <a:noAutofit/>
            </a:bodyPr>
            <a:lstStyle/>
            <a:p>
              <a:pPr marL="1587" marR="0" lvl="1" indent="-1587" algn="l" rtl="0">
                <a:spcBef>
                  <a:spcPts val="0"/>
                </a:spcBef>
                <a:spcAft>
                  <a:spcPts val="0"/>
                </a:spcAft>
                <a:buClr>
                  <a:srgbClr val="000000"/>
                </a:buClr>
                <a:buSzPct val="25000"/>
                <a:buFont typeface="Arial"/>
                <a:buNone/>
              </a:pPr>
              <a:r>
                <a:rPr lang="en-US" sz="1050" b="0" i="0" u="none" strike="noStrike" cap="none">
                  <a:solidFill>
                    <a:srgbClr val="000000"/>
                  </a:solidFill>
                  <a:latin typeface="Arial"/>
                  <a:ea typeface="Arial"/>
                  <a:cs typeface="Arial"/>
                  <a:sym typeface="Arial"/>
                </a:rPr>
                <a:t>Launch workstream teams across all office types, generate ideas, </a:t>
              </a:r>
              <a:br>
                <a:rPr lang="en-US" sz="1050" b="0" i="0" u="none" strike="noStrike" cap="none">
                  <a:solidFill>
                    <a:srgbClr val="000000"/>
                  </a:solidFill>
                  <a:latin typeface="Arial"/>
                  <a:ea typeface="Arial"/>
                  <a:cs typeface="Arial"/>
                  <a:sym typeface="Arial"/>
                </a:rPr>
              </a:br>
              <a:r>
                <a:rPr lang="en-US" sz="1050" b="0" i="0" u="none" strike="noStrike" cap="none">
                  <a:solidFill>
                    <a:srgbClr val="000000"/>
                  </a:solidFill>
                  <a:latin typeface="Arial"/>
                  <a:ea typeface="Arial"/>
                  <a:cs typeface="Arial"/>
                  <a:sym typeface="Arial"/>
                </a:rPr>
                <a:t>&amp; develop recommendations</a:t>
              </a:r>
            </a:p>
          </p:txBody>
        </p:sp>
        <p:sp>
          <p:nvSpPr>
            <p:cNvPr id="232" name="Shape 232"/>
            <p:cNvSpPr txBox="1"/>
            <p:nvPr/>
          </p:nvSpPr>
          <p:spPr>
            <a:xfrm>
              <a:off x="5474828" y="2882350"/>
              <a:ext cx="2001000" cy="807900"/>
            </a:xfrm>
            <a:prstGeom prst="rect">
              <a:avLst/>
            </a:prstGeom>
            <a:noFill/>
            <a:ln>
              <a:noFill/>
            </a:ln>
          </p:spPr>
          <p:txBody>
            <a:bodyPr lIns="0" tIns="0" rIns="0" bIns="0" anchor="t" anchorCtr="0">
              <a:noAutofit/>
            </a:bodyPr>
            <a:lstStyle/>
            <a:p>
              <a:pPr marL="1587" marR="0" lvl="1" indent="-1587" algn="l" rtl="0">
                <a:spcBef>
                  <a:spcPts val="0"/>
                </a:spcBef>
                <a:spcAft>
                  <a:spcPts val="0"/>
                </a:spcAft>
                <a:buClr>
                  <a:srgbClr val="000000"/>
                </a:buClr>
                <a:buSzPct val="25000"/>
                <a:buFont typeface="Arial"/>
                <a:buNone/>
              </a:pPr>
              <a:r>
                <a:rPr lang="en-US" sz="1050" b="0" i="0" u="none" strike="noStrike" cap="none">
                  <a:solidFill>
                    <a:srgbClr val="000000"/>
                  </a:solidFill>
                  <a:latin typeface="Arial"/>
                  <a:ea typeface="Arial"/>
                  <a:cs typeface="Arial"/>
                  <a:sym typeface="Arial"/>
                </a:rPr>
                <a:t>Design “Fully Integrated Field Structure” concept and strategic staffing blueprint, prioritize ideas, and gather feedback from internal and external stakeholders</a:t>
              </a:r>
            </a:p>
          </p:txBody>
        </p:sp>
        <p:sp>
          <p:nvSpPr>
            <p:cNvPr id="233" name="Shape 233"/>
            <p:cNvSpPr txBox="1"/>
            <p:nvPr/>
          </p:nvSpPr>
          <p:spPr>
            <a:xfrm>
              <a:off x="7561438" y="2882350"/>
              <a:ext cx="2001000" cy="807900"/>
            </a:xfrm>
            <a:prstGeom prst="rect">
              <a:avLst/>
            </a:prstGeom>
            <a:noFill/>
            <a:ln>
              <a:noFill/>
            </a:ln>
          </p:spPr>
          <p:txBody>
            <a:bodyPr lIns="0" tIns="0" rIns="0" bIns="0" anchor="t" anchorCtr="0">
              <a:noAutofit/>
            </a:bodyPr>
            <a:lstStyle/>
            <a:p>
              <a:pPr marL="1587" marR="0" lvl="1" indent="-1587" algn="l" rtl="0">
                <a:spcBef>
                  <a:spcPts val="0"/>
                </a:spcBef>
                <a:spcAft>
                  <a:spcPts val="0"/>
                </a:spcAft>
                <a:buClr>
                  <a:srgbClr val="000000"/>
                </a:buClr>
                <a:buSzPct val="25000"/>
                <a:buFont typeface="Arial"/>
                <a:buNone/>
              </a:pPr>
              <a:r>
                <a:rPr lang="en-US" sz="1050" b="0" i="0" u="none" strike="noStrike" cap="none">
                  <a:solidFill>
                    <a:srgbClr val="000000"/>
                  </a:solidFill>
                  <a:latin typeface="Arial"/>
                  <a:ea typeface="Arial"/>
                  <a:cs typeface="Arial"/>
                  <a:sym typeface="Arial"/>
                </a:rPr>
                <a:t>Refresh understanding of NWS’s external context, research changes in private sector, and assess options for role of government to best meet mission</a:t>
              </a:r>
            </a:p>
          </p:txBody>
        </p:sp>
        <p:sp>
          <p:nvSpPr>
            <p:cNvPr id="234" name="Shape 234"/>
            <p:cNvSpPr txBox="1"/>
            <p:nvPr/>
          </p:nvSpPr>
          <p:spPr>
            <a:xfrm>
              <a:off x="9771875" y="2882350"/>
              <a:ext cx="2001000" cy="4848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1050" b="0" i="0" u="none" strike="noStrike" cap="none">
                  <a:solidFill>
                    <a:srgbClr val="000000"/>
                  </a:solidFill>
                  <a:latin typeface="Arial"/>
                  <a:ea typeface="Arial"/>
                  <a:cs typeface="Arial"/>
                  <a:sym typeface="Arial"/>
                </a:rPr>
                <a:t>Operationalize tested and refined recommendations; implement across entire organization</a:t>
              </a:r>
            </a:p>
          </p:txBody>
        </p:sp>
      </p:grpSp>
      <p:grpSp>
        <p:nvGrpSpPr>
          <p:cNvPr id="235" name="Shape 235"/>
          <p:cNvGrpSpPr/>
          <p:nvPr/>
        </p:nvGrpSpPr>
        <p:grpSpPr>
          <a:xfrm>
            <a:off x="181946" y="4046610"/>
            <a:ext cx="11590927" cy="2423700"/>
            <a:chOff x="181946" y="4046610"/>
            <a:chExt cx="11590927" cy="2423700"/>
          </a:xfrm>
        </p:grpSpPr>
        <p:sp>
          <p:nvSpPr>
            <p:cNvPr id="236" name="Shape 236"/>
            <p:cNvSpPr txBox="1"/>
            <p:nvPr/>
          </p:nvSpPr>
          <p:spPr>
            <a:xfrm>
              <a:off x="181946" y="4046610"/>
              <a:ext cx="951000" cy="2423700"/>
            </a:xfrm>
            <a:prstGeom prst="rect">
              <a:avLst/>
            </a:prstGeom>
            <a:solidFill>
              <a:schemeClr val="accent2"/>
            </a:solidFill>
            <a:ln>
              <a:noFill/>
            </a:ln>
          </p:spPr>
          <p:txBody>
            <a:bodyPr lIns="76200" tIns="76200" rIns="76200" bIns="76200" anchor="ctr" anchorCtr="0">
              <a:noAutofit/>
            </a:bodyPr>
            <a:lstStyle/>
            <a:p>
              <a:pPr marL="1587" marR="0" lvl="1" indent="-1587" algn="l" rtl="0">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a:p>
              <a:pPr marL="1587" marR="0" lvl="1" indent="-1587" algn="l" rtl="0">
                <a:spcBef>
                  <a:spcPts val="0"/>
                </a:spcBef>
                <a:spcAft>
                  <a:spcPts val="0"/>
                </a:spcAft>
                <a:buClr>
                  <a:srgbClr val="000000"/>
                </a:buClr>
                <a:buSzPct val="25000"/>
                <a:buFont typeface="Arial"/>
                <a:buNone/>
              </a:pPr>
              <a:r>
                <a:rPr lang="en-US" sz="1400" b="1" i="0" u="none" strike="noStrike" cap="none">
                  <a:solidFill>
                    <a:schemeClr val="lt1"/>
                  </a:solidFill>
                  <a:latin typeface="Arial"/>
                  <a:ea typeface="Arial"/>
                  <a:cs typeface="Arial"/>
                  <a:sym typeface="Arial"/>
                </a:rPr>
                <a:t>Key Decision Points</a:t>
              </a:r>
            </a:p>
            <a:p>
              <a:pPr marL="1587" marR="0" lvl="1" indent="-1587" algn="l" rtl="0">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p:txBody>
        </p:sp>
        <p:grpSp>
          <p:nvGrpSpPr>
            <p:cNvPr id="237" name="Shape 237"/>
            <p:cNvGrpSpPr/>
            <p:nvPr/>
          </p:nvGrpSpPr>
          <p:grpSpPr>
            <a:xfrm>
              <a:off x="1301606" y="4046610"/>
              <a:ext cx="10471267" cy="2423700"/>
              <a:chOff x="1290770" y="3794310"/>
              <a:chExt cx="10471267" cy="2423700"/>
            </a:xfrm>
          </p:grpSpPr>
          <p:sp>
            <p:nvSpPr>
              <p:cNvPr id="238" name="Shape 238"/>
              <p:cNvSpPr txBox="1"/>
              <p:nvPr/>
            </p:nvSpPr>
            <p:spPr>
              <a:xfrm>
                <a:off x="1290770" y="3794310"/>
                <a:ext cx="2001000" cy="2100600"/>
              </a:xfrm>
              <a:prstGeom prst="rect">
                <a:avLst/>
              </a:prstGeom>
              <a:noFill/>
              <a:ln>
                <a:noFill/>
              </a:ln>
            </p:spPr>
            <p:txBody>
              <a:bodyPr lIns="0" tIns="0" rIns="0" bIns="0" anchor="t" anchorCtr="0">
                <a:noAutofit/>
              </a:bodyPr>
              <a:lstStyle/>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Focus on Weather-Ready Nation Vision and shift to a science-based service model</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Decision to work in parallel on:</a:t>
                </a:r>
              </a:p>
              <a:p>
                <a:pPr marL="609630" marR="0" lvl="2" indent="-355630" algn="l" rtl="0">
                  <a:spcBef>
                    <a:spcPts val="0"/>
                  </a:spcBef>
                  <a:spcAft>
                    <a:spcPts val="0"/>
                  </a:spcAft>
                  <a:buClr>
                    <a:schemeClr val="dk2"/>
                  </a:buClr>
                  <a:buSzPct val="114545"/>
                  <a:buFont typeface="Arial"/>
                  <a:buChar char="–"/>
                </a:pPr>
                <a:r>
                  <a:rPr lang="en-US" sz="1050" b="0" i="0" u="none" strike="noStrike" cap="none">
                    <a:solidFill>
                      <a:schemeClr val="dk1"/>
                    </a:solidFill>
                    <a:latin typeface="Arial"/>
                    <a:ea typeface="Arial"/>
                    <a:cs typeface="Arial"/>
                    <a:sym typeface="Arial"/>
                  </a:rPr>
                  <a:t>Actionable ideas</a:t>
                </a:r>
              </a:p>
              <a:p>
                <a:pPr marL="609630" marR="0" lvl="2" indent="-355630" algn="l" rtl="0">
                  <a:spcBef>
                    <a:spcPts val="0"/>
                  </a:spcBef>
                  <a:spcAft>
                    <a:spcPts val="0"/>
                  </a:spcAft>
                  <a:buClr>
                    <a:schemeClr val="dk2"/>
                  </a:buClr>
                  <a:buSzPct val="114545"/>
                  <a:buFont typeface="Arial"/>
                  <a:buChar char="–"/>
                </a:pPr>
                <a:r>
                  <a:rPr lang="en-US" sz="1050" b="0" i="0" u="none" strike="noStrike" cap="none">
                    <a:solidFill>
                      <a:schemeClr val="dk1"/>
                    </a:solidFill>
                    <a:latin typeface="Arial"/>
                    <a:ea typeface="Arial"/>
                    <a:cs typeface="Arial"/>
                    <a:sym typeface="Arial"/>
                  </a:rPr>
                  <a:t>Blueprint for the future state workforce, org. structure, op. model</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Shared diagnostic findings internally and externally (e.g. Hill, OMB, NWA, IAEM, NAPA, NAS, AMS)</a:t>
                </a:r>
              </a:p>
            </p:txBody>
          </p:sp>
          <p:sp>
            <p:nvSpPr>
              <p:cNvPr id="239" name="Shape 239"/>
              <p:cNvSpPr txBox="1"/>
              <p:nvPr/>
            </p:nvSpPr>
            <p:spPr>
              <a:xfrm>
                <a:off x="3375123" y="3794310"/>
                <a:ext cx="2001000" cy="2423700"/>
              </a:xfrm>
              <a:prstGeom prst="rect">
                <a:avLst/>
              </a:prstGeom>
              <a:noFill/>
              <a:ln>
                <a:noFill/>
              </a:ln>
            </p:spPr>
            <p:txBody>
              <a:bodyPr lIns="0" tIns="0" rIns="0" bIns="0" anchor="t" anchorCtr="0">
                <a:noAutofit/>
              </a:bodyPr>
              <a:lstStyle/>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Creation of workstream teams</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Regular communications</a:t>
                </a:r>
              </a:p>
              <a:p>
                <a:pPr marL="3600" marR="0" lvl="1" indent="-3600" algn="l" rtl="0">
                  <a:spcBef>
                    <a:spcPts val="0"/>
                  </a:spcBef>
                  <a:spcAft>
                    <a:spcPts val="0"/>
                  </a:spcAft>
                  <a:buClr>
                    <a:schemeClr val="dk2"/>
                  </a:buClr>
                  <a:buSzPct val="25000"/>
                  <a:buFont typeface="Arial"/>
                  <a:buNone/>
                </a:pPr>
                <a:r>
                  <a:rPr lang="en-US" sz="1000" b="1" i="0" u="none" strike="noStrike" cap="none">
                    <a:solidFill>
                      <a:schemeClr val="accent4"/>
                    </a:solidFill>
                    <a:latin typeface="Arial"/>
                    <a:ea typeface="Arial"/>
                    <a:cs typeface="Arial"/>
                    <a:sym typeface="Arial"/>
                  </a:rPr>
                  <a:t>Workforce</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GS 5-12 Met. Dev. Model</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NWS 101 and Manager Orientation</a:t>
                </a:r>
              </a:p>
              <a:p>
                <a:pPr marL="3600" marR="0" lvl="1" indent="-3600" algn="l" rtl="0">
                  <a:spcBef>
                    <a:spcPts val="0"/>
                  </a:spcBef>
                  <a:spcAft>
                    <a:spcPts val="0"/>
                  </a:spcAft>
                  <a:buClr>
                    <a:schemeClr val="dk2"/>
                  </a:buClr>
                  <a:buSzPct val="25000"/>
                  <a:buFont typeface="Arial"/>
                  <a:buNone/>
                </a:pPr>
                <a:r>
                  <a:rPr lang="en-US" sz="1000" b="1" i="0" u="none" strike="noStrike" cap="none">
                    <a:solidFill>
                      <a:schemeClr val="accent4"/>
                    </a:solidFill>
                    <a:latin typeface="Arial"/>
                    <a:ea typeface="Arial"/>
                    <a:cs typeface="Arial"/>
                    <a:sym typeface="Arial"/>
                  </a:rPr>
                  <a:t>Operating model</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IDSS “deep relationships” philosophy – to be used in clarifying IDSS policy</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IDSS training</a:t>
                </a:r>
              </a:p>
              <a:p>
                <a:pPr marL="3600" marR="0" lvl="1" indent="-3600" algn="l" rtl="0">
                  <a:spcBef>
                    <a:spcPts val="0"/>
                  </a:spcBef>
                  <a:spcAft>
                    <a:spcPts val="0"/>
                  </a:spcAft>
                  <a:buClr>
                    <a:schemeClr val="dk2"/>
                  </a:buClr>
                  <a:buSzPct val="25000"/>
                  <a:buFont typeface="Arial"/>
                  <a:buNone/>
                </a:pPr>
                <a:r>
                  <a:rPr lang="en-US" sz="1000" b="1" i="0" u="none" strike="noStrike" cap="none">
                    <a:solidFill>
                      <a:schemeClr val="accent4"/>
                    </a:solidFill>
                    <a:latin typeface="Arial"/>
                    <a:ea typeface="Arial"/>
                    <a:cs typeface="Arial"/>
                    <a:sym typeface="Arial"/>
                  </a:rPr>
                  <a:t>Org. structure</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NSP role clarity, Tsunami alignment, Field Leadership Committee</a:t>
                </a:r>
              </a:p>
            </p:txBody>
          </p:sp>
          <p:sp>
            <p:nvSpPr>
              <p:cNvPr id="240" name="Shape 240"/>
              <p:cNvSpPr txBox="1"/>
              <p:nvPr/>
            </p:nvSpPr>
            <p:spPr>
              <a:xfrm>
                <a:off x="5463991" y="3794310"/>
                <a:ext cx="2001000" cy="2262300"/>
              </a:xfrm>
              <a:prstGeom prst="rect">
                <a:avLst/>
              </a:prstGeom>
              <a:noFill/>
              <a:ln>
                <a:noFill/>
              </a:ln>
            </p:spPr>
            <p:txBody>
              <a:bodyPr lIns="0" tIns="0" rIns="0" bIns="0" anchor="t" anchorCtr="0">
                <a:noAutofit/>
              </a:bodyPr>
              <a:lstStyle/>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Collaborative Forecast Process (CFP) based on NBM</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IDSS table top exercise</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Fully Integrated Field Structure concept, with defined roles across office types</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Strategic staffing blueprint, with criteria for estimating workforce needs by office and future state office maps</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Workforce model tools</a:t>
                </a:r>
              </a:p>
              <a:p>
                <a:pPr marL="194400" marR="0" lvl="1" indent="-174556" algn="l" rtl="0">
                  <a:spcBef>
                    <a:spcPts val="0"/>
                  </a:spcBef>
                  <a:spcAft>
                    <a:spcPts val="0"/>
                  </a:spcAft>
                  <a:buClr>
                    <a:schemeClr val="dk2"/>
                  </a:buClr>
                  <a:buSzPct val="100000"/>
                  <a:buFont typeface="Arial"/>
                  <a:buChar char="▪"/>
                </a:pPr>
                <a:r>
                  <a:rPr lang="en-US" sz="1000" b="0" i="0" u="none" strike="noStrike" cap="none">
                    <a:solidFill>
                      <a:schemeClr val="dk1"/>
                    </a:solidFill>
                    <a:latin typeface="Arial"/>
                    <a:ea typeface="Arial"/>
                    <a:cs typeface="Arial"/>
                    <a:sym typeface="Arial"/>
                  </a:rPr>
                  <a:t>OHI “culture team” launched in OOE</a:t>
                </a:r>
              </a:p>
            </p:txBody>
          </p:sp>
          <p:sp>
            <p:nvSpPr>
              <p:cNvPr id="241" name="Shape 241"/>
              <p:cNvSpPr txBox="1"/>
              <p:nvPr/>
            </p:nvSpPr>
            <p:spPr>
              <a:xfrm>
                <a:off x="7550600" y="3794310"/>
                <a:ext cx="2001000" cy="2100600"/>
              </a:xfrm>
              <a:prstGeom prst="rect">
                <a:avLst/>
              </a:prstGeom>
              <a:noFill/>
              <a:ln>
                <a:noFill/>
              </a:ln>
            </p:spPr>
            <p:txBody>
              <a:bodyPr lIns="0" tIns="0" rIns="0" bIns="0" anchor="t" anchorCtr="0">
                <a:noAutofit/>
              </a:bodyPr>
              <a:lstStyle/>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Designate OOE as external engagement lead for communications and research</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Interview major industry players</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Engage leadership in scenario planning workshops</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Write paper with perspective on changes in enterprise</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Engage with portfolio leads in understanding opportunities and risks from private sector change</a:t>
                </a:r>
              </a:p>
            </p:txBody>
          </p:sp>
          <p:sp>
            <p:nvSpPr>
              <p:cNvPr id="242" name="Shape 242"/>
              <p:cNvSpPr txBox="1"/>
              <p:nvPr/>
            </p:nvSpPr>
            <p:spPr>
              <a:xfrm>
                <a:off x="9761038" y="3794310"/>
                <a:ext cx="2001000" cy="2262300"/>
              </a:xfrm>
              <a:prstGeom prst="rect">
                <a:avLst/>
              </a:prstGeom>
              <a:noFill/>
              <a:ln>
                <a:noFill/>
              </a:ln>
            </p:spPr>
            <p:txBody>
              <a:bodyPr lIns="0" tIns="0" rIns="0" bIns="0" anchor="t" anchorCtr="0">
                <a:noAutofit/>
              </a:bodyPr>
              <a:lstStyle/>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Establishment of PMO as Evolve NWS leader and connection between “left side” and “right side” of organization</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Evolve NWS as the organization’s #1 priority, to be reflected in AOP and resourcing decisions</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Focus on five objectives</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Focus on 16 initiatives</a:t>
                </a:r>
              </a:p>
              <a:p>
                <a:pPr marL="194400" marR="0" lvl="1" indent="-194400" algn="l" rtl="0">
                  <a:spcBef>
                    <a:spcPts val="0"/>
                  </a:spcBef>
                  <a:spcAft>
                    <a:spcPts val="0"/>
                  </a:spcAft>
                  <a:buClr>
                    <a:schemeClr val="dk2"/>
                  </a:buClr>
                  <a:buSzPct val="119318"/>
                  <a:buFont typeface="Arial"/>
                  <a:buChar char="▪"/>
                </a:pPr>
                <a:r>
                  <a:rPr lang="en-US" sz="1050" b="0" i="0" u="none" strike="noStrike" cap="none">
                    <a:solidFill>
                      <a:schemeClr val="dk1"/>
                    </a:solidFill>
                    <a:latin typeface="Arial"/>
                    <a:ea typeface="Arial"/>
                    <a:cs typeface="Arial"/>
                    <a:sym typeface="Arial"/>
                  </a:rPr>
                  <a:t>Objective Leaders and Implementation Leaders in process of being named</a:t>
                </a:r>
              </a:p>
            </p:txBody>
          </p:sp>
        </p:grpSp>
      </p:grpSp>
      <p:cxnSp>
        <p:nvCxnSpPr>
          <p:cNvPr id="243" name="Shape 243"/>
          <p:cNvCxnSpPr/>
          <p:nvPr/>
        </p:nvCxnSpPr>
        <p:spPr>
          <a:xfrm>
            <a:off x="1301607" y="2288661"/>
            <a:ext cx="10471500" cy="0"/>
          </a:xfrm>
          <a:prstGeom prst="straightConnector1">
            <a:avLst/>
          </a:prstGeom>
          <a:noFill/>
          <a:ln w="19050" cap="flat" cmpd="sng">
            <a:solidFill>
              <a:schemeClr val="accent6"/>
            </a:solidFill>
            <a:prstDash val="dot"/>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p:nvPr/>
        </p:nvSpPr>
        <p:spPr>
          <a:xfrm>
            <a:off x="1493837" y="0"/>
            <a:ext cx="158750" cy="15875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51" name="Shape 251"/>
          <p:cNvSpPr txBox="1">
            <a:spLocks noGrp="1"/>
          </p:cNvSpPr>
          <p:nvPr>
            <p:ph type="title"/>
          </p:nvPr>
        </p:nvSpPr>
        <p:spPr>
          <a:xfrm>
            <a:off x="158757" y="159853"/>
            <a:ext cx="10743701" cy="61555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OWA studied NWS’s workforce, organizational structure and operating model, providing data supporting potential required evolution for delivering Weather-Ready Nation Vision</a:t>
            </a:r>
          </a:p>
        </p:txBody>
      </p:sp>
      <p:sp>
        <p:nvSpPr>
          <p:cNvPr id="252" name="Shape 252"/>
          <p:cNvSpPr txBox="1"/>
          <p:nvPr/>
        </p:nvSpPr>
        <p:spPr>
          <a:xfrm>
            <a:off x="258769" y="1138295"/>
            <a:ext cx="1383392" cy="307777"/>
          </a:xfrm>
          <a:prstGeom prst="rect">
            <a:avLst/>
          </a:prstGeom>
          <a:noFill/>
          <a:ln>
            <a:noFill/>
          </a:ln>
        </p:spPr>
        <p:txBody>
          <a:bodyPr lIns="0" tIns="0" rIns="0" bIns="0" anchor="b"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2000" b="0" i="0" u="none" strike="noStrike" cap="none">
                <a:solidFill>
                  <a:schemeClr val="accent3"/>
                </a:solidFill>
                <a:latin typeface="Arial"/>
                <a:ea typeface="Arial"/>
                <a:cs typeface="Arial"/>
                <a:sym typeface="Arial"/>
              </a:rPr>
              <a:t>Key insights</a:t>
            </a:r>
          </a:p>
        </p:txBody>
      </p:sp>
      <p:cxnSp>
        <p:nvCxnSpPr>
          <p:cNvPr id="253" name="Shape 253"/>
          <p:cNvCxnSpPr/>
          <p:nvPr/>
        </p:nvCxnSpPr>
        <p:spPr>
          <a:xfrm>
            <a:off x="1814350" y="4668778"/>
            <a:ext cx="9736287" cy="0"/>
          </a:xfrm>
          <a:prstGeom prst="straightConnector1">
            <a:avLst/>
          </a:prstGeom>
          <a:noFill/>
          <a:ln w="19050" cap="flat" cmpd="sng">
            <a:solidFill>
              <a:schemeClr val="accent6"/>
            </a:solidFill>
            <a:prstDash val="dot"/>
            <a:round/>
            <a:headEnd type="none" w="med" len="med"/>
            <a:tailEnd type="none" w="med" len="med"/>
          </a:ln>
        </p:spPr>
      </p:cxnSp>
      <p:cxnSp>
        <p:nvCxnSpPr>
          <p:cNvPr id="254" name="Shape 254"/>
          <p:cNvCxnSpPr/>
          <p:nvPr/>
        </p:nvCxnSpPr>
        <p:spPr>
          <a:xfrm>
            <a:off x="1814350" y="2721283"/>
            <a:ext cx="9736287" cy="0"/>
          </a:xfrm>
          <a:prstGeom prst="straightConnector1">
            <a:avLst/>
          </a:prstGeom>
          <a:noFill/>
          <a:ln w="19050" cap="flat" cmpd="sng">
            <a:solidFill>
              <a:schemeClr val="accent6"/>
            </a:solidFill>
            <a:prstDash val="dot"/>
            <a:round/>
            <a:headEnd type="none" w="med" len="med"/>
            <a:tailEnd type="none" w="med" len="med"/>
          </a:ln>
        </p:spPr>
      </p:cxnSp>
      <p:sp>
        <p:nvSpPr>
          <p:cNvPr id="255" name="Shape 255"/>
          <p:cNvSpPr txBox="1"/>
          <p:nvPr/>
        </p:nvSpPr>
        <p:spPr>
          <a:xfrm>
            <a:off x="258769" y="1474304"/>
            <a:ext cx="1475488" cy="1171939"/>
          </a:xfrm>
          <a:prstGeom prst="rect">
            <a:avLst/>
          </a:prstGeom>
          <a:solidFill>
            <a:schemeClr val="accent2"/>
          </a:solidFill>
          <a:ln>
            <a:noFill/>
          </a:ln>
        </p:spPr>
        <p:txBody>
          <a:bodyPr lIns="76200" tIns="76200" rIns="76200" bIns="762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Workforce</a:t>
            </a:r>
          </a:p>
        </p:txBody>
      </p:sp>
      <p:grpSp>
        <p:nvGrpSpPr>
          <p:cNvPr id="256" name="Shape 256"/>
          <p:cNvGrpSpPr/>
          <p:nvPr/>
        </p:nvGrpSpPr>
        <p:grpSpPr>
          <a:xfrm>
            <a:off x="698628" y="1828848"/>
            <a:ext cx="595776" cy="598563"/>
            <a:chOff x="798641" y="1670589"/>
            <a:chExt cx="595776" cy="598563"/>
          </a:xfrm>
        </p:grpSpPr>
        <p:sp>
          <p:nvSpPr>
            <p:cNvPr id="257" name="Shape 257"/>
            <p:cNvSpPr/>
            <p:nvPr/>
          </p:nvSpPr>
          <p:spPr>
            <a:xfrm>
              <a:off x="798641" y="1670589"/>
              <a:ext cx="595776" cy="598563"/>
            </a:xfrm>
            <a:prstGeom prst="ellipse">
              <a:avLst/>
            </a:prstGeom>
            <a:solidFill>
              <a:schemeClr val="accent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58" name="Shape 258"/>
            <p:cNvSpPr/>
            <p:nvPr/>
          </p:nvSpPr>
          <p:spPr>
            <a:xfrm>
              <a:off x="916891" y="1787050"/>
              <a:ext cx="151145" cy="152094"/>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59" name="Shape 259"/>
            <p:cNvSpPr/>
            <p:nvPr/>
          </p:nvSpPr>
          <p:spPr>
            <a:xfrm>
              <a:off x="1086945" y="1787050"/>
              <a:ext cx="151145" cy="152094"/>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60" name="Shape 260"/>
            <p:cNvSpPr/>
            <p:nvPr/>
          </p:nvSpPr>
          <p:spPr>
            <a:xfrm>
              <a:off x="831866" y="1959796"/>
              <a:ext cx="151145" cy="152096"/>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61" name="Shape 261"/>
            <p:cNvSpPr/>
            <p:nvPr/>
          </p:nvSpPr>
          <p:spPr>
            <a:xfrm>
              <a:off x="1001919" y="1959801"/>
              <a:ext cx="151145" cy="152096"/>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62" name="Shape 262"/>
            <p:cNvSpPr/>
            <p:nvPr/>
          </p:nvSpPr>
          <p:spPr>
            <a:xfrm>
              <a:off x="1171970" y="1959801"/>
              <a:ext cx="151145" cy="152096"/>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grpSp>
      <p:grpSp>
        <p:nvGrpSpPr>
          <p:cNvPr id="263" name="Shape 263"/>
          <p:cNvGrpSpPr/>
          <p:nvPr/>
        </p:nvGrpSpPr>
        <p:grpSpPr>
          <a:xfrm>
            <a:off x="1814350" y="1474304"/>
            <a:ext cx="9736286" cy="1171941"/>
            <a:chOff x="1914363" y="1316045"/>
            <a:chExt cx="9736286" cy="1171941"/>
          </a:xfrm>
        </p:grpSpPr>
        <p:grpSp>
          <p:nvGrpSpPr>
            <p:cNvPr id="264" name="Shape 264"/>
            <p:cNvGrpSpPr/>
            <p:nvPr/>
          </p:nvGrpSpPr>
          <p:grpSpPr>
            <a:xfrm>
              <a:off x="10394570" y="1316046"/>
              <a:ext cx="1256079" cy="1171941"/>
              <a:chOff x="10610489" y="1433183"/>
              <a:chExt cx="1256079" cy="1171941"/>
            </a:xfrm>
          </p:grpSpPr>
          <p:pic>
            <p:nvPicPr>
              <p:cNvPr id="265" name="Shape 265"/>
              <p:cNvPicPr preferRelativeResize="0"/>
              <p:nvPr/>
            </p:nvPicPr>
            <p:blipFill rotWithShape="1">
              <a:blip r:embed="rId3">
                <a:alphaModFix/>
              </a:blip>
              <a:srcRect/>
              <a:stretch/>
            </p:blipFill>
            <p:spPr>
              <a:xfrm>
                <a:off x="10610489" y="1433183"/>
                <a:ext cx="1256079" cy="541586"/>
              </a:xfrm>
              <a:prstGeom prst="rect">
                <a:avLst/>
              </a:prstGeom>
              <a:noFill/>
              <a:ln>
                <a:noFill/>
              </a:ln>
            </p:spPr>
          </p:pic>
          <p:pic>
            <p:nvPicPr>
              <p:cNvPr id="266" name="Shape 266"/>
              <p:cNvPicPr preferRelativeResize="0"/>
              <p:nvPr/>
            </p:nvPicPr>
            <p:blipFill rotWithShape="1">
              <a:blip r:embed="rId4">
                <a:alphaModFix/>
              </a:blip>
              <a:srcRect/>
              <a:stretch/>
            </p:blipFill>
            <p:spPr>
              <a:xfrm>
                <a:off x="10656681" y="1949965"/>
                <a:ext cx="1163694" cy="655159"/>
              </a:xfrm>
              <a:prstGeom prst="rect">
                <a:avLst/>
              </a:prstGeom>
              <a:noFill/>
              <a:ln>
                <a:noFill/>
              </a:ln>
            </p:spPr>
          </p:pic>
        </p:grpSp>
        <p:sp>
          <p:nvSpPr>
            <p:cNvPr id="267" name="Shape 267"/>
            <p:cNvSpPr txBox="1"/>
            <p:nvPr/>
          </p:nvSpPr>
          <p:spPr>
            <a:xfrm>
              <a:off x="1914363" y="1316045"/>
              <a:ext cx="8391268" cy="1058749"/>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Controlling for differences, there is a </a:t>
              </a:r>
              <a:r>
                <a:rPr lang="en-US" sz="1600" b="1" i="0" u="none" strike="noStrike" cap="none">
                  <a:solidFill>
                    <a:schemeClr val="accent3"/>
                  </a:solidFill>
                  <a:latin typeface="Arial"/>
                  <a:ea typeface="Arial"/>
                  <a:cs typeface="Arial"/>
                  <a:sym typeface="Arial"/>
                </a:rPr>
                <a:t>mismatch</a:t>
              </a:r>
              <a:r>
                <a:rPr lang="en-US" sz="1600" b="0" i="0" u="none" strike="noStrike" cap="none">
                  <a:solidFill>
                    <a:schemeClr val="dk1"/>
                  </a:solidFill>
                  <a:latin typeface="Arial"/>
                  <a:ea typeface="Arial"/>
                  <a:cs typeface="Arial"/>
                  <a:sym typeface="Arial"/>
                </a:rPr>
                <a:t> in some areas between today’s </a:t>
              </a:r>
              <a:r>
                <a:rPr lang="en-US" sz="1600" b="1" i="0" u="none" strike="noStrike" cap="none">
                  <a:solidFill>
                    <a:schemeClr val="accent3"/>
                  </a:solidFill>
                  <a:latin typeface="Arial"/>
                  <a:ea typeface="Arial"/>
                  <a:cs typeface="Arial"/>
                  <a:sym typeface="Arial"/>
                </a:rPr>
                <a:t>workforce and today’s workload</a:t>
              </a:r>
            </a:p>
            <a:p>
              <a:pPr marL="194400" marR="0" lvl="1" indent="-194400" algn="l" rtl="0">
                <a:lnSpc>
                  <a:spcPct val="100000"/>
                </a:lnSpc>
                <a:spcBef>
                  <a:spcPts val="48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In addition, there is a difference between the current and desired skill level for skills identified as important to IDSS, including written and oral communications</a:t>
              </a:r>
            </a:p>
          </p:txBody>
        </p:sp>
      </p:grpSp>
      <p:sp>
        <p:nvSpPr>
          <p:cNvPr id="268" name="Shape 268"/>
          <p:cNvSpPr txBox="1"/>
          <p:nvPr/>
        </p:nvSpPr>
        <p:spPr>
          <a:xfrm>
            <a:off x="258769" y="2796324"/>
            <a:ext cx="1475488" cy="1797414"/>
          </a:xfrm>
          <a:prstGeom prst="rect">
            <a:avLst/>
          </a:prstGeom>
          <a:solidFill>
            <a:schemeClr val="accent2"/>
          </a:solidFill>
          <a:ln>
            <a:noFill/>
          </a:ln>
        </p:spPr>
        <p:txBody>
          <a:bodyPr lIns="76200" tIns="76200" rIns="76200" bIns="762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Org. structure</a:t>
            </a:r>
          </a:p>
        </p:txBody>
      </p:sp>
      <p:grpSp>
        <p:nvGrpSpPr>
          <p:cNvPr id="269" name="Shape 269"/>
          <p:cNvGrpSpPr/>
          <p:nvPr/>
        </p:nvGrpSpPr>
        <p:grpSpPr>
          <a:xfrm>
            <a:off x="698628" y="3550409"/>
            <a:ext cx="595776" cy="598563"/>
            <a:chOff x="598616" y="3507769"/>
            <a:chExt cx="595776" cy="598563"/>
          </a:xfrm>
        </p:grpSpPr>
        <p:sp>
          <p:nvSpPr>
            <p:cNvPr id="270" name="Shape 270"/>
            <p:cNvSpPr/>
            <p:nvPr/>
          </p:nvSpPr>
          <p:spPr>
            <a:xfrm>
              <a:off x="598616" y="3507769"/>
              <a:ext cx="595776" cy="598563"/>
            </a:xfrm>
            <a:prstGeom prst="ellipse">
              <a:avLst/>
            </a:prstGeom>
            <a:solidFill>
              <a:schemeClr val="accent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71" name="Shape 271"/>
            <p:cNvSpPr/>
            <p:nvPr/>
          </p:nvSpPr>
          <p:spPr>
            <a:xfrm>
              <a:off x="819323" y="3674582"/>
              <a:ext cx="154359" cy="103616"/>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500" b="1" i="0" u="none" strike="noStrike" cap="none">
                <a:solidFill>
                  <a:srgbClr val="000000"/>
                </a:solidFill>
                <a:latin typeface="Arial"/>
                <a:ea typeface="Arial"/>
                <a:cs typeface="Arial"/>
                <a:sym typeface="Arial"/>
              </a:endParaRPr>
            </a:p>
          </p:txBody>
        </p:sp>
        <p:sp>
          <p:nvSpPr>
            <p:cNvPr id="272" name="Shape 272"/>
            <p:cNvSpPr/>
            <p:nvPr/>
          </p:nvSpPr>
          <p:spPr>
            <a:xfrm>
              <a:off x="690022" y="3835907"/>
              <a:ext cx="154359" cy="103616"/>
            </a:xfrm>
            <a:prstGeom prst="rect">
              <a:avLst/>
            </a:prstGeom>
            <a:solidFill>
              <a:schemeClr val="lt1">
                <a:alpha val="6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500" b="1" i="0" u="none" strike="noStrike" cap="none">
                <a:solidFill>
                  <a:srgbClr val="000000"/>
                </a:solidFill>
                <a:latin typeface="Arial"/>
                <a:ea typeface="Arial"/>
                <a:cs typeface="Arial"/>
                <a:sym typeface="Arial"/>
              </a:endParaRPr>
            </a:p>
          </p:txBody>
        </p:sp>
        <p:sp>
          <p:nvSpPr>
            <p:cNvPr id="273" name="Shape 273"/>
            <p:cNvSpPr/>
            <p:nvPr/>
          </p:nvSpPr>
          <p:spPr>
            <a:xfrm>
              <a:off x="948612" y="3835898"/>
              <a:ext cx="154357" cy="103616"/>
            </a:xfrm>
            <a:prstGeom prst="rect">
              <a:avLst/>
            </a:prstGeom>
            <a:solidFill>
              <a:schemeClr val="lt1">
                <a:alpha val="6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500" b="1" i="0" u="none" strike="noStrike" cap="none">
                <a:solidFill>
                  <a:srgbClr val="000000"/>
                </a:solidFill>
                <a:latin typeface="Arial"/>
                <a:ea typeface="Arial"/>
                <a:cs typeface="Arial"/>
                <a:sym typeface="Arial"/>
              </a:endParaRPr>
            </a:p>
          </p:txBody>
        </p:sp>
        <p:cxnSp>
          <p:nvCxnSpPr>
            <p:cNvPr id="274" name="Shape 274"/>
            <p:cNvCxnSpPr>
              <a:stCxn id="271" idx="2"/>
              <a:endCxn id="272" idx="0"/>
            </p:cNvCxnSpPr>
            <p:nvPr/>
          </p:nvCxnSpPr>
          <p:spPr>
            <a:xfrm rot="5400000">
              <a:off x="803052" y="3742348"/>
              <a:ext cx="57600" cy="129300"/>
            </a:xfrm>
            <a:prstGeom prst="bentConnector3">
              <a:avLst>
                <a:gd name="adj1" fmla="val -24028"/>
              </a:avLst>
            </a:prstGeom>
            <a:noFill/>
            <a:ln w="12700" cap="flat" cmpd="sng">
              <a:solidFill>
                <a:schemeClr val="lt1"/>
              </a:solidFill>
              <a:prstDash val="solid"/>
              <a:round/>
              <a:headEnd type="none" w="med" len="med"/>
              <a:tailEnd type="none" w="med" len="med"/>
            </a:ln>
          </p:spPr>
        </p:cxnSp>
        <p:cxnSp>
          <p:nvCxnSpPr>
            <p:cNvPr id="275" name="Shape 275"/>
            <p:cNvCxnSpPr>
              <a:stCxn id="273" idx="0"/>
              <a:endCxn id="271" idx="2"/>
            </p:cNvCxnSpPr>
            <p:nvPr/>
          </p:nvCxnSpPr>
          <p:spPr>
            <a:xfrm rot="5400000" flipH="1">
              <a:off x="932340" y="3742448"/>
              <a:ext cx="57600" cy="129300"/>
            </a:xfrm>
            <a:prstGeom prst="bentConnector3">
              <a:avLst>
                <a:gd name="adj1" fmla="val 124028"/>
              </a:avLst>
            </a:prstGeom>
            <a:noFill/>
            <a:ln w="12700" cap="flat" cmpd="sng">
              <a:solidFill>
                <a:schemeClr val="lt1"/>
              </a:solidFill>
              <a:prstDash val="solid"/>
              <a:round/>
              <a:headEnd type="none" w="med" len="med"/>
              <a:tailEnd type="none" w="med" len="med"/>
            </a:ln>
          </p:spPr>
        </p:cxnSp>
      </p:grpSp>
      <p:grpSp>
        <p:nvGrpSpPr>
          <p:cNvPr id="276" name="Shape 276"/>
          <p:cNvGrpSpPr/>
          <p:nvPr/>
        </p:nvGrpSpPr>
        <p:grpSpPr>
          <a:xfrm>
            <a:off x="1814350" y="2796323"/>
            <a:ext cx="9736287" cy="1797414"/>
            <a:chOff x="1914363" y="2753683"/>
            <a:chExt cx="9736287" cy="1797414"/>
          </a:xfrm>
        </p:grpSpPr>
        <p:grpSp>
          <p:nvGrpSpPr>
            <p:cNvPr id="277" name="Shape 277"/>
            <p:cNvGrpSpPr/>
            <p:nvPr/>
          </p:nvGrpSpPr>
          <p:grpSpPr>
            <a:xfrm>
              <a:off x="10526317" y="2821675"/>
              <a:ext cx="1124333" cy="1661427"/>
              <a:chOff x="10676363" y="2728099"/>
              <a:chExt cx="1124333" cy="1644977"/>
            </a:xfrm>
          </p:grpSpPr>
          <p:pic>
            <p:nvPicPr>
              <p:cNvPr id="278" name="Shape 278"/>
              <p:cNvPicPr preferRelativeResize="0"/>
              <p:nvPr/>
            </p:nvPicPr>
            <p:blipFill rotWithShape="1">
              <a:blip r:embed="rId5">
                <a:alphaModFix/>
              </a:blip>
              <a:srcRect/>
              <a:stretch/>
            </p:blipFill>
            <p:spPr>
              <a:xfrm>
                <a:off x="10676363" y="2728099"/>
                <a:ext cx="1124333" cy="632996"/>
              </a:xfrm>
              <a:prstGeom prst="rect">
                <a:avLst/>
              </a:prstGeom>
              <a:noFill/>
              <a:ln>
                <a:noFill/>
              </a:ln>
            </p:spPr>
          </p:pic>
          <p:pic>
            <p:nvPicPr>
              <p:cNvPr id="279" name="Shape 279"/>
              <p:cNvPicPr preferRelativeResize="0"/>
              <p:nvPr/>
            </p:nvPicPr>
            <p:blipFill rotWithShape="1">
              <a:blip r:embed="rId6">
                <a:alphaModFix/>
              </a:blip>
              <a:srcRect/>
              <a:stretch/>
            </p:blipFill>
            <p:spPr>
              <a:xfrm>
                <a:off x="10687225" y="3546707"/>
                <a:ext cx="1102604" cy="826369"/>
              </a:xfrm>
              <a:prstGeom prst="rect">
                <a:avLst/>
              </a:prstGeom>
              <a:noFill/>
              <a:ln>
                <a:noFill/>
              </a:ln>
            </p:spPr>
          </p:pic>
        </p:grpSp>
        <p:sp>
          <p:nvSpPr>
            <p:cNvPr id="280" name="Shape 280"/>
            <p:cNvSpPr txBox="1"/>
            <p:nvPr/>
          </p:nvSpPr>
          <p:spPr>
            <a:xfrm>
              <a:off x="1914363" y="2753683"/>
              <a:ext cx="8391268" cy="1797414"/>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Though NWS ranked very highly in terms of motivation and external orientation, potential opportunities for improvement exist both in terms of health – where NWS scored </a:t>
              </a:r>
              <a:r>
                <a:rPr lang="en-US" sz="1600" b="1" i="0" u="none" strike="noStrike" cap="none">
                  <a:solidFill>
                    <a:schemeClr val="accent3"/>
                  </a:solidFill>
                  <a:latin typeface="Arial"/>
                  <a:ea typeface="Arial"/>
                  <a:cs typeface="Arial"/>
                  <a:sym typeface="Arial"/>
                </a:rPr>
                <a:t>lower on overall health </a:t>
              </a:r>
              <a:r>
                <a:rPr lang="en-US" sz="1600" b="0" i="0" u="none" strike="noStrike" cap="none">
                  <a:solidFill>
                    <a:schemeClr val="dk1"/>
                  </a:solidFill>
                  <a:latin typeface="Arial"/>
                  <a:ea typeface="Arial"/>
                  <a:cs typeface="Arial"/>
                  <a:sym typeface="Arial"/>
                </a:rPr>
                <a:t>than other public and private organizations – and structure – where HQ has reorganized, but the field remained constant</a:t>
              </a:r>
              <a:r>
                <a:rPr lang="en-US" sz="1600" b="1" i="0" u="none" strike="noStrike" cap="none">
                  <a:solidFill>
                    <a:schemeClr val="accent3"/>
                  </a:solidFill>
                  <a:latin typeface="Arial"/>
                  <a:ea typeface="Arial"/>
                  <a:cs typeface="Arial"/>
                  <a:sym typeface="Arial"/>
                </a:rPr>
                <a:t>, lacking role clarity</a:t>
              </a:r>
              <a:r>
                <a:rPr lang="en-US" sz="1600" b="0" i="0" u="none" strike="noStrike" cap="none">
                  <a:solidFill>
                    <a:schemeClr val="dk1"/>
                  </a:solidFill>
                  <a:latin typeface="Arial"/>
                  <a:ea typeface="Arial"/>
                  <a:cs typeface="Arial"/>
                  <a:sym typeface="Arial"/>
                </a:rPr>
                <a:t> across national, regional &amp; local offices</a:t>
              </a:r>
            </a:p>
            <a:p>
              <a:pPr marL="194400" marR="0" lvl="1" indent="-194400" algn="l" rtl="0">
                <a:lnSpc>
                  <a:spcPct val="100000"/>
                </a:lnSpc>
                <a:spcBef>
                  <a:spcPts val="480"/>
                </a:spcBef>
                <a:spcAft>
                  <a:spcPts val="0"/>
                </a:spcAft>
                <a:buClr>
                  <a:schemeClr val="dk2"/>
                </a:buClr>
                <a:buSzPct val="125000"/>
                <a:buFont typeface="Arial"/>
                <a:buChar char="▪"/>
              </a:pPr>
              <a:r>
                <a:rPr lang="en-US" sz="1600" b="1" i="0" u="none" strike="noStrike" cap="none">
                  <a:solidFill>
                    <a:schemeClr val="accent3"/>
                  </a:solidFill>
                  <a:latin typeface="Arial"/>
                  <a:ea typeface="Arial"/>
                  <a:cs typeface="Arial"/>
                  <a:sym typeface="Arial"/>
                </a:rPr>
                <a:t>Spans of control </a:t>
              </a:r>
              <a:r>
                <a:rPr lang="en-US" sz="1600" b="0" i="0" u="none" strike="noStrike" cap="none">
                  <a:solidFill>
                    <a:schemeClr val="dk1"/>
                  </a:solidFill>
                  <a:latin typeface="Arial"/>
                  <a:ea typeface="Arial"/>
                  <a:cs typeface="Arial"/>
                  <a:sym typeface="Arial"/>
                </a:rPr>
                <a:t>vary across the organization, being larger than peer organizations in several important management levels, making coaching and training difficult</a:t>
              </a:r>
            </a:p>
          </p:txBody>
        </p:sp>
      </p:grpSp>
      <p:sp>
        <p:nvSpPr>
          <p:cNvPr id="281" name="Shape 281"/>
          <p:cNvSpPr txBox="1"/>
          <p:nvPr/>
        </p:nvSpPr>
        <p:spPr>
          <a:xfrm>
            <a:off x="258769" y="4743817"/>
            <a:ext cx="1475488" cy="1735193"/>
          </a:xfrm>
          <a:prstGeom prst="rect">
            <a:avLst/>
          </a:prstGeom>
          <a:solidFill>
            <a:schemeClr val="accent2"/>
          </a:solidFill>
          <a:ln>
            <a:noFill/>
          </a:ln>
        </p:spPr>
        <p:txBody>
          <a:bodyPr lIns="76200" tIns="76200" rIns="76200" bIns="762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600" b="1" i="0" u="none" strike="noStrike" cap="none">
                <a:solidFill>
                  <a:schemeClr val="lt1"/>
                </a:solidFill>
                <a:latin typeface="Arial"/>
                <a:ea typeface="Arial"/>
                <a:cs typeface="Arial"/>
                <a:sym typeface="Arial"/>
              </a:rPr>
              <a:t>Operating model</a:t>
            </a:r>
          </a:p>
        </p:txBody>
      </p:sp>
      <p:grpSp>
        <p:nvGrpSpPr>
          <p:cNvPr id="282" name="Shape 282"/>
          <p:cNvGrpSpPr/>
          <p:nvPr/>
        </p:nvGrpSpPr>
        <p:grpSpPr>
          <a:xfrm>
            <a:off x="698628" y="5388514"/>
            <a:ext cx="595776" cy="598563"/>
            <a:chOff x="598616" y="5080787"/>
            <a:chExt cx="595776" cy="598563"/>
          </a:xfrm>
        </p:grpSpPr>
        <p:sp>
          <p:nvSpPr>
            <p:cNvPr id="283" name="Shape 283"/>
            <p:cNvSpPr/>
            <p:nvPr/>
          </p:nvSpPr>
          <p:spPr>
            <a:xfrm>
              <a:off x="598616" y="5080787"/>
              <a:ext cx="595776" cy="598563"/>
            </a:xfrm>
            <a:prstGeom prst="ellipse">
              <a:avLst/>
            </a:prstGeom>
            <a:solidFill>
              <a:schemeClr val="accent3"/>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84" name="Shape 284"/>
            <p:cNvSpPr/>
            <p:nvPr/>
          </p:nvSpPr>
          <p:spPr>
            <a:xfrm rot="-8011458">
              <a:off x="861835" y="5151066"/>
              <a:ext cx="78676" cy="488659"/>
            </a:xfrm>
            <a:custGeom>
              <a:avLst/>
              <a:gdLst/>
              <a:ahLst/>
              <a:cxnLst/>
              <a:rect l="0" t="0" r="0" b="0"/>
              <a:pathLst>
                <a:path w="120000" h="120000" extrusionOk="0">
                  <a:moveTo>
                    <a:pt x="49088" y="71492"/>
                  </a:moveTo>
                  <a:lnTo>
                    <a:pt x="28652" y="71492"/>
                  </a:lnTo>
                  <a:lnTo>
                    <a:pt x="28652" y="104093"/>
                  </a:lnTo>
                  <a:lnTo>
                    <a:pt x="49088" y="104093"/>
                  </a:lnTo>
                  <a:close/>
                  <a:moveTo>
                    <a:pt x="91347" y="71492"/>
                  </a:moveTo>
                  <a:lnTo>
                    <a:pt x="70910" y="71492"/>
                  </a:lnTo>
                  <a:lnTo>
                    <a:pt x="70910" y="104093"/>
                  </a:lnTo>
                  <a:lnTo>
                    <a:pt x="91347" y="104093"/>
                  </a:lnTo>
                  <a:close/>
                  <a:moveTo>
                    <a:pt x="120000" y="23749"/>
                  </a:moveTo>
                  <a:lnTo>
                    <a:pt x="119052" y="23902"/>
                  </a:lnTo>
                  <a:lnTo>
                    <a:pt x="119171" y="24005"/>
                  </a:lnTo>
                  <a:lnTo>
                    <a:pt x="118410" y="24005"/>
                  </a:lnTo>
                  <a:lnTo>
                    <a:pt x="89785" y="28614"/>
                  </a:lnTo>
                  <a:lnTo>
                    <a:pt x="92040" y="28614"/>
                  </a:lnTo>
                  <a:lnTo>
                    <a:pt x="92040" y="66144"/>
                  </a:lnTo>
                  <a:lnTo>
                    <a:pt x="120000" y="66144"/>
                  </a:lnTo>
                  <a:lnTo>
                    <a:pt x="120000" y="110339"/>
                  </a:lnTo>
                  <a:lnTo>
                    <a:pt x="120000" y="110339"/>
                  </a:lnTo>
                  <a:cubicBezTo>
                    <a:pt x="120000" y="115675"/>
                    <a:pt x="93137" y="120000"/>
                    <a:pt x="60000" y="120000"/>
                  </a:cubicBezTo>
                  <a:cubicBezTo>
                    <a:pt x="26863" y="120000"/>
                    <a:pt x="0" y="115675"/>
                    <a:pt x="0" y="110339"/>
                  </a:cubicBezTo>
                  <a:lnTo>
                    <a:pt x="0" y="110339"/>
                  </a:lnTo>
                  <a:lnTo>
                    <a:pt x="0" y="66144"/>
                  </a:lnTo>
                  <a:lnTo>
                    <a:pt x="27959" y="66144"/>
                  </a:lnTo>
                  <a:lnTo>
                    <a:pt x="27959" y="28614"/>
                  </a:lnTo>
                  <a:lnTo>
                    <a:pt x="30214" y="28614"/>
                  </a:lnTo>
                  <a:lnTo>
                    <a:pt x="1589" y="24005"/>
                  </a:lnTo>
                  <a:lnTo>
                    <a:pt x="827" y="24005"/>
                  </a:lnTo>
                  <a:lnTo>
                    <a:pt x="945" y="23902"/>
                  </a:lnTo>
                  <a:lnTo>
                    <a:pt x="0" y="23749"/>
                  </a:lnTo>
                  <a:lnTo>
                    <a:pt x="1120" y="23749"/>
                  </a:lnTo>
                  <a:lnTo>
                    <a:pt x="28253" y="0"/>
                  </a:lnTo>
                  <a:lnTo>
                    <a:pt x="91745" y="0"/>
                  </a:lnTo>
                  <a:lnTo>
                    <a:pt x="118878" y="23749"/>
                  </a:lnTo>
                  <a:close/>
                </a:path>
              </a:pathLst>
            </a:cu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85" name="Shape 285"/>
            <p:cNvSpPr/>
            <p:nvPr/>
          </p:nvSpPr>
          <p:spPr>
            <a:xfrm rot="2257669">
              <a:off x="647503" y="5303068"/>
              <a:ext cx="473589" cy="195137"/>
            </a:xfrm>
            <a:custGeom>
              <a:avLst/>
              <a:gdLst/>
              <a:ahLst/>
              <a:cxnLst/>
              <a:rect l="0" t="0" r="0" b="0"/>
              <a:pathLst>
                <a:path w="120000" h="120000" extrusionOk="0">
                  <a:moveTo>
                    <a:pt x="103239" y="41282"/>
                  </a:moveTo>
                  <a:cubicBezTo>
                    <a:pt x="98980" y="41282"/>
                    <a:pt x="95527" y="49663"/>
                    <a:pt x="95527" y="60000"/>
                  </a:cubicBezTo>
                  <a:cubicBezTo>
                    <a:pt x="95527" y="70337"/>
                    <a:pt x="98980" y="78717"/>
                    <a:pt x="103239" y="78717"/>
                  </a:cubicBezTo>
                  <a:cubicBezTo>
                    <a:pt x="107499" y="78717"/>
                    <a:pt x="110952" y="70337"/>
                    <a:pt x="110952" y="60000"/>
                  </a:cubicBezTo>
                  <a:cubicBezTo>
                    <a:pt x="110952" y="49663"/>
                    <a:pt x="107499" y="41282"/>
                    <a:pt x="103239" y="41282"/>
                  </a:cubicBezTo>
                  <a:close/>
                  <a:moveTo>
                    <a:pt x="22797" y="0"/>
                  </a:moveTo>
                  <a:cubicBezTo>
                    <a:pt x="31921" y="0"/>
                    <a:pt x="39891" y="11996"/>
                    <a:pt x="43825" y="30339"/>
                  </a:cubicBezTo>
                  <a:lnTo>
                    <a:pt x="115926" y="30339"/>
                  </a:lnTo>
                  <a:cubicBezTo>
                    <a:pt x="118176" y="30339"/>
                    <a:pt x="120000" y="34766"/>
                    <a:pt x="120000" y="40226"/>
                  </a:cubicBezTo>
                  <a:lnTo>
                    <a:pt x="120000" y="79773"/>
                  </a:lnTo>
                  <a:cubicBezTo>
                    <a:pt x="120000" y="85234"/>
                    <a:pt x="118176" y="89660"/>
                    <a:pt x="115926" y="89660"/>
                  </a:cubicBezTo>
                  <a:lnTo>
                    <a:pt x="43824" y="89660"/>
                  </a:lnTo>
                  <a:cubicBezTo>
                    <a:pt x="39891" y="108003"/>
                    <a:pt x="31921" y="120000"/>
                    <a:pt x="22797" y="120000"/>
                  </a:cubicBezTo>
                  <a:cubicBezTo>
                    <a:pt x="12536" y="120000"/>
                    <a:pt x="3735" y="104828"/>
                    <a:pt x="0" y="83218"/>
                  </a:cubicBezTo>
                  <a:lnTo>
                    <a:pt x="24182" y="83218"/>
                  </a:lnTo>
                  <a:cubicBezTo>
                    <a:pt x="25944" y="83218"/>
                    <a:pt x="27372" y="79753"/>
                    <a:pt x="27372" y="75479"/>
                  </a:cubicBezTo>
                  <a:lnTo>
                    <a:pt x="27372" y="44521"/>
                  </a:lnTo>
                  <a:cubicBezTo>
                    <a:pt x="27372" y="40246"/>
                    <a:pt x="25944" y="36781"/>
                    <a:pt x="24182" y="36781"/>
                  </a:cubicBezTo>
                  <a:lnTo>
                    <a:pt x="0" y="36781"/>
                  </a:lnTo>
                  <a:cubicBezTo>
                    <a:pt x="3734" y="15171"/>
                    <a:pt x="12535" y="0"/>
                    <a:pt x="22797" y="0"/>
                  </a:cubicBezTo>
                  <a:close/>
                </a:path>
              </a:pathLst>
            </a:cu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grpSp>
      <p:grpSp>
        <p:nvGrpSpPr>
          <p:cNvPr id="286" name="Shape 286"/>
          <p:cNvGrpSpPr/>
          <p:nvPr/>
        </p:nvGrpSpPr>
        <p:grpSpPr>
          <a:xfrm>
            <a:off x="1814350" y="4743816"/>
            <a:ext cx="9736285" cy="1735192"/>
            <a:chOff x="1914363" y="4585557"/>
            <a:chExt cx="9736285" cy="1735192"/>
          </a:xfrm>
        </p:grpSpPr>
        <p:grpSp>
          <p:nvGrpSpPr>
            <p:cNvPr id="287" name="Shape 287"/>
            <p:cNvGrpSpPr/>
            <p:nvPr/>
          </p:nvGrpSpPr>
          <p:grpSpPr>
            <a:xfrm>
              <a:off x="10507049" y="4585557"/>
              <a:ext cx="1143598" cy="1735192"/>
              <a:chOff x="10666728" y="4585557"/>
              <a:chExt cx="1143598" cy="1735192"/>
            </a:xfrm>
          </p:grpSpPr>
          <p:pic>
            <p:nvPicPr>
              <p:cNvPr id="288" name="Shape 288"/>
              <p:cNvPicPr preferRelativeResize="0"/>
              <p:nvPr/>
            </p:nvPicPr>
            <p:blipFill rotWithShape="1">
              <a:blip r:embed="rId7">
                <a:alphaModFix/>
              </a:blip>
              <a:srcRect l="50316" t="6567"/>
              <a:stretch/>
            </p:blipFill>
            <p:spPr>
              <a:xfrm>
                <a:off x="10666728" y="5476482"/>
                <a:ext cx="1143598" cy="844267"/>
              </a:xfrm>
              <a:prstGeom prst="rect">
                <a:avLst/>
              </a:prstGeom>
              <a:noFill/>
              <a:ln>
                <a:noFill/>
              </a:ln>
            </p:spPr>
          </p:pic>
          <p:pic>
            <p:nvPicPr>
              <p:cNvPr id="289" name="Shape 289"/>
              <p:cNvPicPr preferRelativeResize="0"/>
              <p:nvPr/>
            </p:nvPicPr>
            <p:blipFill rotWithShape="1">
              <a:blip r:embed="rId8">
                <a:alphaModFix/>
              </a:blip>
              <a:srcRect/>
              <a:stretch/>
            </p:blipFill>
            <p:spPr>
              <a:xfrm>
                <a:off x="10697457" y="4585557"/>
                <a:ext cx="1082140" cy="811030"/>
              </a:xfrm>
              <a:prstGeom prst="rect">
                <a:avLst/>
              </a:prstGeom>
              <a:noFill/>
              <a:ln>
                <a:noFill/>
              </a:ln>
            </p:spPr>
          </p:pic>
        </p:grpSp>
        <p:sp>
          <p:nvSpPr>
            <p:cNvPr id="290" name="Shape 290"/>
            <p:cNvSpPr txBox="1"/>
            <p:nvPr/>
          </p:nvSpPr>
          <p:spPr>
            <a:xfrm>
              <a:off x="1914363" y="4585557"/>
              <a:ext cx="8391268" cy="1551194"/>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Though generally high customer satisfaction was observed, IDSS is </a:t>
              </a:r>
              <a:r>
                <a:rPr lang="en-US" sz="1600" b="1" i="0" u="none" strike="noStrike" cap="none">
                  <a:solidFill>
                    <a:schemeClr val="accent3"/>
                  </a:solidFill>
                  <a:latin typeface="Arial"/>
                  <a:ea typeface="Arial"/>
                  <a:cs typeface="Arial"/>
                  <a:sym typeface="Arial"/>
                </a:rPr>
                <a:t>inconsistently delivered</a:t>
              </a:r>
              <a:r>
                <a:rPr lang="en-US" sz="1600" b="0" i="0" u="none" strike="noStrike" cap="none">
                  <a:solidFill>
                    <a:schemeClr val="dk1"/>
                  </a:solidFill>
                  <a:latin typeface="Arial"/>
                  <a:ea typeface="Arial"/>
                  <a:cs typeface="Arial"/>
                  <a:sym typeface="Arial"/>
                </a:rPr>
                <a:t>, including in terms of what IDSS products are provided, how IDSS is delivered, when IDSS is delivered and to whom IDSS is being delivered</a:t>
              </a:r>
            </a:p>
            <a:p>
              <a:pPr marL="194400" marR="0" lvl="1" indent="-194400" algn="l" rtl="0">
                <a:lnSpc>
                  <a:spcPct val="100000"/>
                </a:lnSpc>
                <a:spcBef>
                  <a:spcPts val="48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The forecast process today involves </a:t>
              </a:r>
              <a:r>
                <a:rPr lang="en-US" sz="1600" b="1" i="0" u="none" strike="noStrike" cap="none">
                  <a:solidFill>
                    <a:schemeClr val="accent3"/>
                  </a:solidFill>
                  <a:latin typeface="Arial"/>
                  <a:ea typeface="Arial"/>
                  <a:cs typeface="Arial"/>
                  <a:sym typeface="Arial"/>
                </a:rPr>
                <a:t>some duplication of effort </a:t>
              </a:r>
              <a:r>
                <a:rPr lang="en-US" sz="1600" b="0" i="0" u="none" strike="noStrike" cap="none">
                  <a:solidFill>
                    <a:schemeClr val="dk1"/>
                  </a:solidFill>
                  <a:latin typeface="Arial"/>
                  <a:ea typeface="Arial"/>
                  <a:cs typeface="Arial"/>
                  <a:sym typeface="Arial"/>
                </a:rPr>
                <a:t>and results in </a:t>
              </a:r>
              <a:r>
                <a:rPr lang="en-US" sz="1600" b="1" i="0" u="none" strike="noStrike" cap="none">
                  <a:solidFill>
                    <a:schemeClr val="accent3"/>
                  </a:solidFill>
                  <a:latin typeface="Arial"/>
                  <a:ea typeface="Arial"/>
                  <a:cs typeface="Arial"/>
                  <a:sym typeface="Arial"/>
                </a:rPr>
                <a:t>inconsistent messages </a:t>
              </a:r>
              <a:r>
                <a:rPr lang="en-US" sz="1600" b="0" i="0" u="none" strike="noStrike" cap="none">
                  <a:solidFill>
                    <a:schemeClr val="dk1"/>
                  </a:solidFill>
                  <a:latin typeface="Arial"/>
                  <a:ea typeface="Arial"/>
                  <a:cs typeface="Arial"/>
                  <a:sym typeface="Arial"/>
                </a:rPr>
                <a:t>and </a:t>
              </a:r>
              <a:r>
                <a:rPr lang="en-US" sz="1600" b="1" i="0" u="none" strike="noStrike" cap="none">
                  <a:solidFill>
                    <a:schemeClr val="accent3"/>
                  </a:solidFill>
                  <a:latin typeface="Arial"/>
                  <a:ea typeface="Arial"/>
                  <a:cs typeface="Arial"/>
                  <a:sym typeface="Arial"/>
                </a:rPr>
                <a:t>may not make best use of emerging technological developments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05850" y="123500"/>
            <a:ext cx="10678200" cy="6156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a:t>C</a:t>
            </a:r>
            <a:r>
              <a:rPr lang="en-US" sz="2000" b="0" i="0" u="none" strike="noStrike" cap="none">
                <a:solidFill>
                  <a:schemeClr val="dk2"/>
                </a:solidFill>
                <a:latin typeface="Arial"/>
                <a:ea typeface="Arial"/>
                <a:cs typeface="Arial"/>
                <a:sym typeface="Arial"/>
              </a:rPr>
              <a:t>omprehensive Evolve strategy based on three pillars: deeper service to</a:t>
            </a:r>
            <a:r>
              <a:rPr lang="en-US"/>
              <a:t> </a:t>
            </a:r>
            <a:r>
              <a:rPr lang="en-US" sz="2000" b="0" i="0" u="none" strike="noStrike" cap="none">
                <a:solidFill>
                  <a:schemeClr val="dk2"/>
                </a:solidFill>
                <a:latin typeface="Arial"/>
                <a:ea typeface="Arial"/>
                <a:cs typeface="Arial"/>
                <a:sym typeface="Arial"/>
              </a:rPr>
              <a:t>core partners, cutting-edge scientific capabilities, and strategic engagement with the enterprise</a:t>
            </a:r>
          </a:p>
        </p:txBody>
      </p:sp>
      <p:sp>
        <p:nvSpPr>
          <p:cNvPr id="297" name="Shape 297"/>
          <p:cNvSpPr txBox="1"/>
          <p:nvPr/>
        </p:nvSpPr>
        <p:spPr>
          <a:xfrm>
            <a:off x="548793" y="1554232"/>
            <a:ext cx="8490000" cy="548400"/>
          </a:xfrm>
          <a:prstGeom prst="rect">
            <a:avLst/>
          </a:prstGeom>
          <a:solidFill>
            <a:schemeClr val="accent3"/>
          </a:solidFill>
          <a:ln>
            <a:noFill/>
          </a:ln>
        </p:spPr>
        <p:txBody>
          <a:bodyPr lIns="76200" tIns="76200" rIns="76200" bIns="76200" anchor="ctr" anchorCtr="0">
            <a:noAutofit/>
          </a:bodyPr>
          <a:lstStyle/>
          <a:p>
            <a:pPr marL="0" marR="0" lvl="0" indent="0" algn="ctr" rtl="0">
              <a:spcBef>
                <a:spcPts val="0"/>
              </a:spcBef>
              <a:spcAft>
                <a:spcPts val="0"/>
              </a:spcAft>
              <a:buSzPct val="25000"/>
              <a:buNone/>
            </a:pPr>
            <a:r>
              <a:rPr lang="en-US" sz="1600" b="1" i="0" u="none" strike="noStrike" cap="none">
                <a:solidFill>
                  <a:schemeClr val="lt1"/>
                </a:solidFill>
                <a:latin typeface="Arial"/>
                <a:ea typeface="Arial"/>
                <a:cs typeface="Arial"/>
                <a:sym typeface="Arial"/>
              </a:rPr>
              <a:t>Updated Strategic Plan to build a weather-ready nation and </a:t>
            </a:r>
            <a:br>
              <a:rPr lang="en-US" sz="1600" b="1" i="0" u="none" strike="noStrike" cap="none">
                <a:solidFill>
                  <a:schemeClr val="lt1"/>
                </a:solidFill>
                <a:latin typeface="Arial"/>
                <a:ea typeface="Arial"/>
                <a:cs typeface="Arial"/>
                <a:sym typeface="Arial"/>
              </a:rPr>
            </a:br>
            <a:r>
              <a:rPr lang="en-US" sz="1600" b="1" i="0" u="none" strike="noStrike" cap="none">
                <a:solidFill>
                  <a:schemeClr val="lt1"/>
                </a:solidFill>
                <a:latin typeface="Arial"/>
                <a:ea typeface="Arial"/>
                <a:cs typeface="Arial"/>
                <a:sym typeface="Arial"/>
              </a:rPr>
              <a:t>enable NWS to best meet its mission</a:t>
            </a:r>
          </a:p>
        </p:txBody>
      </p:sp>
      <p:sp>
        <p:nvSpPr>
          <p:cNvPr id="298" name="Shape 298"/>
          <p:cNvSpPr txBox="1"/>
          <p:nvPr/>
        </p:nvSpPr>
        <p:spPr>
          <a:xfrm>
            <a:off x="548793" y="2531634"/>
            <a:ext cx="1806300" cy="2975700"/>
          </a:xfrm>
          <a:prstGeom prst="rect">
            <a:avLst/>
          </a:prstGeom>
          <a:solidFill>
            <a:schemeClr val="lt1"/>
          </a:solidFill>
          <a:ln w="9525" cap="flat" cmpd="sng">
            <a:solidFill>
              <a:schemeClr val="dk1"/>
            </a:solidFill>
            <a:prstDash val="solid"/>
            <a:round/>
            <a:headEnd type="none" w="med" len="med"/>
            <a:tailEnd type="none" w="med" len="med"/>
          </a:ln>
        </p:spPr>
        <p:txBody>
          <a:bodyPr lIns="76200" tIns="76200" rIns="76200" bIns="76200" anchor="ctr" anchorCtr="0">
            <a:noAutofit/>
          </a:bodyPr>
          <a:lstStyle/>
          <a:p>
            <a:pPr marL="0" marR="0" lvl="0" indent="0" algn="l" rtl="0">
              <a:spcBef>
                <a:spcPts val="0"/>
              </a:spcBef>
              <a:spcAft>
                <a:spcPts val="0"/>
              </a:spcAft>
              <a:buSzPct val="25000"/>
              <a:buNone/>
            </a:pPr>
            <a:r>
              <a:rPr lang="en-US" sz="1600" b="1" i="0" u="none" strike="noStrike" cap="none">
                <a:solidFill>
                  <a:schemeClr val="accent3"/>
                </a:solidFill>
                <a:latin typeface="Arial"/>
                <a:ea typeface="Arial"/>
                <a:cs typeface="Arial"/>
                <a:sym typeface="Arial"/>
              </a:rPr>
              <a:t>Deepening our service to core partners: </a:t>
            </a:r>
            <a:br>
              <a:rPr lang="en-US" sz="1600" b="1" i="0" u="none" strike="noStrike" cap="none">
                <a:solidFill>
                  <a:schemeClr val="accent3"/>
                </a:solidFill>
                <a:latin typeface="Arial"/>
                <a:ea typeface="Arial"/>
                <a:cs typeface="Arial"/>
                <a:sym typeface="Arial"/>
              </a:rPr>
            </a:br>
            <a:r>
              <a:rPr lang="en-US" sz="1600" b="0" i="0" u="none" strike="noStrike" cap="none">
                <a:solidFill>
                  <a:schemeClr val="dk1"/>
                </a:solidFill>
                <a:latin typeface="Arial"/>
                <a:ea typeface="Arial"/>
                <a:cs typeface="Arial"/>
                <a:sym typeface="Arial"/>
              </a:rPr>
              <a:t>Implement Operations and Workforce Analysis (OWA) recommendations and tests (transferred to PMO)</a:t>
            </a:r>
          </a:p>
        </p:txBody>
      </p:sp>
      <p:sp>
        <p:nvSpPr>
          <p:cNvPr id="299" name="Shape 299"/>
          <p:cNvSpPr txBox="1"/>
          <p:nvPr/>
        </p:nvSpPr>
        <p:spPr>
          <a:xfrm>
            <a:off x="548793" y="5683796"/>
            <a:ext cx="8490000" cy="548400"/>
          </a:xfrm>
          <a:prstGeom prst="rect">
            <a:avLst/>
          </a:prstGeom>
          <a:solidFill>
            <a:schemeClr val="accent3"/>
          </a:solidFill>
          <a:ln>
            <a:noFill/>
          </a:ln>
        </p:spPr>
        <p:txBody>
          <a:bodyPr lIns="76200" tIns="76200" rIns="76200" bIns="76200" anchor="ctr" anchorCtr="0">
            <a:noAutofit/>
          </a:bodyPr>
          <a:lstStyle/>
          <a:p>
            <a:pPr marL="0" marR="0" lvl="0" indent="0" algn="ctr" rtl="0">
              <a:spcBef>
                <a:spcPts val="0"/>
              </a:spcBef>
              <a:spcAft>
                <a:spcPts val="0"/>
              </a:spcAft>
              <a:buSzPct val="25000"/>
              <a:buNone/>
            </a:pPr>
            <a:r>
              <a:rPr lang="en-US" sz="1600" b="1" i="0" u="none" strike="noStrike" cap="none">
                <a:solidFill>
                  <a:schemeClr val="lt1"/>
                </a:solidFill>
                <a:latin typeface="Arial"/>
                <a:ea typeface="Arial"/>
                <a:cs typeface="Arial"/>
                <a:sym typeface="Arial"/>
              </a:rPr>
              <a:t>Implemented through updated NWS Roadmap and comprehensive Impacts Catalogue </a:t>
            </a:r>
          </a:p>
        </p:txBody>
      </p:sp>
      <p:sp>
        <p:nvSpPr>
          <p:cNvPr id="300" name="Shape 300"/>
          <p:cNvSpPr/>
          <p:nvPr/>
        </p:nvSpPr>
        <p:spPr>
          <a:xfrm>
            <a:off x="381548" y="1381465"/>
            <a:ext cx="8782200" cy="4988400"/>
          </a:xfrm>
          <a:prstGeom prst="rect">
            <a:avLst/>
          </a:prstGeom>
          <a:noFill/>
          <a:ln w="19050" cap="flat" cmpd="sng">
            <a:solidFill>
              <a:schemeClr val="accent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accent3"/>
              </a:solidFill>
              <a:latin typeface="Arial"/>
              <a:ea typeface="Arial"/>
              <a:cs typeface="Arial"/>
              <a:sym typeface="Arial"/>
            </a:endParaRPr>
          </a:p>
        </p:txBody>
      </p:sp>
      <p:sp>
        <p:nvSpPr>
          <p:cNvPr id="301" name="Shape 301"/>
          <p:cNvSpPr txBox="1"/>
          <p:nvPr/>
        </p:nvSpPr>
        <p:spPr>
          <a:xfrm>
            <a:off x="381548" y="1025557"/>
            <a:ext cx="7040100" cy="2463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1600" b="1" i="0" u="none" strike="noStrike" cap="none">
                <a:solidFill>
                  <a:schemeClr val="accent3"/>
                </a:solidFill>
                <a:latin typeface="Arial"/>
                <a:ea typeface="Arial"/>
                <a:cs typeface="Arial"/>
                <a:sym typeface="Arial"/>
              </a:rPr>
              <a:t>What we are doing to Evolve NWS</a:t>
            </a:r>
          </a:p>
        </p:txBody>
      </p:sp>
      <p:sp>
        <p:nvSpPr>
          <p:cNvPr id="302" name="Shape 302"/>
          <p:cNvSpPr txBox="1"/>
          <p:nvPr/>
        </p:nvSpPr>
        <p:spPr>
          <a:xfrm>
            <a:off x="9385002" y="1381465"/>
            <a:ext cx="2212800" cy="4988400"/>
          </a:xfrm>
          <a:prstGeom prst="rect">
            <a:avLst/>
          </a:prstGeom>
          <a:noFill/>
          <a:ln w="19050" cap="flat" cmpd="sng">
            <a:solidFill>
              <a:schemeClr val="accent3"/>
            </a:solidFill>
            <a:prstDash val="solid"/>
            <a:round/>
            <a:headEnd type="none" w="med" len="med"/>
            <a:tailEnd type="none" w="med" len="med"/>
          </a:ln>
        </p:spPr>
        <p:txBody>
          <a:bodyPr lIns="76200" tIns="76200" rIns="76200" bIns="76200" anchor="ctr" anchorCtr="0">
            <a:noAutofit/>
          </a:bodyPr>
          <a:lstStyle/>
          <a:p>
            <a:pPr marL="194400" marR="0" lvl="1" indent="-194400" algn="l" rtl="0">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Build the Roadmap into a </a:t>
            </a:r>
            <a:r>
              <a:rPr lang="en-US" sz="1600" b="1" i="0" u="none" strike="noStrike" cap="none">
                <a:solidFill>
                  <a:schemeClr val="accent3"/>
                </a:solidFill>
                <a:latin typeface="Arial"/>
                <a:ea typeface="Arial"/>
                <a:cs typeface="Arial"/>
                <a:sym typeface="Arial"/>
              </a:rPr>
              <a:t>phasing diagram and placemat </a:t>
            </a:r>
            <a:r>
              <a:rPr lang="en-US" sz="1600" b="0" i="0" u="none" strike="noStrike" cap="none">
                <a:solidFill>
                  <a:schemeClr val="dk1"/>
                </a:solidFill>
                <a:latin typeface="Arial"/>
                <a:ea typeface="Arial"/>
                <a:cs typeface="Arial"/>
                <a:sym typeface="Arial"/>
              </a:rPr>
              <a:t>for near and long-term planning</a:t>
            </a:r>
          </a:p>
          <a:p>
            <a:pPr marL="194400" marR="0" lvl="1" indent="-194400" algn="l" rtl="0">
              <a:spcBef>
                <a:spcPts val="0"/>
              </a:spcBef>
              <a:spcAft>
                <a:spcPts val="0"/>
              </a:spcAft>
              <a:buClr>
                <a:schemeClr val="dk2"/>
              </a:buClr>
              <a:buFont typeface="Arial"/>
              <a:buNone/>
            </a:pPr>
            <a:endParaRPr sz="1600" b="0" i="0" u="none" strike="noStrike" cap="none">
              <a:solidFill>
                <a:schemeClr val="dk1"/>
              </a:solidFill>
              <a:latin typeface="Arial"/>
              <a:ea typeface="Arial"/>
              <a:cs typeface="Arial"/>
              <a:sym typeface="Arial"/>
            </a:endParaRPr>
          </a:p>
          <a:p>
            <a:pPr marL="194400" marR="0" lvl="1" indent="-194400" algn="l" rtl="0">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Incorporate into the </a:t>
            </a:r>
            <a:r>
              <a:rPr lang="en-US" sz="1600" b="1" i="0" u="none" strike="noStrike" cap="none">
                <a:solidFill>
                  <a:schemeClr val="accent3"/>
                </a:solidFill>
                <a:latin typeface="Arial"/>
                <a:ea typeface="Arial"/>
                <a:cs typeface="Arial"/>
                <a:sym typeface="Arial"/>
              </a:rPr>
              <a:t>Annual budget planning</a:t>
            </a:r>
            <a:r>
              <a:rPr lang="en-US" sz="1600" b="0" i="0" u="none" strike="noStrike" cap="none">
                <a:solidFill>
                  <a:schemeClr val="dk1"/>
                </a:solidFill>
                <a:latin typeface="Arial"/>
                <a:ea typeface="Arial"/>
                <a:cs typeface="Arial"/>
                <a:sym typeface="Arial"/>
              </a:rPr>
              <a:t> and </a:t>
            </a:r>
            <a:r>
              <a:rPr lang="en-US" sz="1600" b="1" i="0" u="none" strike="noStrike" cap="none">
                <a:solidFill>
                  <a:schemeClr val="accent3"/>
                </a:solidFill>
                <a:latin typeface="Arial"/>
                <a:ea typeface="Arial"/>
                <a:cs typeface="Arial"/>
                <a:sym typeface="Arial"/>
              </a:rPr>
              <a:t>Annual Operating Plan</a:t>
            </a:r>
          </a:p>
          <a:p>
            <a:pPr marL="194400" marR="0" lvl="1" indent="-194400" algn="l" rtl="0">
              <a:spcBef>
                <a:spcPts val="0"/>
              </a:spcBef>
              <a:spcAft>
                <a:spcPts val="0"/>
              </a:spcAft>
              <a:buClr>
                <a:schemeClr val="dk2"/>
              </a:buClr>
              <a:buFont typeface="Arial"/>
              <a:buNone/>
            </a:pPr>
            <a:endParaRPr sz="1600" b="0" i="0" u="none" strike="noStrike" cap="none">
              <a:solidFill>
                <a:schemeClr val="dk1"/>
              </a:solidFill>
              <a:latin typeface="Arial"/>
              <a:ea typeface="Arial"/>
              <a:cs typeface="Arial"/>
              <a:sym typeface="Arial"/>
            </a:endParaRPr>
          </a:p>
          <a:p>
            <a:pPr marL="194400" marR="0" lvl="1" indent="-194400" algn="l" rtl="0">
              <a:spcBef>
                <a:spcPts val="0"/>
              </a:spcBef>
              <a:spcAft>
                <a:spcPts val="0"/>
              </a:spcAft>
              <a:buClr>
                <a:schemeClr val="dk2"/>
              </a:buClr>
              <a:buSzPct val="125000"/>
              <a:buFont typeface="Arial"/>
              <a:buChar char="▪"/>
            </a:pPr>
            <a:r>
              <a:rPr lang="en-US" sz="1600" b="0" i="0" u="none" strike="noStrike" cap="none">
                <a:solidFill>
                  <a:schemeClr val="dk1"/>
                </a:solidFill>
                <a:latin typeface="Arial"/>
                <a:ea typeface="Arial"/>
                <a:cs typeface="Arial"/>
                <a:sym typeface="Arial"/>
              </a:rPr>
              <a:t>Integrate </a:t>
            </a:r>
            <a:r>
              <a:rPr lang="en-US" sz="1600" b="1" i="0" u="none" strike="noStrike" cap="none">
                <a:solidFill>
                  <a:schemeClr val="accent3"/>
                </a:solidFill>
                <a:latin typeface="Arial"/>
                <a:ea typeface="Arial"/>
                <a:cs typeface="Arial"/>
                <a:sym typeface="Arial"/>
              </a:rPr>
              <a:t>organization health and culture initiatives </a:t>
            </a:r>
            <a:r>
              <a:rPr lang="en-US" sz="1600" b="0" i="0" u="none" strike="noStrike" cap="none">
                <a:solidFill>
                  <a:schemeClr val="dk1"/>
                </a:solidFill>
                <a:latin typeface="Arial"/>
                <a:ea typeface="Arial"/>
                <a:cs typeface="Arial"/>
                <a:sym typeface="Arial"/>
              </a:rPr>
              <a:t>(OHI, FEVS)</a:t>
            </a:r>
          </a:p>
        </p:txBody>
      </p:sp>
      <p:sp>
        <p:nvSpPr>
          <p:cNvPr id="303" name="Shape 303"/>
          <p:cNvSpPr txBox="1"/>
          <p:nvPr/>
        </p:nvSpPr>
        <p:spPr>
          <a:xfrm>
            <a:off x="9385002" y="1087316"/>
            <a:ext cx="2051700" cy="246300"/>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1600" b="1" i="0" u="none" strike="noStrike" cap="none">
                <a:solidFill>
                  <a:schemeClr val="accent3"/>
                </a:solidFill>
                <a:latin typeface="Arial"/>
                <a:ea typeface="Arial"/>
                <a:cs typeface="Arial"/>
                <a:sym typeface="Arial"/>
              </a:rPr>
              <a:t>How we manage it</a:t>
            </a:r>
          </a:p>
        </p:txBody>
      </p:sp>
      <p:sp>
        <p:nvSpPr>
          <p:cNvPr id="304" name="Shape 304"/>
          <p:cNvSpPr/>
          <p:nvPr/>
        </p:nvSpPr>
        <p:spPr>
          <a:xfrm>
            <a:off x="548793" y="2243983"/>
            <a:ext cx="1806300" cy="204600"/>
          </a:xfrm>
          <a:prstGeom prst="triangle">
            <a:avLst>
              <a:gd name="adj" fmla="val 50000"/>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grpSp>
        <p:nvGrpSpPr>
          <p:cNvPr id="305" name="Shape 305"/>
          <p:cNvGrpSpPr/>
          <p:nvPr/>
        </p:nvGrpSpPr>
        <p:grpSpPr>
          <a:xfrm>
            <a:off x="7232467" y="2243983"/>
            <a:ext cx="1806300" cy="3263351"/>
            <a:chOff x="3805107" y="2243983"/>
            <a:chExt cx="1806300" cy="3263351"/>
          </a:xfrm>
        </p:grpSpPr>
        <p:sp>
          <p:nvSpPr>
            <p:cNvPr id="306" name="Shape 306"/>
            <p:cNvSpPr txBox="1"/>
            <p:nvPr/>
          </p:nvSpPr>
          <p:spPr>
            <a:xfrm>
              <a:off x="3805107" y="2531634"/>
              <a:ext cx="1806300" cy="2975700"/>
            </a:xfrm>
            <a:prstGeom prst="rect">
              <a:avLst/>
            </a:prstGeom>
            <a:solidFill>
              <a:schemeClr val="lt1"/>
            </a:solidFill>
            <a:ln w="9525" cap="flat" cmpd="sng">
              <a:solidFill>
                <a:schemeClr val="dk1"/>
              </a:solidFill>
              <a:prstDash val="solid"/>
              <a:round/>
              <a:headEnd type="none" w="med" len="med"/>
              <a:tailEnd type="none" w="med" len="med"/>
            </a:ln>
          </p:spPr>
          <p:txBody>
            <a:bodyPr lIns="76200" tIns="76200" rIns="76200" bIns="76200" anchor="ctr" anchorCtr="0">
              <a:noAutofit/>
            </a:bodyPr>
            <a:lstStyle/>
            <a:p>
              <a:pPr marL="0" marR="0" lvl="0" indent="0" algn="l" rtl="0">
                <a:spcBef>
                  <a:spcPts val="0"/>
                </a:spcBef>
                <a:spcAft>
                  <a:spcPts val="0"/>
                </a:spcAft>
                <a:buSzPct val="25000"/>
                <a:buNone/>
              </a:pPr>
              <a:r>
                <a:rPr lang="en-US" sz="1600" b="1" i="0" u="none" strike="noStrike" cap="none">
                  <a:solidFill>
                    <a:schemeClr val="accent3"/>
                  </a:solidFill>
                  <a:latin typeface="Arial"/>
                  <a:ea typeface="Arial"/>
                  <a:cs typeface="Arial"/>
                  <a:sym typeface="Arial"/>
                </a:rPr>
                <a:t>Enhancing our science and technology capabilities: </a:t>
              </a:r>
              <a:r>
                <a:rPr lang="en-US" sz="1600" b="0" i="0" u="none" strike="noStrike" cap="none">
                  <a:solidFill>
                    <a:schemeClr val="dk1"/>
                  </a:solidFill>
                  <a:latin typeface="Arial"/>
                  <a:ea typeface="Arial"/>
                  <a:cs typeface="Arial"/>
                  <a:sym typeface="Arial"/>
                </a:rPr>
                <a:t>Ensure NWS operational infrastructure remains at the cutting edge (e.g., through developing a modeling plan)</a:t>
              </a:r>
            </a:p>
          </p:txBody>
        </p:sp>
        <p:sp>
          <p:nvSpPr>
            <p:cNvPr id="307" name="Shape 307"/>
            <p:cNvSpPr/>
            <p:nvPr/>
          </p:nvSpPr>
          <p:spPr>
            <a:xfrm>
              <a:off x="3805107" y="2243983"/>
              <a:ext cx="1806300" cy="204600"/>
            </a:xfrm>
            <a:prstGeom prst="triangle">
              <a:avLst>
                <a:gd name="adj" fmla="val 50000"/>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grpSp>
      <p:grpSp>
        <p:nvGrpSpPr>
          <p:cNvPr id="308" name="Shape 308"/>
          <p:cNvGrpSpPr/>
          <p:nvPr/>
        </p:nvGrpSpPr>
        <p:grpSpPr>
          <a:xfrm>
            <a:off x="3890630" y="2243983"/>
            <a:ext cx="1806300" cy="3263351"/>
            <a:chOff x="7232467" y="2243983"/>
            <a:chExt cx="1806300" cy="3263351"/>
          </a:xfrm>
        </p:grpSpPr>
        <p:sp>
          <p:nvSpPr>
            <p:cNvPr id="309" name="Shape 309"/>
            <p:cNvSpPr txBox="1"/>
            <p:nvPr/>
          </p:nvSpPr>
          <p:spPr>
            <a:xfrm>
              <a:off x="7232467" y="2531634"/>
              <a:ext cx="1806300" cy="2975700"/>
            </a:xfrm>
            <a:prstGeom prst="rect">
              <a:avLst/>
            </a:prstGeom>
            <a:noFill/>
            <a:ln w="9525" cap="flat" cmpd="sng">
              <a:solidFill>
                <a:schemeClr val="dk1"/>
              </a:solidFill>
              <a:prstDash val="solid"/>
              <a:round/>
              <a:headEnd type="none" w="med" len="med"/>
              <a:tailEnd type="none" w="med" len="med"/>
            </a:ln>
          </p:spPr>
          <p:txBody>
            <a:bodyPr lIns="76200" tIns="76200" rIns="76200" bIns="76200" anchor="ctr" anchorCtr="0">
              <a:noAutofit/>
            </a:bodyPr>
            <a:lstStyle/>
            <a:p>
              <a:pPr marL="0" marR="0" lvl="0" indent="0" algn="l" rtl="0">
                <a:spcBef>
                  <a:spcPts val="0"/>
                </a:spcBef>
                <a:spcAft>
                  <a:spcPts val="0"/>
                </a:spcAft>
                <a:buSzPct val="25000"/>
                <a:buNone/>
              </a:pPr>
              <a:r>
                <a:rPr lang="en-US" sz="1600" b="1" i="0" u="none" strike="noStrike" cap="none">
                  <a:solidFill>
                    <a:schemeClr val="accent3"/>
                  </a:solidFill>
                  <a:latin typeface="Arial"/>
                  <a:ea typeface="Arial"/>
                  <a:cs typeface="Arial"/>
                  <a:sym typeface="Arial"/>
                </a:rPr>
                <a:t>Engaging strategically with the broader enterprise:</a:t>
              </a:r>
            </a:p>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Proactively harness external advances in  that benefit the mission and enable the enterprise to grow</a:t>
              </a:r>
            </a:p>
          </p:txBody>
        </p:sp>
        <p:sp>
          <p:nvSpPr>
            <p:cNvPr id="310" name="Shape 310"/>
            <p:cNvSpPr/>
            <p:nvPr/>
          </p:nvSpPr>
          <p:spPr>
            <a:xfrm>
              <a:off x="7232467" y="2243983"/>
              <a:ext cx="1806300" cy="204600"/>
            </a:xfrm>
            <a:prstGeom prst="triangle">
              <a:avLst>
                <a:gd name="adj" fmla="val 50000"/>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grpSp>
      <p:sp>
        <p:nvSpPr>
          <p:cNvPr id="311" name="Shape 311"/>
          <p:cNvSpPr/>
          <p:nvPr/>
        </p:nvSpPr>
        <p:spPr>
          <a:xfrm>
            <a:off x="2461558" y="3662830"/>
            <a:ext cx="1322700" cy="425700"/>
          </a:xfrm>
          <a:prstGeom prst="leftRightArrow">
            <a:avLst>
              <a:gd name="adj1" fmla="val 50000"/>
              <a:gd name="adj2" fmla="val 50000"/>
            </a:avLst>
          </a:prstGeom>
          <a:solidFill>
            <a:schemeClr val="accent3"/>
          </a:soli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312" name="Shape 312"/>
          <p:cNvSpPr/>
          <p:nvPr/>
        </p:nvSpPr>
        <p:spPr>
          <a:xfrm>
            <a:off x="5799246" y="3662830"/>
            <a:ext cx="1322700" cy="425700"/>
          </a:xfrm>
          <a:prstGeom prst="leftRightArrow">
            <a:avLst>
              <a:gd name="adj1" fmla="val 50000"/>
              <a:gd name="adj2" fmla="val 50000"/>
            </a:avLst>
          </a:prstGeom>
          <a:solidFill>
            <a:schemeClr val="accent3"/>
          </a:solidFill>
          <a:ln>
            <a:noFill/>
          </a:ln>
        </p:spPr>
        <p:txBody>
          <a:bodyPr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p:nvPr/>
        </p:nvSpPr>
        <p:spPr>
          <a:xfrm>
            <a:off x="1588" y="1588"/>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19" name="Shape 319"/>
          <p:cNvSpPr txBox="1"/>
          <p:nvPr/>
        </p:nvSpPr>
        <p:spPr>
          <a:xfrm>
            <a:off x="546279" y="725110"/>
            <a:ext cx="4392851" cy="5620928"/>
          </a:xfrm>
          <a:prstGeom prst="rect">
            <a:avLst/>
          </a:prstGeom>
          <a:noFill/>
          <a:ln w="19050" cap="flat" cmpd="sng">
            <a:solidFill>
              <a:schemeClr val="accent1"/>
            </a:solidFill>
            <a:prstDash val="solid"/>
            <a:miter/>
            <a:headEnd type="none" w="med" len="med"/>
            <a:tailEnd type="none" w="med" len="med"/>
          </a:ln>
        </p:spPr>
        <p:txBody>
          <a:bodyPr lIns="46600" tIns="46600" rIns="46600" bIns="46600" anchor="t" anchorCtr="0">
            <a:noAutofit/>
          </a:bodyPr>
          <a:lstStyle/>
          <a:p>
            <a:pPr marL="0" marR="0" lvl="0" indent="0" algn="ctr" rtl="0">
              <a:lnSpc>
                <a:spcPct val="100000"/>
              </a:lnSpc>
              <a:spcBef>
                <a:spcPts val="0"/>
              </a:spcBef>
              <a:spcAft>
                <a:spcPts val="0"/>
              </a:spcAft>
              <a:buClr>
                <a:srgbClr val="000000"/>
              </a:buClr>
              <a:buFont typeface="Arial"/>
              <a:buNone/>
            </a:pPr>
            <a:endParaRPr sz="1400" b="1" i="0" u="none" strike="noStrike" cap="none">
              <a:solidFill>
                <a:srgbClr val="002960"/>
              </a:solidFill>
              <a:latin typeface="Arial"/>
              <a:ea typeface="Arial"/>
              <a:cs typeface="Arial"/>
              <a:sym typeface="Arial"/>
            </a:endParaRPr>
          </a:p>
        </p:txBody>
      </p:sp>
      <p:sp>
        <p:nvSpPr>
          <p:cNvPr id="320" name="Shape 320"/>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OWA diagnostic led to a vision for how NWS can achieve a Weather-Ready Nation</a:t>
            </a:r>
          </a:p>
        </p:txBody>
      </p:sp>
      <p:sp>
        <p:nvSpPr>
          <p:cNvPr id="321" name="Shape 321"/>
          <p:cNvSpPr txBox="1"/>
          <p:nvPr/>
        </p:nvSpPr>
        <p:spPr>
          <a:xfrm>
            <a:off x="7198763" y="725110"/>
            <a:ext cx="4191004" cy="512583"/>
          </a:xfrm>
          <a:prstGeom prst="rect">
            <a:avLst/>
          </a:prstGeom>
          <a:solidFill>
            <a:schemeClr val="accent3"/>
          </a:solidFill>
          <a:ln w="19050" cap="flat" cmpd="sng">
            <a:solidFill>
              <a:schemeClr val="accent3"/>
            </a:solidFill>
            <a:prstDash val="solid"/>
            <a:miter/>
            <a:headEnd type="none" w="med" len="med"/>
            <a:tailEnd type="none" w="med" len="med"/>
          </a:ln>
        </p:spPr>
        <p:txBody>
          <a:bodyPr lIns="46600" tIns="46600" rIns="46600" bIns="466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To the future…</a:t>
            </a:r>
          </a:p>
        </p:txBody>
      </p:sp>
      <p:sp>
        <p:nvSpPr>
          <p:cNvPr id="322" name="Shape 322"/>
          <p:cNvSpPr/>
          <p:nvPr/>
        </p:nvSpPr>
        <p:spPr>
          <a:xfrm>
            <a:off x="7199085" y="725110"/>
            <a:ext cx="4188702" cy="5620928"/>
          </a:xfrm>
          <a:prstGeom prst="rect">
            <a:avLst/>
          </a:prstGeom>
          <a:noFill/>
          <a:ln w="19050" cap="flat" cmpd="sng">
            <a:solidFill>
              <a:schemeClr val="accent3"/>
            </a:solidFill>
            <a:prstDash val="solid"/>
            <a:round/>
            <a:headEnd type="none" w="med" len="med"/>
            <a:tailEnd type="none" w="med" len="med"/>
          </a:ln>
        </p:spPr>
        <p:txBody>
          <a:bodyPr lIns="91375" tIns="45675" rIns="91375" bIns="456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323" name="Shape 323"/>
          <p:cNvSpPr/>
          <p:nvPr/>
        </p:nvSpPr>
        <p:spPr>
          <a:xfrm>
            <a:off x="5199462" y="3326901"/>
            <a:ext cx="1739290" cy="897701"/>
          </a:xfrm>
          <a:prstGeom prst="rect">
            <a:avLst/>
          </a:prstGeom>
          <a:solidFill>
            <a:schemeClr val="accent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400" b="1" i="0" u="none" strike="noStrike" cap="none">
                <a:solidFill>
                  <a:schemeClr val="lt1"/>
                </a:solidFill>
                <a:latin typeface="Arial"/>
                <a:ea typeface="Arial"/>
                <a:cs typeface="Arial"/>
                <a:sym typeface="Arial"/>
              </a:rPr>
              <a:t>Strategic Staffing and Organization</a:t>
            </a:r>
          </a:p>
        </p:txBody>
      </p:sp>
      <p:sp>
        <p:nvSpPr>
          <p:cNvPr id="324" name="Shape 324"/>
          <p:cNvSpPr/>
          <p:nvPr/>
        </p:nvSpPr>
        <p:spPr>
          <a:xfrm>
            <a:off x="5199462" y="2414097"/>
            <a:ext cx="1739290" cy="846909"/>
          </a:xfrm>
          <a:prstGeom prst="rect">
            <a:avLst/>
          </a:prstGeom>
          <a:solidFill>
            <a:schemeClr val="accent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400" b="1" i="0" u="none" strike="noStrike" cap="none">
                <a:solidFill>
                  <a:schemeClr val="lt1"/>
                </a:solidFill>
                <a:latin typeface="Arial"/>
                <a:ea typeface="Arial"/>
                <a:cs typeface="Arial"/>
                <a:sym typeface="Arial"/>
              </a:rPr>
              <a:t>Collaborative Forecast Process</a:t>
            </a:r>
          </a:p>
        </p:txBody>
      </p:sp>
      <p:sp>
        <p:nvSpPr>
          <p:cNvPr id="325" name="Shape 325"/>
          <p:cNvSpPr/>
          <p:nvPr/>
        </p:nvSpPr>
        <p:spPr>
          <a:xfrm>
            <a:off x="5199462" y="4299382"/>
            <a:ext cx="1739290" cy="846909"/>
          </a:xfrm>
          <a:prstGeom prst="rect">
            <a:avLst/>
          </a:prstGeom>
          <a:solidFill>
            <a:schemeClr val="accent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400" b="1" i="0" u="none" strike="noStrike" cap="none">
                <a:solidFill>
                  <a:schemeClr val="lt1"/>
                </a:solidFill>
                <a:latin typeface="Arial"/>
                <a:ea typeface="Arial"/>
                <a:cs typeface="Arial"/>
                <a:sym typeface="Arial"/>
              </a:rPr>
              <a:t>Create a workforce of tomorrow</a:t>
            </a:r>
          </a:p>
        </p:txBody>
      </p:sp>
      <p:sp>
        <p:nvSpPr>
          <p:cNvPr id="326" name="Shape 326"/>
          <p:cNvSpPr/>
          <p:nvPr/>
        </p:nvSpPr>
        <p:spPr>
          <a:xfrm>
            <a:off x="5199462" y="5221073"/>
            <a:ext cx="1739290" cy="897701"/>
          </a:xfrm>
          <a:prstGeom prst="rect">
            <a:avLst/>
          </a:prstGeom>
          <a:solidFill>
            <a:schemeClr val="accent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400" b="1" i="0" u="none" strike="noStrike" cap="none">
                <a:solidFill>
                  <a:schemeClr val="lt1"/>
                </a:solidFill>
                <a:latin typeface="Arial"/>
                <a:ea typeface="Arial"/>
                <a:cs typeface="Arial"/>
                <a:sym typeface="Arial"/>
              </a:rPr>
              <a:t>Science, Technology to support field</a:t>
            </a:r>
          </a:p>
        </p:txBody>
      </p:sp>
      <p:grpSp>
        <p:nvGrpSpPr>
          <p:cNvPr id="327" name="Shape 327"/>
          <p:cNvGrpSpPr/>
          <p:nvPr/>
        </p:nvGrpSpPr>
        <p:grpSpPr>
          <a:xfrm>
            <a:off x="5585694" y="631850"/>
            <a:ext cx="966827" cy="762000"/>
            <a:chOff x="5585694" y="896000"/>
            <a:chExt cx="966827" cy="762000"/>
          </a:xfrm>
        </p:grpSpPr>
        <p:sp>
          <p:nvSpPr>
            <p:cNvPr id="328" name="Shape 328"/>
            <p:cNvSpPr/>
            <p:nvPr/>
          </p:nvSpPr>
          <p:spPr>
            <a:xfrm>
              <a:off x="5585694" y="896000"/>
              <a:ext cx="966827" cy="762000"/>
            </a:xfrm>
            <a:prstGeom prst="rightArrow">
              <a:avLst>
                <a:gd name="adj1" fmla="val 50000"/>
                <a:gd name="adj2" fmla="val 50000"/>
              </a:avLst>
            </a:prstGeom>
            <a:solidFill>
              <a:srgbClr val="00B050"/>
            </a:solidFill>
            <a:ln>
              <a:noFill/>
            </a:ln>
          </p:spPr>
          <p:txBody>
            <a:bodyPr lIns="91375" tIns="45675" rIns="91375" bIns="456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329" name="Shape 329"/>
            <p:cNvSpPr txBox="1"/>
            <p:nvPr/>
          </p:nvSpPr>
          <p:spPr>
            <a:xfrm>
              <a:off x="5849496" y="1169278"/>
              <a:ext cx="378308"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1" i="0" u="none" strike="noStrike" cap="none">
                  <a:solidFill>
                    <a:schemeClr val="lt1"/>
                  </a:solidFill>
                  <a:latin typeface="Arial"/>
                  <a:ea typeface="Arial"/>
                  <a:cs typeface="Arial"/>
                  <a:sym typeface="Arial"/>
                </a:rPr>
                <a:t>How</a:t>
              </a:r>
            </a:p>
          </p:txBody>
        </p:sp>
      </p:grpSp>
      <p:sp>
        <p:nvSpPr>
          <p:cNvPr id="330" name="Shape 330"/>
          <p:cNvSpPr txBox="1"/>
          <p:nvPr/>
        </p:nvSpPr>
        <p:spPr>
          <a:xfrm>
            <a:off x="8639950" y="5221073"/>
            <a:ext cx="2585949" cy="897701"/>
          </a:xfrm>
          <a:prstGeom prst="rect">
            <a:avLst/>
          </a:prstGeom>
          <a:solidFill>
            <a:schemeClr val="accent3"/>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Field structure is supported with needed science, technology, and innovation to meet mission</a:t>
            </a:r>
          </a:p>
        </p:txBody>
      </p:sp>
      <p:sp>
        <p:nvSpPr>
          <p:cNvPr id="331" name="Shape 331"/>
          <p:cNvSpPr txBox="1"/>
          <p:nvPr/>
        </p:nvSpPr>
        <p:spPr>
          <a:xfrm>
            <a:off x="8639950" y="2414097"/>
            <a:ext cx="2585949" cy="846909"/>
          </a:xfrm>
          <a:prstGeom prst="rect">
            <a:avLst/>
          </a:prstGeom>
          <a:solidFill>
            <a:schemeClr val="accent3"/>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Clear roles supported by technology to create information partners need</a:t>
            </a:r>
          </a:p>
        </p:txBody>
      </p:sp>
      <p:grpSp>
        <p:nvGrpSpPr>
          <p:cNvPr id="332" name="Shape 332"/>
          <p:cNvGrpSpPr/>
          <p:nvPr/>
        </p:nvGrpSpPr>
        <p:grpSpPr>
          <a:xfrm>
            <a:off x="7498838" y="2382496"/>
            <a:ext cx="824692" cy="873766"/>
            <a:chOff x="7498838" y="2481371"/>
            <a:chExt cx="824692" cy="873766"/>
          </a:xfrm>
        </p:grpSpPr>
        <p:pic>
          <p:nvPicPr>
            <p:cNvPr id="333" name="Shape 333"/>
            <p:cNvPicPr preferRelativeResize="0"/>
            <p:nvPr/>
          </p:nvPicPr>
          <p:blipFill rotWithShape="1">
            <a:blip r:embed="rId3">
              <a:alphaModFix/>
            </a:blip>
            <a:srcRect/>
            <a:stretch/>
          </p:blipFill>
          <p:spPr>
            <a:xfrm>
              <a:off x="7498838" y="2756476"/>
              <a:ext cx="824692" cy="598661"/>
            </a:xfrm>
            <a:prstGeom prst="rect">
              <a:avLst/>
            </a:prstGeom>
            <a:noFill/>
            <a:ln>
              <a:noFill/>
            </a:ln>
          </p:spPr>
        </p:pic>
        <p:pic>
          <p:nvPicPr>
            <p:cNvPr id="334" name="Shape 334"/>
            <p:cNvPicPr preferRelativeResize="0"/>
            <p:nvPr/>
          </p:nvPicPr>
          <p:blipFill rotWithShape="1">
            <a:blip r:embed="rId4">
              <a:alphaModFix/>
            </a:blip>
            <a:srcRect/>
            <a:stretch/>
          </p:blipFill>
          <p:spPr>
            <a:xfrm rot="1019180">
              <a:off x="7799825" y="2517714"/>
              <a:ext cx="317777" cy="461932"/>
            </a:xfrm>
            <a:prstGeom prst="rect">
              <a:avLst/>
            </a:prstGeom>
            <a:noFill/>
            <a:ln>
              <a:noFill/>
            </a:ln>
          </p:spPr>
        </p:pic>
      </p:grpSp>
      <p:sp>
        <p:nvSpPr>
          <p:cNvPr id="335" name="Shape 335"/>
          <p:cNvSpPr txBox="1"/>
          <p:nvPr/>
        </p:nvSpPr>
        <p:spPr>
          <a:xfrm>
            <a:off x="8639950" y="3326901"/>
            <a:ext cx="2585949" cy="897701"/>
          </a:xfrm>
          <a:prstGeom prst="rect">
            <a:avLst/>
          </a:prstGeom>
          <a:solidFill>
            <a:schemeClr val="accent3"/>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Workforce aligned to workload, with supporting org. structure</a:t>
            </a:r>
          </a:p>
        </p:txBody>
      </p:sp>
      <p:grpSp>
        <p:nvGrpSpPr>
          <p:cNvPr id="336" name="Shape 336"/>
          <p:cNvGrpSpPr/>
          <p:nvPr/>
        </p:nvGrpSpPr>
        <p:grpSpPr>
          <a:xfrm>
            <a:off x="7521671" y="3384417"/>
            <a:ext cx="779022" cy="782666"/>
            <a:chOff x="7521671" y="3500217"/>
            <a:chExt cx="779022" cy="782666"/>
          </a:xfrm>
        </p:grpSpPr>
        <p:sp>
          <p:nvSpPr>
            <p:cNvPr id="337" name="Shape 337"/>
            <p:cNvSpPr/>
            <p:nvPr/>
          </p:nvSpPr>
          <p:spPr>
            <a:xfrm>
              <a:off x="7521671" y="3500217"/>
              <a:ext cx="779022" cy="782666"/>
            </a:xfrm>
            <a:prstGeom prst="ellipse">
              <a:avLst/>
            </a:prstGeom>
            <a:solidFill>
              <a:schemeClr val="accent3"/>
            </a:solidFill>
            <a:ln>
              <a:noFill/>
            </a:ln>
          </p:spPr>
          <p:txBody>
            <a:bodyPr lIns="91375" tIns="45675" rIns="91375" bIns="456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8" name="Shape 338"/>
            <p:cNvSpPr/>
            <p:nvPr/>
          </p:nvSpPr>
          <p:spPr>
            <a:xfrm>
              <a:off x="7691220" y="3693846"/>
              <a:ext cx="197633" cy="198875"/>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375" tIns="45675" rIns="91375" bIns="456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9" name="Shape 339"/>
            <p:cNvSpPr/>
            <p:nvPr/>
          </p:nvSpPr>
          <p:spPr>
            <a:xfrm>
              <a:off x="7922589" y="3693848"/>
              <a:ext cx="197633" cy="198875"/>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375" tIns="45675" rIns="91375" bIns="456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0" name="Shape 340"/>
            <p:cNvSpPr/>
            <p:nvPr/>
          </p:nvSpPr>
          <p:spPr>
            <a:xfrm>
              <a:off x="7585049" y="3900657"/>
              <a:ext cx="197633" cy="198875"/>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375" tIns="45675" rIns="91375" bIns="456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1" name="Shape 341"/>
            <p:cNvSpPr/>
            <p:nvPr/>
          </p:nvSpPr>
          <p:spPr>
            <a:xfrm>
              <a:off x="7797064" y="3900657"/>
              <a:ext cx="197633" cy="198875"/>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375" tIns="45675" rIns="91375" bIns="456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2" name="Shape 342"/>
            <p:cNvSpPr/>
            <p:nvPr/>
          </p:nvSpPr>
          <p:spPr>
            <a:xfrm>
              <a:off x="8015106" y="3900657"/>
              <a:ext cx="197633" cy="198875"/>
            </a:xfrm>
            <a:custGeom>
              <a:avLst/>
              <a:gdLst/>
              <a:ahLst/>
              <a:cxnLst/>
              <a:rect l="0" t="0" r="0" b="0"/>
              <a:pathLst>
                <a:path w="120000" h="120000" extrusionOk="0">
                  <a:moveTo>
                    <a:pt x="97494" y="82595"/>
                  </a:moveTo>
                  <a:lnTo>
                    <a:pt x="89995" y="82595"/>
                  </a:lnTo>
                  <a:cubicBezTo>
                    <a:pt x="81716" y="82595"/>
                    <a:pt x="74997" y="75902"/>
                    <a:pt x="74997" y="67636"/>
                  </a:cubicBezTo>
                  <a:lnTo>
                    <a:pt x="74997" y="62832"/>
                  </a:lnTo>
                  <a:cubicBezTo>
                    <a:pt x="78319" y="58898"/>
                    <a:pt x="80694" y="54243"/>
                    <a:pt x="82173" y="49331"/>
                  </a:cubicBezTo>
                  <a:cubicBezTo>
                    <a:pt x="82330" y="48495"/>
                    <a:pt x="83128" y="48089"/>
                    <a:pt x="83659" y="47517"/>
                  </a:cubicBezTo>
                  <a:cubicBezTo>
                    <a:pt x="86532" y="44660"/>
                    <a:pt x="87097" y="39823"/>
                    <a:pt x="84946" y="36385"/>
                  </a:cubicBezTo>
                  <a:cubicBezTo>
                    <a:pt x="84656" y="35864"/>
                    <a:pt x="84124" y="35408"/>
                    <a:pt x="84157" y="34762"/>
                  </a:cubicBezTo>
                  <a:cubicBezTo>
                    <a:pt x="84157" y="30372"/>
                    <a:pt x="84174" y="25982"/>
                    <a:pt x="84149" y="21601"/>
                  </a:cubicBezTo>
                  <a:cubicBezTo>
                    <a:pt x="84033" y="16308"/>
                    <a:pt x="82513" y="10800"/>
                    <a:pt x="78793" y="6882"/>
                  </a:cubicBezTo>
                  <a:cubicBezTo>
                    <a:pt x="75786" y="3718"/>
                    <a:pt x="71667" y="1830"/>
                    <a:pt x="67407" y="1027"/>
                  </a:cubicBezTo>
                  <a:cubicBezTo>
                    <a:pt x="62034" y="0"/>
                    <a:pt x="56412" y="49"/>
                    <a:pt x="51089" y="1408"/>
                  </a:cubicBezTo>
                  <a:cubicBezTo>
                    <a:pt x="46471" y="2567"/>
                    <a:pt x="42137" y="5259"/>
                    <a:pt x="39454" y="9260"/>
                  </a:cubicBezTo>
                  <a:cubicBezTo>
                    <a:pt x="37079" y="12730"/>
                    <a:pt x="36041" y="16946"/>
                    <a:pt x="35867" y="21104"/>
                  </a:cubicBezTo>
                  <a:cubicBezTo>
                    <a:pt x="35800" y="25568"/>
                    <a:pt x="35850" y="30041"/>
                    <a:pt x="35833" y="34514"/>
                  </a:cubicBezTo>
                  <a:cubicBezTo>
                    <a:pt x="35941" y="35408"/>
                    <a:pt x="35177" y="36021"/>
                    <a:pt x="34837" y="36758"/>
                  </a:cubicBezTo>
                  <a:cubicBezTo>
                    <a:pt x="32802" y="40427"/>
                    <a:pt x="33699" y="45430"/>
                    <a:pt x="36955" y="48097"/>
                  </a:cubicBezTo>
                  <a:cubicBezTo>
                    <a:pt x="37785" y="48669"/>
                    <a:pt x="37943" y="49704"/>
                    <a:pt x="38242" y="50599"/>
                  </a:cubicBezTo>
                  <a:cubicBezTo>
                    <a:pt x="39662" y="55022"/>
                    <a:pt x="42020" y="59105"/>
                    <a:pt x="45002" y="62667"/>
                  </a:cubicBezTo>
                  <a:lnTo>
                    <a:pt x="45002" y="67636"/>
                  </a:lnTo>
                  <a:cubicBezTo>
                    <a:pt x="45002" y="75902"/>
                    <a:pt x="38283" y="82595"/>
                    <a:pt x="29995" y="82595"/>
                  </a:cubicBezTo>
                  <a:lnTo>
                    <a:pt x="22496" y="82595"/>
                  </a:lnTo>
                  <a:cubicBezTo>
                    <a:pt x="22496" y="82595"/>
                    <a:pt x="8902" y="86339"/>
                    <a:pt x="0" y="105041"/>
                  </a:cubicBezTo>
                  <a:lnTo>
                    <a:pt x="0" y="112520"/>
                  </a:lnTo>
                  <a:cubicBezTo>
                    <a:pt x="0" y="116653"/>
                    <a:pt x="3355" y="120000"/>
                    <a:pt x="7498" y="120000"/>
                  </a:cubicBezTo>
                  <a:lnTo>
                    <a:pt x="112501" y="120000"/>
                  </a:lnTo>
                  <a:cubicBezTo>
                    <a:pt x="116644" y="120000"/>
                    <a:pt x="119999" y="116653"/>
                    <a:pt x="119999" y="112520"/>
                  </a:cubicBezTo>
                  <a:lnTo>
                    <a:pt x="119999" y="105041"/>
                  </a:lnTo>
                  <a:cubicBezTo>
                    <a:pt x="111089" y="86339"/>
                    <a:pt x="97494" y="82595"/>
                    <a:pt x="97494" y="82595"/>
                  </a:cubicBezTo>
                  <a:close/>
                </a:path>
              </a:pathLst>
            </a:custGeom>
            <a:solidFill>
              <a:schemeClr val="lt1"/>
            </a:solidFill>
            <a:ln>
              <a:noFill/>
            </a:ln>
          </p:spPr>
          <p:txBody>
            <a:bodyPr lIns="91375" tIns="45675" rIns="91375" bIns="456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343" name="Shape 343"/>
          <p:cNvSpPr txBox="1"/>
          <p:nvPr/>
        </p:nvSpPr>
        <p:spPr>
          <a:xfrm>
            <a:off x="8639950" y="4299382"/>
            <a:ext cx="2585949" cy="846909"/>
          </a:xfrm>
          <a:prstGeom prst="rect">
            <a:avLst/>
          </a:prstGeom>
          <a:solidFill>
            <a:schemeClr val="accent3"/>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Diverse, versatile workforce trained in science-based service model</a:t>
            </a:r>
          </a:p>
        </p:txBody>
      </p:sp>
      <p:pic>
        <p:nvPicPr>
          <p:cNvPr id="344" name="Shape 344" descr="http://scijinks.jpl.nasa.gov/review/imet/imet-4.jpg"/>
          <p:cNvPicPr preferRelativeResize="0"/>
          <p:nvPr/>
        </p:nvPicPr>
        <p:blipFill rotWithShape="1">
          <a:blip r:embed="rId5">
            <a:alphaModFix/>
          </a:blip>
          <a:srcRect l="11593" r="7092" b="15831"/>
          <a:stretch/>
        </p:blipFill>
        <p:spPr>
          <a:xfrm>
            <a:off x="7360975" y="4341562"/>
            <a:ext cx="1100418" cy="762547"/>
          </a:xfrm>
          <a:prstGeom prst="rect">
            <a:avLst/>
          </a:prstGeom>
          <a:noFill/>
          <a:ln w="9525" cap="flat" cmpd="sng">
            <a:solidFill>
              <a:srgbClr val="000000"/>
            </a:solidFill>
            <a:prstDash val="solid"/>
            <a:round/>
            <a:headEnd type="none" w="med" len="med"/>
            <a:tailEnd type="none" w="med" len="med"/>
          </a:ln>
        </p:spPr>
      </p:pic>
      <p:sp>
        <p:nvSpPr>
          <p:cNvPr id="345" name="Shape 345"/>
          <p:cNvSpPr txBox="1"/>
          <p:nvPr/>
        </p:nvSpPr>
        <p:spPr>
          <a:xfrm>
            <a:off x="546279" y="725110"/>
            <a:ext cx="4392851" cy="512583"/>
          </a:xfrm>
          <a:prstGeom prst="rect">
            <a:avLst/>
          </a:prstGeom>
          <a:solidFill>
            <a:schemeClr val="accent1"/>
          </a:solidFill>
          <a:ln w="19050" cap="flat" cmpd="sng">
            <a:solidFill>
              <a:schemeClr val="accent1"/>
            </a:solidFill>
            <a:prstDash val="solid"/>
            <a:miter/>
            <a:headEnd type="none" w="med" len="med"/>
            <a:tailEnd type="none" w="med" len="med"/>
          </a:ln>
        </p:spPr>
        <p:txBody>
          <a:bodyPr lIns="46600" tIns="46600" rIns="46600" bIns="46600" anchor="ctr" anchorCtr="0">
            <a:noAutofit/>
          </a:bodyPr>
          <a:lstStyle/>
          <a:p>
            <a:pPr marL="0" marR="0" lvl="0" indent="0" algn="l" rtl="0">
              <a:lnSpc>
                <a:spcPct val="100000"/>
              </a:lnSpc>
              <a:spcBef>
                <a:spcPts val="0"/>
              </a:spcBef>
              <a:spcAft>
                <a:spcPts val="0"/>
              </a:spcAft>
              <a:buClr>
                <a:srgbClr val="002960"/>
              </a:buClr>
              <a:buSzPct val="25000"/>
              <a:buFont typeface="Arial"/>
              <a:buNone/>
            </a:pPr>
            <a:r>
              <a:rPr lang="en-US" sz="1400" b="1" i="0" u="none" strike="noStrike" cap="none">
                <a:solidFill>
                  <a:srgbClr val="002960"/>
                </a:solidFill>
                <a:latin typeface="Arial"/>
                <a:ea typeface="Arial"/>
                <a:cs typeface="Arial"/>
                <a:sym typeface="Arial"/>
              </a:rPr>
              <a:t>From today…</a:t>
            </a:r>
          </a:p>
        </p:txBody>
      </p:sp>
      <p:pic>
        <p:nvPicPr>
          <p:cNvPr id="346" name="Shape 346"/>
          <p:cNvPicPr preferRelativeResize="0"/>
          <p:nvPr/>
        </p:nvPicPr>
        <p:blipFill rotWithShape="1">
          <a:blip r:embed="rId6">
            <a:alphaModFix/>
          </a:blip>
          <a:srcRect/>
          <a:stretch/>
        </p:blipFill>
        <p:spPr>
          <a:xfrm>
            <a:off x="772127" y="2381091"/>
            <a:ext cx="1133759" cy="912921"/>
          </a:xfrm>
          <a:prstGeom prst="rect">
            <a:avLst/>
          </a:prstGeom>
          <a:noFill/>
          <a:ln>
            <a:noFill/>
          </a:ln>
        </p:spPr>
      </p:pic>
      <p:sp>
        <p:nvSpPr>
          <p:cNvPr id="347" name="Shape 347"/>
          <p:cNvSpPr txBox="1"/>
          <p:nvPr/>
        </p:nvSpPr>
        <p:spPr>
          <a:xfrm>
            <a:off x="2167233" y="2414097"/>
            <a:ext cx="2655453" cy="846909"/>
          </a:xfrm>
          <a:prstGeom prst="rect">
            <a:avLst/>
          </a:prstGeom>
          <a:solidFill>
            <a:schemeClr val="accent1"/>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002960"/>
              </a:buClr>
              <a:buSzPct val="25000"/>
              <a:buFont typeface="Arial"/>
              <a:buNone/>
            </a:pPr>
            <a:r>
              <a:rPr lang="en-US" sz="1400" b="1" i="0" u="none" strike="noStrike" cap="none">
                <a:solidFill>
                  <a:srgbClr val="002960"/>
                </a:solidFill>
                <a:latin typeface="Arial"/>
                <a:ea typeface="Arial"/>
                <a:cs typeface="Arial"/>
                <a:sym typeface="Arial"/>
              </a:rPr>
              <a:t>Inconsistencies in forecast, duplication of effort without best use of technology</a:t>
            </a:r>
          </a:p>
        </p:txBody>
      </p:sp>
      <p:sp>
        <p:nvSpPr>
          <p:cNvPr id="348" name="Shape 348"/>
          <p:cNvSpPr/>
          <p:nvPr/>
        </p:nvSpPr>
        <p:spPr>
          <a:xfrm>
            <a:off x="5199462" y="1507504"/>
            <a:ext cx="1739290" cy="846909"/>
          </a:xfrm>
          <a:prstGeom prst="rect">
            <a:avLst/>
          </a:prstGeom>
          <a:solidFill>
            <a:schemeClr val="accent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400" b="1" i="0" u="none" strike="noStrike" cap="none">
                <a:solidFill>
                  <a:schemeClr val="lt1"/>
                </a:solidFill>
                <a:latin typeface="Arial"/>
                <a:ea typeface="Arial"/>
                <a:cs typeface="Arial"/>
                <a:sym typeface="Arial"/>
              </a:rPr>
              <a:t>Deep Relationships IDSS</a:t>
            </a:r>
          </a:p>
        </p:txBody>
      </p:sp>
      <p:sp>
        <p:nvSpPr>
          <p:cNvPr id="349" name="Shape 349"/>
          <p:cNvSpPr txBox="1"/>
          <p:nvPr/>
        </p:nvSpPr>
        <p:spPr>
          <a:xfrm>
            <a:off x="8639950" y="1507504"/>
            <a:ext cx="2585949" cy="846909"/>
          </a:xfrm>
          <a:prstGeom prst="rect">
            <a:avLst/>
          </a:prstGeom>
          <a:solidFill>
            <a:schemeClr val="accent3"/>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Defined IDSS partner types</a:t>
            </a:r>
          </a:p>
        </p:txBody>
      </p:sp>
      <p:pic>
        <p:nvPicPr>
          <p:cNvPr id="350" name="Shape 350"/>
          <p:cNvPicPr preferRelativeResize="0"/>
          <p:nvPr/>
        </p:nvPicPr>
        <p:blipFill rotWithShape="1">
          <a:blip r:embed="rId7">
            <a:alphaModFix/>
          </a:blip>
          <a:srcRect/>
          <a:stretch/>
        </p:blipFill>
        <p:spPr>
          <a:xfrm>
            <a:off x="7521671" y="1344112"/>
            <a:ext cx="924897" cy="981051"/>
          </a:xfrm>
          <a:prstGeom prst="rect">
            <a:avLst/>
          </a:prstGeom>
          <a:noFill/>
          <a:ln>
            <a:noFill/>
          </a:ln>
        </p:spPr>
      </p:pic>
      <p:sp>
        <p:nvSpPr>
          <p:cNvPr id="351" name="Shape 351"/>
          <p:cNvSpPr txBox="1"/>
          <p:nvPr/>
        </p:nvSpPr>
        <p:spPr>
          <a:xfrm>
            <a:off x="2167233" y="1507504"/>
            <a:ext cx="2655453" cy="846909"/>
          </a:xfrm>
          <a:prstGeom prst="rect">
            <a:avLst/>
          </a:prstGeom>
          <a:solidFill>
            <a:schemeClr val="accent1"/>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002960"/>
              </a:buClr>
              <a:buSzPct val="25000"/>
              <a:buFont typeface="Arial"/>
              <a:buNone/>
            </a:pPr>
            <a:r>
              <a:rPr lang="en-US" sz="1400" b="1" i="0" u="none" strike="noStrike" cap="none">
                <a:solidFill>
                  <a:srgbClr val="002960"/>
                </a:solidFill>
                <a:latin typeface="Arial"/>
                <a:ea typeface="Arial"/>
                <a:cs typeface="Arial"/>
                <a:sym typeface="Arial"/>
              </a:rPr>
              <a:t>Variation in partners served</a:t>
            </a:r>
          </a:p>
        </p:txBody>
      </p:sp>
      <p:grpSp>
        <p:nvGrpSpPr>
          <p:cNvPr id="352" name="Shape 352"/>
          <p:cNvGrpSpPr/>
          <p:nvPr/>
        </p:nvGrpSpPr>
        <p:grpSpPr>
          <a:xfrm>
            <a:off x="749847" y="1374146"/>
            <a:ext cx="983701" cy="1005382"/>
            <a:chOff x="749847" y="1323395"/>
            <a:chExt cx="1302022" cy="1330720"/>
          </a:xfrm>
        </p:grpSpPr>
        <p:pic>
          <p:nvPicPr>
            <p:cNvPr id="353" name="Shape 353"/>
            <p:cNvPicPr preferRelativeResize="0"/>
            <p:nvPr/>
          </p:nvPicPr>
          <p:blipFill rotWithShape="1">
            <a:blip r:embed="rId8">
              <a:alphaModFix/>
            </a:blip>
            <a:srcRect/>
            <a:stretch/>
          </p:blipFill>
          <p:spPr>
            <a:xfrm>
              <a:off x="749847" y="1323395"/>
              <a:ext cx="590074" cy="590038"/>
            </a:xfrm>
            <a:prstGeom prst="rect">
              <a:avLst/>
            </a:prstGeom>
            <a:noFill/>
            <a:ln>
              <a:noFill/>
            </a:ln>
          </p:spPr>
        </p:pic>
        <p:pic>
          <p:nvPicPr>
            <p:cNvPr id="354" name="Shape 354"/>
            <p:cNvPicPr preferRelativeResize="0"/>
            <p:nvPr/>
          </p:nvPicPr>
          <p:blipFill rotWithShape="1">
            <a:blip r:embed="rId9">
              <a:alphaModFix/>
            </a:blip>
            <a:srcRect/>
            <a:stretch/>
          </p:blipFill>
          <p:spPr>
            <a:xfrm>
              <a:off x="1404916" y="2007200"/>
              <a:ext cx="646953" cy="646916"/>
            </a:xfrm>
            <a:prstGeom prst="rect">
              <a:avLst/>
            </a:prstGeom>
            <a:noFill/>
            <a:ln>
              <a:noFill/>
            </a:ln>
          </p:spPr>
        </p:pic>
        <p:sp>
          <p:nvSpPr>
            <p:cNvPr id="355" name="Shape 355"/>
            <p:cNvSpPr/>
            <p:nvPr/>
          </p:nvSpPr>
          <p:spPr>
            <a:xfrm>
              <a:off x="1424050" y="1356775"/>
              <a:ext cx="608698" cy="538951"/>
            </a:xfrm>
            <a:custGeom>
              <a:avLst/>
              <a:gdLst/>
              <a:ahLst/>
              <a:cxnLst/>
              <a:rect l="0" t="0" r="0" b="0"/>
              <a:pathLst>
                <a:path w="120000" h="120000" extrusionOk="0">
                  <a:moveTo>
                    <a:pt x="57318" y="27634"/>
                  </a:moveTo>
                  <a:lnTo>
                    <a:pt x="57318" y="27634"/>
                  </a:lnTo>
                  <a:lnTo>
                    <a:pt x="59329" y="27634"/>
                  </a:lnTo>
                  <a:lnTo>
                    <a:pt x="61005" y="26876"/>
                  </a:lnTo>
                  <a:lnTo>
                    <a:pt x="62681" y="26119"/>
                  </a:lnTo>
                  <a:lnTo>
                    <a:pt x="64022" y="24605"/>
                  </a:lnTo>
                  <a:lnTo>
                    <a:pt x="65027" y="23091"/>
                  </a:lnTo>
                  <a:lnTo>
                    <a:pt x="66033" y="21198"/>
                  </a:lnTo>
                  <a:lnTo>
                    <a:pt x="66703" y="19305"/>
                  </a:lnTo>
                  <a:lnTo>
                    <a:pt x="66703" y="17034"/>
                  </a:lnTo>
                  <a:lnTo>
                    <a:pt x="66703" y="17034"/>
                  </a:lnTo>
                  <a:lnTo>
                    <a:pt x="66703" y="14763"/>
                  </a:lnTo>
                  <a:lnTo>
                    <a:pt x="66033" y="12870"/>
                  </a:lnTo>
                  <a:lnTo>
                    <a:pt x="65027" y="10977"/>
                  </a:lnTo>
                  <a:lnTo>
                    <a:pt x="64022" y="9463"/>
                  </a:lnTo>
                  <a:lnTo>
                    <a:pt x="62681" y="8328"/>
                  </a:lnTo>
                  <a:lnTo>
                    <a:pt x="61005" y="7192"/>
                  </a:lnTo>
                  <a:lnTo>
                    <a:pt x="59329" y="6435"/>
                  </a:lnTo>
                  <a:lnTo>
                    <a:pt x="57318" y="6435"/>
                  </a:lnTo>
                  <a:lnTo>
                    <a:pt x="57318" y="6435"/>
                  </a:lnTo>
                  <a:lnTo>
                    <a:pt x="55642" y="6435"/>
                  </a:lnTo>
                  <a:lnTo>
                    <a:pt x="53631" y="7192"/>
                  </a:lnTo>
                  <a:lnTo>
                    <a:pt x="52290" y="8328"/>
                  </a:lnTo>
                  <a:lnTo>
                    <a:pt x="50949" y="9463"/>
                  </a:lnTo>
                  <a:lnTo>
                    <a:pt x="49608" y="10977"/>
                  </a:lnTo>
                  <a:lnTo>
                    <a:pt x="48938" y="12870"/>
                  </a:lnTo>
                  <a:lnTo>
                    <a:pt x="48268" y="14763"/>
                  </a:lnTo>
                  <a:lnTo>
                    <a:pt x="47932" y="17034"/>
                  </a:lnTo>
                  <a:lnTo>
                    <a:pt x="47932" y="17034"/>
                  </a:lnTo>
                  <a:lnTo>
                    <a:pt x="48268" y="19305"/>
                  </a:lnTo>
                  <a:lnTo>
                    <a:pt x="48938" y="21198"/>
                  </a:lnTo>
                  <a:lnTo>
                    <a:pt x="49608" y="23091"/>
                  </a:lnTo>
                  <a:lnTo>
                    <a:pt x="50949" y="24605"/>
                  </a:lnTo>
                  <a:lnTo>
                    <a:pt x="52290" y="26119"/>
                  </a:lnTo>
                  <a:lnTo>
                    <a:pt x="53631" y="26876"/>
                  </a:lnTo>
                  <a:lnTo>
                    <a:pt x="55642" y="27634"/>
                  </a:lnTo>
                  <a:lnTo>
                    <a:pt x="57318" y="27634"/>
                  </a:lnTo>
                  <a:lnTo>
                    <a:pt x="57318" y="27634"/>
                  </a:lnTo>
                  <a:close/>
                  <a:moveTo>
                    <a:pt x="74748" y="70788"/>
                  </a:moveTo>
                  <a:lnTo>
                    <a:pt x="74748" y="70788"/>
                  </a:lnTo>
                  <a:lnTo>
                    <a:pt x="74748" y="37097"/>
                  </a:lnTo>
                  <a:lnTo>
                    <a:pt x="74748" y="37097"/>
                  </a:lnTo>
                  <a:lnTo>
                    <a:pt x="74413" y="35962"/>
                  </a:lnTo>
                  <a:lnTo>
                    <a:pt x="74078" y="34826"/>
                  </a:lnTo>
                  <a:lnTo>
                    <a:pt x="72067" y="32933"/>
                  </a:lnTo>
                  <a:lnTo>
                    <a:pt x="70391" y="31419"/>
                  </a:lnTo>
                  <a:lnTo>
                    <a:pt x="69385" y="31041"/>
                  </a:lnTo>
                  <a:lnTo>
                    <a:pt x="45251" y="31041"/>
                  </a:lnTo>
                  <a:lnTo>
                    <a:pt x="45251" y="31041"/>
                  </a:lnTo>
                  <a:lnTo>
                    <a:pt x="44581" y="31419"/>
                  </a:lnTo>
                  <a:lnTo>
                    <a:pt x="42905" y="32933"/>
                  </a:lnTo>
                  <a:lnTo>
                    <a:pt x="40893" y="34826"/>
                  </a:lnTo>
                  <a:lnTo>
                    <a:pt x="40223" y="35962"/>
                  </a:lnTo>
                  <a:lnTo>
                    <a:pt x="40223" y="37097"/>
                  </a:lnTo>
                  <a:lnTo>
                    <a:pt x="40223" y="37097"/>
                  </a:lnTo>
                  <a:lnTo>
                    <a:pt x="40223" y="70788"/>
                  </a:lnTo>
                  <a:lnTo>
                    <a:pt x="40223" y="70788"/>
                  </a:lnTo>
                  <a:lnTo>
                    <a:pt x="40893" y="72302"/>
                  </a:lnTo>
                  <a:lnTo>
                    <a:pt x="41899" y="73438"/>
                  </a:lnTo>
                  <a:lnTo>
                    <a:pt x="42905" y="73817"/>
                  </a:lnTo>
                  <a:lnTo>
                    <a:pt x="42905" y="73817"/>
                  </a:lnTo>
                  <a:lnTo>
                    <a:pt x="43575" y="73817"/>
                  </a:lnTo>
                  <a:lnTo>
                    <a:pt x="44245" y="73438"/>
                  </a:lnTo>
                  <a:lnTo>
                    <a:pt x="44916" y="72681"/>
                  </a:lnTo>
                  <a:lnTo>
                    <a:pt x="45251" y="72302"/>
                  </a:lnTo>
                  <a:lnTo>
                    <a:pt x="45251" y="71167"/>
                  </a:lnTo>
                  <a:lnTo>
                    <a:pt x="45251" y="70788"/>
                  </a:lnTo>
                  <a:lnTo>
                    <a:pt x="45251" y="46182"/>
                  </a:lnTo>
                  <a:lnTo>
                    <a:pt x="45251" y="46182"/>
                  </a:lnTo>
                  <a:lnTo>
                    <a:pt x="45586" y="45425"/>
                  </a:lnTo>
                  <a:lnTo>
                    <a:pt x="46256" y="43911"/>
                  </a:lnTo>
                  <a:lnTo>
                    <a:pt x="46592" y="43533"/>
                  </a:lnTo>
                  <a:lnTo>
                    <a:pt x="46927" y="43911"/>
                  </a:lnTo>
                  <a:lnTo>
                    <a:pt x="47597" y="44668"/>
                  </a:lnTo>
                  <a:lnTo>
                    <a:pt x="47932" y="46182"/>
                  </a:lnTo>
                  <a:lnTo>
                    <a:pt x="47932" y="46182"/>
                  </a:lnTo>
                  <a:lnTo>
                    <a:pt x="48268" y="81766"/>
                  </a:lnTo>
                  <a:lnTo>
                    <a:pt x="47932" y="116593"/>
                  </a:lnTo>
                  <a:lnTo>
                    <a:pt x="47932" y="116593"/>
                  </a:lnTo>
                  <a:lnTo>
                    <a:pt x="48603" y="118107"/>
                  </a:lnTo>
                  <a:lnTo>
                    <a:pt x="49608" y="119242"/>
                  </a:lnTo>
                  <a:lnTo>
                    <a:pt x="49944" y="119621"/>
                  </a:lnTo>
                  <a:lnTo>
                    <a:pt x="50614" y="119621"/>
                  </a:lnTo>
                  <a:lnTo>
                    <a:pt x="50614" y="119621"/>
                  </a:lnTo>
                  <a:lnTo>
                    <a:pt x="52290" y="119621"/>
                  </a:lnTo>
                  <a:lnTo>
                    <a:pt x="53631" y="119242"/>
                  </a:lnTo>
                  <a:lnTo>
                    <a:pt x="54636" y="118864"/>
                  </a:lnTo>
                  <a:lnTo>
                    <a:pt x="55307" y="118107"/>
                  </a:lnTo>
                  <a:lnTo>
                    <a:pt x="55977" y="117350"/>
                  </a:lnTo>
                  <a:lnTo>
                    <a:pt x="55977" y="116593"/>
                  </a:lnTo>
                  <a:lnTo>
                    <a:pt x="55977" y="116593"/>
                  </a:lnTo>
                  <a:lnTo>
                    <a:pt x="55977" y="76845"/>
                  </a:lnTo>
                  <a:lnTo>
                    <a:pt x="55977" y="76845"/>
                  </a:lnTo>
                  <a:lnTo>
                    <a:pt x="56648" y="75709"/>
                  </a:lnTo>
                  <a:lnTo>
                    <a:pt x="57318" y="75331"/>
                  </a:lnTo>
                  <a:lnTo>
                    <a:pt x="57988" y="75709"/>
                  </a:lnTo>
                  <a:lnTo>
                    <a:pt x="58659" y="76845"/>
                  </a:lnTo>
                  <a:lnTo>
                    <a:pt x="58659" y="76845"/>
                  </a:lnTo>
                  <a:lnTo>
                    <a:pt x="58659" y="116593"/>
                  </a:lnTo>
                  <a:lnTo>
                    <a:pt x="58659" y="116593"/>
                  </a:lnTo>
                  <a:lnTo>
                    <a:pt x="58994" y="117350"/>
                  </a:lnTo>
                  <a:lnTo>
                    <a:pt x="59664" y="118107"/>
                  </a:lnTo>
                  <a:lnTo>
                    <a:pt x="61340" y="119242"/>
                  </a:lnTo>
                  <a:lnTo>
                    <a:pt x="62681" y="119621"/>
                  </a:lnTo>
                  <a:lnTo>
                    <a:pt x="64022" y="119621"/>
                  </a:lnTo>
                  <a:lnTo>
                    <a:pt x="64022" y="119621"/>
                  </a:lnTo>
                  <a:lnTo>
                    <a:pt x="64692" y="119621"/>
                  </a:lnTo>
                  <a:lnTo>
                    <a:pt x="65363" y="119242"/>
                  </a:lnTo>
                  <a:lnTo>
                    <a:pt x="66033" y="118107"/>
                  </a:lnTo>
                  <a:lnTo>
                    <a:pt x="66703" y="116593"/>
                  </a:lnTo>
                  <a:lnTo>
                    <a:pt x="66703" y="116593"/>
                  </a:lnTo>
                  <a:lnTo>
                    <a:pt x="66703" y="46182"/>
                  </a:lnTo>
                  <a:lnTo>
                    <a:pt x="66703" y="46182"/>
                  </a:lnTo>
                  <a:lnTo>
                    <a:pt x="67039" y="44290"/>
                  </a:lnTo>
                  <a:lnTo>
                    <a:pt x="67709" y="43533"/>
                  </a:lnTo>
                  <a:lnTo>
                    <a:pt x="68044" y="43533"/>
                  </a:lnTo>
                  <a:lnTo>
                    <a:pt x="68379" y="43911"/>
                  </a:lnTo>
                  <a:lnTo>
                    <a:pt x="69050" y="45425"/>
                  </a:lnTo>
                  <a:lnTo>
                    <a:pt x="69385" y="46182"/>
                  </a:lnTo>
                  <a:lnTo>
                    <a:pt x="69385" y="70788"/>
                  </a:lnTo>
                  <a:lnTo>
                    <a:pt x="69385" y="70788"/>
                  </a:lnTo>
                  <a:lnTo>
                    <a:pt x="69385" y="71167"/>
                  </a:lnTo>
                  <a:lnTo>
                    <a:pt x="69385" y="72302"/>
                  </a:lnTo>
                  <a:lnTo>
                    <a:pt x="69720" y="72681"/>
                  </a:lnTo>
                  <a:lnTo>
                    <a:pt x="70055" y="73438"/>
                  </a:lnTo>
                  <a:lnTo>
                    <a:pt x="71061" y="73817"/>
                  </a:lnTo>
                  <a:lnTo>
                    <a:pt x="72067" y="73817"/>
                  </a:lnTo>
                  <a:lnTo>
                    <a:pt x="72067" y="73817"/>
                  </a:lnTo>
                  <a:lnTo>
                    <a:pt x="72737" y="73817"/>
                  </a:lnTo>
                  <a:lnTo>
                    <a:pt x="73072" y="73438"/>
                  </a:lnTo>
                  <a:lnTo>
                    <a:pt x="74078" y="72302"/>
                  </a:lnTo>
                  <a:lnTo>
                    <a:pt x="74748" y="70788"/>
                  </a:lnTo>
                  <a:lnTo>
                    <a:pt x="74748" y="70788"/>
                  </a:lnTo>
                  <a:close/>
                  <a:moveTo>
                    <a:pt x="81452" y="24605"/>
                  </a:moveTo>
                  <a:lnTo>
                    <a:pt x="81452" y="24605"/>
                  </a:lnTo>
                  <a:lnTo>
                    <a:pt x="83463" y="24605"/>
                  </a:lnTo>
                  <a:lnTo>
                    <a:pt x="85139" y="23848"/>
                  </a:lnTo>
                  <a:lnTo>
                    <a:pt x="86480" y="22712"/>
                  </a:lnTo>
                  <a:lnTo>
                    <a:pt x="88156" y="21577"/>
                  </a:lnTo>
                  <a:lnTo>
                    <a:pt x="89162" y="20063"/>
                  </a:lnTo>
                  <a:lnTo>
                    <a:pt x="90167" y="18170"/>
                  </a:lnTo>
                  <a:lnTo>
                    <a:pt x="90502" y="16277"/>
                  </a:lnTo>
                  <a:lnTo>
                    <a:pt x="90837" y="14006"/>
                  </a:lnTo>
                  <a:lnTo>
                    <a:pt x="90837" y="14006"/>
                  </a:lnTo>
                  <a:lnTo>
                    <a:pt x="90502" y="11735"/>
                  </a:lnTo>
                  <a:lnTo>
                    <a:pt x="90167" y="9842"/>
                  </a:lnTo>
                  <a:lnTo>
                    <a:pt x="89162" y="7949"/>
                  </a:lnTo>
                  <a:lnTo>
                    <a:pt x="88156" y="6435"/>
                  </a:lnTo>
                  <a:lnTo>
                    <a:pt x="86480" y="4921"/>
                  </a:lnTo>
                  <a:lnTo>
                    <a:pt x="85139" y="4164"/>
                  </a:lnTo>
                  <a:lnTo>
                    <a:pt x="83463" y="3406"/>
                  </a:lnTo>
                  <a:lnTo>
                    <a:pt x="81452" y="3406"/>
                  </a:lnTo>
                  <a:lnTo>
                    <a:pt x="81452" y="3406"/>
                  </a:lnTo>
                  <a:lnTo>
                    <a:pt x="79441" y="3406"/>
                  </a:lnTo>
                  <a:lnTo>
                    <a:pt x="77765" y="4164"/>
                  </a:lnTo>
                  <a:lnTo>
                    <a:pt x="76089" y="4921"/>
                  </a:lnTo>
                  <a:lnTo>
                    <a:pt x="74748" y="6435"/>
                  </a:lnTo>
                  <a:lnTo>
                    <a:pt x="73743" y="7949"/>
                  </a:lnTo>
                  <a:lnTo>
                    <a:pt x="72737" y="9842"/>
                  </a:lnTo>
                  <a:lnTo>
                    <a:pt x="72402" y="11735"/>
                  </a:lnTo>
                  <a:lnTo>
                    <a:pt x="72067" y="14006"/>
                  </a:lnTo>
                  <a:lnTo>
                    <a:pt x="72067" y="14006"/>
                  </a:lnTo>
                  <a:lnTo>
                    <a:pt x="72402" y="16277"/>
                  </a:lnTo>
                  <a:lnTo>
                    <a:pt x="72737" y="18170"/>
                  </a:lnTo>
                  <a:lnTo>
                    <a:pt x="73743" y="20063"/>
                  </a:lnTo>
                  <a:lnTo>
                    <a:pt x="74748" y="21577"/>
                  </a:lnTo>
                  <a:lnTo>
                    <a:pt x="76089" y="22712"/>
                  </a:lnTo>
                  <a:lnTo>
                    <a:pt x="77765" y="23848"/>
                  </a:lnTo>
                  <a:lnTo>
                    <a:pt x="79441" y="24605"/>
                  </a:lnTo>
                  <a:lnTo>
                    <a:pt x="81452" y="24605"/>
                  </a:lnTo>
                  <a:lnTo>
                    <a:pt x="81452" y="24605"/>
                  </a:lnTo>
                  <a:close/>
                  <a:moveTo>
                    <a:pt x="96201" y="70788"/>
                  </a:moveTo>
                  <a:lnTo>
                    <a:pt x="96201" y="70788"/>
                  </a:lnTo>
                  <a:lnTo>
                    <a:pt x="96536" y="70788"/>
                  </a:lnTo>
                  <a:lnTo>
                    <a:pt x="97206" y="70410"/>
                  </a:lnTo>
                  <a:lnTo>
                    <a:pt x="97877" y="69274"/>
                  </a:lnTo>
                  <a:lnTo>
                    <a:pt x="98882" y="67760"/>
                  </a:lnTo>
                  <a:lnTo>
                    <a:pt x="98882" y="67760"/>
                  </a:lnTo>
                  <a:lnTo>
                    <a:pt x="98882" y="34069"/>
                  </a:lnTo>
                  <a:lnTo>
                    <a:pt x="98882" y="34069"/>
                  </a:lnTo>
                  <a:lnTo>
                    <a:pt x="98547" y="32933"/>
                  </a:lnTo>
                  <a:lnTo>
                    <a:pt x="97877" y="31798"/>
                  </a:lnTo>
                  <a:lnTo>
                    <a:pt x="96201" y="29905"/>
                  </a:lnTo>
                  <a:lnTo>
                    <a:pt x="94189" y="28391"/>
                  </a:lnTo>
                  <a:lnTo>
                    <a:pt x="93519" y="27634"/>
                  </a:lnTo>
                  <a:lnTo>
                    <a:pt x="69385" y="27634"/>
                  </a:lnTo>
                  <a:lnTo>
                    <a:pt x="69385" y="27634"/>
                  </a:lnTo>
                  <a:lnTo>
                    <a:pt x="70726" y="28391"/>
                  </a:lnTo>
                  <a:lnTo>
                    <a:pt x="73407" y="29905"/>
                  </a:lnTo>
                  <a:lnTo>
                    <a:pt x="74748" y="30662"/>
                  </a:lnTo>
                  <a:lnTo>
                    <a:pt x="76089" y="31798"/>
                  </a:lnTo>
                  <a:lnTo>
                    <a:pt x="77094" y="32933"/>
                  </a:lnTo>
                  <a:lnTo>
                    <a:pt x="77430" y="34069"/>
                  </a:lnTo>
                  <a:lnTo>
                    <a:pt x="77430" y="34069"/>
                  </a:lnTo>
                  <a:lnTo>
                    <a:pt x="77430" y="64731"/>
                  </a:lnTo>
                  <a:lnTo>
                    <a:pt x="76424" y="73817"/>
                  </a:lnTo>
                  <a:lnTo>
                    <a:pt x="72067" y="76845"/>
                  </a:lnTo>
                  <a:lnTo>
                    <a:pt x="72067" y="116593"/>
                  </a:lnTo>
                  <a:lnTo>
                    <a:pt x="72067" y="116593"/>
                  </a:lnTo>
                  <a:lnTo>
                    <a:pt x="72737" y="118107"/>
                  </a:lnTo>
                  <a:lnTo>
                    <a:pt x="73407" y="119242"/>
                  </a:lnTo>
                  <a:lnTo>
                    <a:pt x="74078" y="119621"/>
                  </a:lnTo>
                  <a:lnTo>
                    <a:pt x="74748" y="119621"/>
                  </a:lnTo>
                  <a:lnTo>
                    <a:pt x="74748" y="119621"/>
                  </a:lnTo>
                  <a:lnTo>
                    <a:pt x="76424" y="119621"/>
                  </a:lnTo>
                  <a:lnTo>
                    <a:pt x="77430" y="119242"/>
                  </a:lnTo>
                  <a:lnTo>
                    <a:pt x="78435" y="118864"/>
                  </a:lnTo>
                  <a:lnTo>
                    <a:pt x="79106" y="118107"/>
                  </a:lnTo>
                  <a:lnTo>
                    <a:pt x="79776" y="117350"/>
                  </a:lnTo>
                  <a:lnTo>
                    <a:pt x="80111" y="116593"/>
                  </a:lnTo>
                  <a:lnTo>
                    <a:pt x="80111" y="116593"/>
                  </a:lnTo>
                  <a:lnTo>
                    <a:pt x="80111" y="73817"/>
                  </a:lnTo>
                  <a:lnTo>
                    <a:pt x="80111" y="73817"/>
                  </a:lnTo>
                  <a:lnTo>
                    <a:pt x="80782" y="72681"/>
                  </a:lnTo>
                  <a:lnTo>
                    <a:pt x="81452" y="72302"/>
                  </a:lnTo>
                  <a:lnTo>
                    <a:pt x="82122" y="72681"/>
                  </a:lnTo>
                  <a:lnTo>
                    <a:pt x="82793" y="73817"/>
                  </a:lnTo>
                  <a:lnTo>
                    <a:pt x="82793" y="73817"/>
                  </a:lnTo>
                  <a:lnTo>
                    <a:pt x="82793" y="116593"/>
                  </a:lnTo>
                  <a:lnTo>
                    <a:pt x="82793" y="116593"/>
                  </a:lnTo>
                  <a:lnTo>
                    <a:pt x="83128" y="117350"/>
                  </a:lnTo>
                  <a:lnTo>
                    <a:pt x="83798" y="118107"/>
                  </a:lnTo>
                  <a:lnTo>
                    <a:pt x="85474" y="119242"/>
                  </a:lnTo>
                  <a:lnTo>
                    <a:pt x="86480" y="119621"/>
                  </a:lnTo>
                  <a:lnTo>
                    <a:pt x="88156" y="119621"/>
                  </a:lnTo>
                  <a:lnTo>
                    <a:pt x="88156" y="119621"/>
                  </a:lnTo>
                  <a:lnTo>
                    <a:pt x="88826" y="119621"/>
                  </a:lnTo>
                  <a:lnTo>
                    <a:pt x="89497" y="119242"/>
                  </a:lnTo>
                  <a:lnTo>
                    <a:pt x="90167" y="118107"/>
                  </a:lnTo>
                  <a:lnTo>
                    <a:pt x="90837" y="116593"/>
                  </a:lnTo>
                  <a:lnTo>
                    <a:pt x="90837" y="116593"/>
                  </a:lnTo>
                  <a:lnTo>
                    <a:pt x="90837" y="43154"/>
                  </a:lnTo>
                  <a:lnTo>
                    <a:pt x="90837" y="43154"/>
                  </a:lnTo>
                  <a:lnTo>
                    <a:pt x="91173" y="41261"/>
                  </a:lnTo>
                  <a:lnTo>
                    <a:pt x="91843" y="40504"/>
                  </a:lnTo>
                  <a:lnTo>
                    <a:pt x="92178" y="40504"/>
                  </a:lnTo>
                  <a:lnTo>
                    <a:pt x="92513" y="40883"/>
                  </a:lnTo>
                  <a:lnTo>
                    <a:pt x="93184" y="42397"/>
                  </a:lnTo>
                  <a:lnTo>
                    <a:pt x="93519" y="43154"/>
                  </a:lnTo>
                  <a:lnTo>
                    <a:pt x="93519" y="67760"/>
                  </a:lnTo>
                  <a:lnTo>
                    <a:pt x="93519" y="67760"/>
                  </a:lnTo>
                  <a:lnTo>
                    <a:pt x="93184" y="68138"/>
                  </a:lnTo>
                  <a:lnTo>
                    <a:pt x="93519" y="69274"/>
                  </a:lnTo>
                  <a:lnTo>
                    <a:pt x="93519" y="69652"/>
                  </a:lnTo>
                  <a:lnTo>
                    <a:pt x="94189" y="70410"/>
                  </a:lnTo>
                  <a:lnTo>
                    <a:pt x="94860" y="70788"/>
                  </a:lnTo>
                  <a:lnTo>
                    <a:pt x="96201" y="70788"/>
                  </a:lnTo>
                  <a:lnTo>
                    <a:pt x="96201" y="70788"/>
                  </a:lnTo>
                  <a:close/>
                  <a:moveTo>
                    <a:pt x="102905" y="21577"/>
                  </a:moveTo>
                  <a:lnTo>
                    <a:pt x="102905" y="21577"/>
                  </a:lnTo>
                  <a:lnTo>
                    <a:pt x="104581" y="21577"/>
                  </a:lnTo>
                  <a:lnTo>
                    <a:pt x="106256" y="20820"/>
                  </a:lnTo>
                  <a:lnTo>
                    <a:pt x="107932" y="19684"/>
                  </a:lnTo>
                  <a:lnTo>
                    <a:pt x="109273" y="18548"/>
                  </a:lnTo>
                  <a:lnTo>
                    <a:pt x="110614" y="17034"/>
                  </a:lnTo>
                  <a:lnTo>
                    <a:pt x="111284" y="15141"/>
                  </a:lnTo>
                  <a:lnTo>
                    <a:pt x="111955" y="13249"/>
                  </a:lnTo>
                  <a:lnTo>
                    <a:pt x="111955" y="10977"/>
                  </a:lnTo>
                  <a:lnTo>
                    <a:pt x="111955" y="10977"/>
                  </a:lnTo>
                  <a:lnTo>
                    <a:pt x="111955" y="8706"/>
                  </a:lnTo>
                  <a:lnTo>
                    <a:pt x="111284" y="6813"/>
                  </a:lnTo>
                  <a:lnTo>
                    <a:pt x="110614" y="4921"/>
                  </a:lnTo>
                  <a:lnTo>
                    <a:pt x="109273" y="3406"/>
                  </a:lnTo>
                  <a:lnTo>
                    <a:pt x="107932" y="1892"/>
                  </a:lnTo>
                  <a:lnTo>
                    <a:pt x="106256" y="1135"/>
                  </a:lnTo>
                  <a:lnTo>
                    <a:pt x="104581" y="378"/>
                  </a:lnTo>
                  <a:lnTo>
                    <a:pt x="102905" y="0"/>
                  </a:lnTo>
                  <a:lnTo>
                    <a:pt x="102905" y="0"/>
                  </a:lnTo>
                  <a:lnTo>
                    <a:pt x="100893" y="378"/>
                  </a:lnTo>
                  <a:lnTo>
                    <a:pt x="99217" y="1135"/>
                  </a:lnTo>
                  <a:lnTo>
                    <a:pt x="97541" y="1892"/>
                  </a:lnTo>
                  <a:lnTo>
                    <a:pt x="96201" y="3406"/>
                  </a:lnTo>
                  <a:lnTo>
                    <a:pt x="94860" y="4921"/>
                  </a:lnTo>
                  <a:lnTo>
                    <a:pt x="94189" y="6813"/>
                  </a:lnTo>
                  <a:lnTo>
                    <a:pt x="93519" y="8706"/>
                  </a:lnTo>
                  <a:lnTo>
                    <a:pt x="93519" y="10977"/>
                  </a:lnTo>
                  <a:lnTo>
                    <a:pt x="93519" y="10977"/>
                  </a:lnTo>
                  <a:lnTo>
                    <a:pt x="93519" y="13249"/>
                  </a:lnTo>
                  <a:lnTo>
                    <a:pt x="94189" y="15141"/>
                  </a:lnTo>
                  <a:lnTo>
                    <a:pt x="94860" y="17034"/>
                  </a:lnTo>
                  <a:lnTo>
                    <a:pt x="96201" y="18548"/>
                  </a:lnTo>
                  <a:lnTo>
                    <a:pt x="97541" y="19684"/>
                  </a:lnTo>
                  <a:lnTo>
                    <a:pt x="99217" y="20820"/>
                  </a:lnTo>
                  <a:lnTo>
                    <a:pt x="100893" y="21577"/>
                  </a:lnTo>
                  <a:lnTo>
                    <a:pt x="102905" y="21577"/>
                  </a:lnTo>
                  <a:lnTo>
                    <a:pt x="102905" y="21577"/>
                  </a:lnTo>
                  <a:close/>
                  <a:moveTo>
                    <a:pt x="114636" y="24605"/>
                  </a:moveTo>
                  <a:lnTo>
                    <a:pt x="96201" y="24605"/>
                  </a:lnTo>
                  <a:lnTo>
                    <a:pt x="101564" y="31041"/>
                  </a:lnTo>
                  <a:lnTo>
                    <a:pt x="101564" y="64731"/>
                  </a:lnTo>
                  <a:lnTo>
                    <a:pt x="99888" y="72302"/>
                  </a:lnTo>
                  <a:lnTo>
                    <a:pt x="93519" y="73817"/>
                  </a:lnTo>
                  <a:lnTo>
                    <a:pt x="93519" y="116593"/>
                  </a:lnTo>
                  <a:lnTo>
                    <a:pt x="93519" y="116593"/>
                  </a:lnTo>
                  <a:lnTo>
                    <a:pt x="93854" y="118107"/>
                  </a:lnTo>
                  <a:lnTo>
                    <a:pt x="94860" y="119242"/>
                  </a:lnTo>
                  <a:lnTo>
                    <a:pt x="95530" y="119621"/>
                  </a:lnTo>
                  <a:lnTo>
                    <a:pt x="96201" y="119621"/>
                  </a:lnTo>
                  <a:lnTo>
                    <a:pt x="96201" y="119621"/>
                  </a:lnTo>
                  <a:lnTo>
                    <a:pt x="97541" y="119621"/>
                  </a:lnTo>
                  <a:lnTo>
                    <a:pt x="98882" y="119242"/>
                  </a:lnTo>
                  <a:lnTo>
                    <a:pt x="99888" y="118864"/>
                  </a:lnTo>
                  <a:lnTo>
                    <a:pt x="100558" y="118107"/>
                  </a:lnTo>
                  <a:lnTo>
                    <a:pt x="101229" y="117350"/>
                  </a:lnTo>
                  <a:lnTo>
                    <a:pt x="101564" y="116593"/>
                  </a:lnTo>
                  <a:lnTo>
                    <a:pt x="101564" y="116593"/>
                  </a:lnTo>
                  <a:lnTo>
                    <a:pt x="101564" y="73817"/>
                  </a:lnTo>
                  <a:lnTo>
                    <a:pt x="101564" y="73817"/>
                  </a:lnTo>
                  <a:lnTo>
                    <a:pt x="102234" y="72681"/>
                  </a:lnTo>
                  <a:lnTo>
                    <a:pt x="102905" y="72302"/>
                  </a:lnTo>
                  <a:lnTo>
                    <a:pt x="103575" y="72681"/>
                  </a:lnTo>
                  <a:lnTo>
                    <a:pt x="104245" y="73817"/>
                  </a:lnTo>
                  <a:lnTo>
                    <a:pt x="104245" y="73817"/>
                  </a:lnTo>
                  <a:lnTo>
                    <a:pt x="104245" y="116593"/>
                  </a:lnTo>
                  <a:lnTo>
                    <a:pt x="104245" y="116593"/>
                  </a:lnTo>
                  <a:lnTo>
                    <a:pt x="104245" y="117350"/>
                  </a:lnTo>
                  <a:lnTo>
                    <a:pt x="105251" y="118107"/>
                  </a:lnTo>
                  <a:lnTo>
                    <a:pt x="106927" y="119242"/>
                  </a:lnTo>
                  <a:lnTo>
                    <a:pt x="107932" y="119621"/>
                  </a:lnTo>
                  <a:lnTo>
                    <a:pt x="109273" y="119621"/>
                  </a:lnTo>
                  <a:lnTo>
                    <a:pt x="109273" y="119621"/>
                  </a:lnTo>
                  <a:lnTo>
                    <a:pt x="110279" y="119621"/>
                  </a:lnTo>
                  <a:lnTo>
                    <a:pt x="110614" y="119242"/>
                  </a:lnTo>
                  <a:lnTo>
                    <a:pt x="111620" y="118107"/>
                  </a:lnTo>
                  <a:lnTo>
                    <a:pt x="111955" y="116593"/>
                  </a:lnTo>
                  <a:lnTo>
                    <a:pt x="111955" y="116593"/>
                  </a:lnTo>
                  <a:lnTo>
                    <a:pt x="111955" y="40126"/>
                  </a:lnTo>
                  <a:lnTo>
                    <a:pt x="111955" y="40126"/>
                  </a:lnTo>
                  <a:lnTo>
                    <a:pt x="112625" y="38233"/>
                  </a:lnTo>
                  <a:lnTo>
                    <a:pt x="112960" y="37476"/>
                  </a:lnTo>
                  <a:lnTo>
                    <a:pt x="113631" y="37476"/>
                  </a:lnTo>
                  <a:lnTo>
                    <a:pt x="113966" y="37854"/>
                  </a:lnTo>
                  <a:lnTo>
                    <a:pt x="114636" y="39369"/>
                  </a:lnTo>
                  <a:lnTo>
                    <a:pt x="114636" y="40126"/>
                  </a:lnTo>
                  <a:lnTo>
                    <a:pt x="114636" y="67760"/>
                  </a:lnTo>
                  <a:lnTo>
                    <a:pt x="114636" y="67760"/>
                  </a:lnTo>
                  <a:lnTo>
                    <a:pt x="114636" y="68138"/>
                  </a:lnTo>
                  <a:lnTo>
                    <a:pt x="114636" y="69274"/>
                  </a:lnTo>
                  <a:lnTo>
                    <a:pt x="114972" y="69652"/>
                  </a:lnTo>
                  <a:lnTo>
                    <a:pt x="115642" y="70410"/>
                  </a:lnTo>
                  <a:lnTo>
                    <a:pt x="116312" y="70788"/>
                  </a:lnTo>
                  <a:lnTo>
                    <a:pt x="117318" y="70788"/>
                  </a:lnTo>
                  <a:lnTo>
                    <a:pt x="117318" y="70788"/>
                  </a:lnTo>
                  <a:lnTo>
                    <a:pt x="117988" y="70788"/>
                  </a:lnTo>
                  <a:lnTo>
                    <a:pt x="118324" y="70410"/>
                  </a:lnTo>
                  <a:lnTo>
                    <a:pt x="119329" y="69274"/>
                  </a:lnTo>
                  <a:lnTo>
                    <a:pt x="120000" y="67760"/>
                  </a:lnTo>
                  <a:lnTo>
                    <a:pt x="120000" y="67760"/>
                  </a:lnTo>
                  <a:lnTo>
                    <a:pt x="120000" y="31041"/>
                  </a:lnTo>
                  <a:lnTo>
                    <a:pt x="120000" y="31041"/>
                  </a:lnTo>
                  <a:lnTo>
                    <a:pt x="120000" y="29905"/>
                  </a:lnTo>
                  <a:lnTo>
                    <a:pt x="119329" y="28769"/>
                  </a:lnTo>
                  <a:lnTo>
                    <a:pt x="117318" y="26498"/>
                  </a:lnTo>
                  <a:lnTo>
                    <a:pt x="115642" y="25362"/>
                  </a:lnTo>
                  <a:lnTo>
                    <a:pt x="114636" y="24605"/>
                  </a:lnTo>
                  <a:lnTo>
                    <a:pt x="114636" y="24605"/>
                  </a:lnTo>
                  <a:close/>
                  <a:moveTo>
                    <a:pt x="36201" y="21577"/>
                  </a:moveTo>
                  <a:lnTo>
                    <a:pt x="36201" y="21577"/>
                  </a:lnTo>
                  <a:lnTo>
                    <a:pt x="37877" y="21577"/>
                  </a:lnTo>
                  <a:lnTo>
                    <a:pt x="39553" y="20820"/>
                  </a:lnTo>
                  <a:lnTo>
                    <a:pt x="41229" y="19684"/>
                  </a:lnTo>
                  <a:lnTo>
                    <a:pt x="42569" y="18548"/>
                  </a:lnTo>
                  <a:lnTo>
                    <a:pt x="43910" y="17034"/>
                  </a:lnTo>
                  <a:lnTo>
                    <a:pt x="44581" y="15141"/>
                  </a:lnTo>
                  <a:lnTo>
                    <a:pt x="45251" y="13249"/>
                  </a:lnTo>
                  <a:lnTo>
                    <a:pt x="45251" y="10977"/>
                  </a:lnTo>
                  <a:lnTo>
                    <a:pt x="45251" y="10977"/>
                  </a:lnTo>
                  <a:lnTo>
                    <a:pt x="45251" y="8706"/>
                  </a:lnTo>
                  <a:lnTo>
                    <a:pt x="44581" y="6813"/>
                  </a:lnTo>
                  <a:lnTo>
                    <a:pt x="43910" y="4921"/>
                  </a:lnTo>
                  <a:lnTo>
                    <a:pt x="42569" y="3406"/>
                  </a:lnTo>
                  <a:lnTo>
                    <a:pt x="41229" y="1892"/>
                  </a:lnTo>
                  <a:lnTo>
                    <a:pt x="39553" y="1135"/>
                  </a:lnTo>
                  <a:lnTo>
                    <a:pt x="37877" y="378"/>
                  </a:lnTo>
                  <a:lnTo>
                    <a:pt x="36201" y="0"/>
                  </a:lnTo>
                  <a:lnTo>
                    <a:pt x="36201" y="0"/>
                  </a:lnTo>
                  <a:lnTo>
                    <a:pt x="34189" y="378"/>
                  </a:lnTo>
                  <a:lnTo>
                    <a:pt x="32513" y="1135"/>
                  </a:lnTo>
                  <a:lnTo>
                    <a:pt x="30837" y="1892"/>
                  </a:lnTo>
                  <a:lnTo>
                    <a:pt x="29497" y="3406"/>
                  </a:lnTo>
                  <a:lnTo>
                    <a:pt x="28491" y="4921"/>
                  </a:lnTo>
                  <a:lnTo>
                    <a:pt x="27486" y="6813"/>
                  </a:lnTo>
                  <a:lnTo>
                    <a:pt x="26815" y="8706"/>
                  </a:lnTo>
                  <a:lnTo>
                    <a:pt x="26815" y="10977"/>
                  </a:lnTo>
                  <a:lnTo>
                    <a:pt x="26815" y="10977"/>
                  </a:lnTo>
                  <a:lnTo>
                    <a:pt x="26815" y="13249"/>
                  </a:lnTo>
                  <a:lnTo>
                    <a:pt x="27486" y="15141"/>
                  </a:lnTo>
                  <a:lnTo>
                    <a:pt x="28491" y="17034"/>
                  </a:lnTo>
                  <a:lnTo>
                    <a:pt x="29497" y="18548"/>
                  </a:lnTo>
                  <a:lnTo>
                    <a:pt x="30837" y="19684"/>
                  </a:lnTo>
                  <a:lnTo>
                    <a:pt x="32513" y="20820"/>
                  </a:lnTo>
                  <a:lnTo>
                    <a:pt x="34189" y="21577"/>
                  </a:lnTo>
                  <a:lnTo>
                    <a:pt x="36201" y="21577"/>
                  </a:lnTo>
                  <a:lnTo>
                    <a:pt x="36201" y="21577"/>
                  </a:lnTo>
                  <a:close/>
                  <a:moveTo>
                    <a:pt x="37541" y="67760"/>
                  </a:moveTo>
                  <a:lnTo>
                    <a:pt x="37541" y="34069"/>
                  </a:lnTo>
                  <a:lnTo>
                    <a:pt x="41564" y="28769"/>
                  </a:lnTo>
                  <a:lnTo>
                    <a:pt x="48603" y="26498"/>
                  </a:lnTo>
                  <a:lnTo>
                    <a:pt x="45251" y="24605"/>
                  </a:lnTo>
                  <a:lnTo>
                    <a:pt x="24134" y="24605"/>
                  </a:lnTo>
                  <a:lnTo>
                    <a:pt x="24134" y="24605"/>
                  </a:lnTo>
                  <a:lnTo>
                    <a:pt x="23128" y="25362"/>
                  </a:lnTo>
                  <a:lnTo>
                    <a:pt x="21452" y="26498"/>
                  </a:lnTo>
                  <a:lnTo>
                    <a:pt x="19441" y="28769"/>
                  </a:lnTo>
                  <a:lnTo>
                    <a:pt x="19106" y="29905"/>
                  </a:lnTo>
                  <a:lnTo>
                    <a:pt x="18770" y="31041"/>
                  </a:lnTo>
                  <a:lnTo>
                    <a:pt x="18770" y="31041"/>
                  </a:lnTo>
                  <a:lnTo>
                    <a:pt x="18770" y="67760"/>
                  </a:lnTo>
                  <a:lnTo>
                    <a:pt x="18770" y="67760"/>
                  </a:lnTo>
                  <a:lnTo>
                    <a:pt x="19441" y="69274"/>
                  </a:lnTo>
                  <a:lnTo>
                    <a:pt x="20446" y="70410"/>
                  </a:lnTo>
                  <a:lnTo>
                    <a:pt x="21452" y="70788"/>
                  </a:lnTo>
                  <a:lnTo>
                    <a:pt x="21452" y="70788"/>
                  </a:lnTo>
                  <a:lnTo>
                    <a:pt x="22458" y="70788"/>
                  </a:lnTo>
                  <a:lnTo>
                    <a:pt x="23128" y="70410"/>
                  </a:lnTo>
                  <a:lnTo>
                    <a:pt x="23463" y="69652"/>
                  </a:lnTo>
                  <a:lnTo>
                    <a:pt x="23798" y="69274"/>
                  </a:lnTo>
                  <a:lnTo>
                    <a:pt x="24134" y="68138"/>
                  </a:lnTo>
                  <a:lnTo>
                    <a:pt x="24134" y="67760"/>
                  </a:lnTo>
                  <a:lnTo>
                    <a:pt x="24134" y="40126"/>
                  </a:lnTo>
                  <a:lnTo>
                    <a:pt x="24134" y="40126"/>
                  </a:lnTo>
                  <a:lnTo>
                    <a:pt x="24134" y="39369"/>
                  </a:lnTo>
                  <a:lnTo>
                    <a:pt x="24804" y="37854"/>
                  </a:lnTo>
                  <a:lnTo>
                    <a:pt x="25139" y="37476"/>
                  </a:lnTo>
                  <a:lnTo>
                    <a:pt x="25810" y="37476"/>
                  </a:lnTo>
                  <a:lnTo>
                    <a:pt x="26145" y="38611"/>
                  </a:lnTo>
                  <a:lnTo>
                    <a:pt x="26815" y="40126"/>
                  </a:lnTo>
                  <a:lnTo>
                    <a:pt x="26815" y="40126"/>
                  </a:lnTo>
                  <a:lnTo>
                    <a:pt x="26815" y="78738"/>
                  </a:lnTo>
                  <a:lnTo>
                    <a:pt x="26815" y="116593"/>
                  </a:lnTo>
                  <a:lnTo>
                    <a:pt x="26815" y="116593"/>
                  </a:lnTo>
                  <a:lnTo>
                    <a:pt x="27486" y="118107"/>
                  </a:lnTo>
                  <a:lnTo>
                    <a:pt x="28156" y="119242"/>
                  </a:lnTo>
                  <a:lnTo>
                    <a:pt x="28826" y="119621"/>
                  </a:lnTo>
                  <a:lnTo>
                    <a:pt x="29497" y="120000"/>
                  </a:lnTo>
                  <a:lnTo>
                    <a:pt x="29497" y="120000"/>
                  </a:lnTo>
                  <a:lnTo>
                    <a:pt x="30837" y="119621"/>
                  </a:lnTo>
                  <a:lnTo>
                    <a:pt x="32178" y="119242"/>
                  </a:lnTo>
                  <a:lnTo>
                    <a:pt x="33184" y="118864"/>
                  </a:lnTo>
                  <a:lnTo>
                    <a:pt x="33854" y="118107"/>
                  </a:lnTo>
                  <a:lnTo>
                    <a:pt x="34525" y="117350"/>
                  </a:lnTo>
                  <a:lnTo>
                    <a:pt x="34860" y="116593"/>
                  </a:lnTo>
                  <a:lnTo>
                    <a:pt x="34860" y="116593"/>
                  </a:lnTo>
                  <a:lnTo>
                    <a:pt x="34860" y="73817"/>
                  </a:lnTo>
                  <a:lnTo>
                    <a:pt x="34860" y="73817"/>
                  </a:lnTo>
                  <a:lnTo>
                    <a:pt x="35530" y="72681"/>
                  </a:lnTo>
                  <a:lnTo>
                    <a:pt x="36201" y="72302"/>
                  </a:lnTo>
                  <a:lnTo>
                    <a:pt x="36871" y="72681"/>
                  </a:lnTo>
                  <a:lnTo>
                    <a:pt x="37541" y="73817"/>
                  </a:lnTo>
                  <a:lnTo>
                    <a:pt x="37541" y="73817"/>
                  </a:lnTo>
                  <a:lnTo>
                    <a:pt x="37541" y="116593"/>
                  </a:lnTo>
                  <a:lnTo>
                    <a:pt x="37541" y="116593"/>
                  </a:lnTo>
                  <a:lnTo>
                    <a:pt x="37541" y="117350"/>
                  </a:lnTo>
                  <a:lnTo>
                    <a:pt x="38547" y="118107"/>
                  </a:lnTo>
                  <a:lnTo>
                    <a:pt x="40223" y="119242"/>
                  </a:lnTo>
                  <a:lnTo>
                    <a:pt x="41229" y="119621"/>
                  </a:lnTo>
                  <a:lnTo>
                    <a:pt x="42905" y="120000"/>
                  </a:lnTo>
                  <a:lnTo>
                    <a:pt x="42905" y="120000"/>
                  </a:lnTo>
                  <a:lnTo>
                    <a:pt x="43575" y="119621"/>
                  </a:lnTo>
                  <a:lnTo>
                    <a:pt x="43910" y="119242"/>
                  </a:lnTo>
                  <a:lnTo>
                    <a:pt x="44916" y="118107"/>
                  </a:lnTo>
                  <a:lnTo>
                    <a:pt x="45251" y="116593"/>
                  </a:lnTo>
                  <a:lnTo>
                    <a:pt x="45251" y="76845"/>
                  </a:lnTo>
                  <a:lnTo>
                    <a:pt x="40223" y="75331"/>
                  </a:lnTo>
                  <a:lnTo>
                    <a:pt x="37541" y="67760"/>
                  </a:lnTo>
                  <a:close/>
                  <a:moveTo>
                    <a:pt x="17430" y="24605"/>
                  </a:moveTo>
                  <a:lnTo>
                    <a:pt x="17430" y="24605"/>
                  </a:lnTo>
                  <a:lnTo>
                    <a:pt x="19441" y="24605"/>
                  </a:lnTo>
                  <a:lnTo>
                    <a:pt x="21117" y="23848"/>
                  </a:lnTo>
                  <a:lnTo>
                    <a:pt x="22793" y="22712"/>
                  </a:lnTo>
                  <a:lnTo>
                    <a:pt x="24134" y="21577"/>
                  </a:lnTo>
                  <a:lnTo>
                    <a:pt x="24134" y="21577"/>
                  </a:lnTo>
                  <a:lnTo>
                    <a:pt x="25810" y="19684"/>
                  </a:lnTo>
                  <a:lnTo>
                    <a:pt x="26815" y="18548"/>
                  </a:lnTo>
                  <a:lnTo>
                    <a:pt x="26815" y="18548"/>
                  </a:lnTo>
                  <a:lnTo>
                    <a:pt x="25810" y="15899"/>
                  </a:lnTo>
                  <a:lnTo>
                    <a:pt x="24804" y="12870"/>
                  </a:lnTo>
                  <a:lnTo>
                    <a:pt x="24134" y="9842"/>
                  </a:lnTo>
                  <a:lnTo>
                    <a:pt x="23798" y="6435"/>
                  </a:lnTo>
                  <a:lnTo>
                    <a:pt x="23798" y="6435"/>
                  </a:lnTo>
                  <a:lnTo>
                    <a:pt x="22458" y="4921"/>
                  </a:lnTo>
                  <a:lnTo>
                    <a:pt x="21117" y="4164"/>
                  </a:lnTo>
                  <a:lnTo>
                    <a:pt x="19106" y="3406"/>
                  </a:lnTo>
                  <a:lnTo>
                    <a:pt x="17430" y="3406"/>
                  </a:lnTo>
                  <a:lnTo>
                    <a:pt x="17430" y="3406"/>
                  </a:lnTo>
                  <a:lnTo>
                    <a:pt x="15418" y="3406"/>
                  </a:lnTo>
                  <a:lnTo>
                    <a:pt x="13743" y="4164"/>
                  </a:lnTo>
                  <a:lnTo>
                    <a:pt x="12067" y="4921"/>
                  </a:lnTo>
                  <a:lnTo>
                    <a:pt x="10726" y="6435"/>
                  </a:lnTo>
                  <a:lnTo>
                    <a:pt x="9720" y="7949"/>
                  </a:lnTo>
                  <a:lnTo>
                    <a:pt x="8715" y="9842"/>
                  </a:lnTo>
                  <a:lnTo>
                    <a:pt x="8379" y="11735"/>
                  </a:lnTo>
                  <a:lnTo>
                    <a:pt x="8044" y="14006"/>
                  </a:lnTo>
                  <a:lnTo>
                    <a:pt x="8044" y="14006"/>
                  </a:lnTo>
                  <a:lnTo>
                    <a:pt x="8379" y="16277"/>
                  </a:lnTo>
                  <a:lnTo>
                    <a:pt x="8715" y="18170"/>
                  </a:lnTo>
                  <a:lnTo>
                    <a:pt x="9720" y="20063"/>
                  </a:lnTo>
                  <a:lnTo>
                    <a:pt x="10726" y="21577"/>
                  </a:lnTo>
                  <a:lnTo>
                    <a:pt x="12067" y="22712"/>
                  </a:lnTo>
                  <a:lnTo>
                    <a:pt x="13743" y="23848"/>
                  </a:lnTo>
                  <a:lnTo>
                    <a:pt x="15418" y="24605"/>
                  </a:lnTo>
                  <a:lnTo>
                    <a:pt x="17430" y="24605"/>
                  </a:lnTo>
                  <a:lnTo>
                    <a:pt x="17430" y="24605"/>
                  </a:lnTo>
                  <a:close/>
                  <a:moveTo>
                    <a:pt x="24134" y="73817"/>
                  </a:moveTo>
                  <a:lnTo>
                    <a:pt x="19776" y="73059"/>
                  </a:lnTo>
                  <a:lnTo>
                    <a:pt x="16089" y="68138"/>
                  </a:lnTo>
                  <a:lnTo>
                    <a:pt x="16089" y="27634"/>
                  </a:lnTo>
                  <a:lnTo>
                    <a:pt x="5363" y="27634"/>
                  </a:lnTo>
                  <a:lnTo>
                    <a:pt x="5363" y="27634"/>
                  </a:lnTo>
                  <a:lnTo>
                    <a:pt x="4692" y="28391"/>
                  </a:lnTo>
                  <a:lnTo>
                    <a:pt x="2681" y="29905"/>
                  </a:lnTo>
                  <a:lnTo>
                    <a:pt x="1005" y="31798"/>
                  </a:lnTo>
                  <a:lnTo>
                    <a:pt x="335" y="32933"/>
                  </a:lnTo>
                  <a:lnTo>
                    <a:pt x="0" y="34069"/>
                  </a:lnTo>
                  <a:lnTo>
                    <a:pt x="0" y="34069"/>
                  </a:lnTo>
                  <a:lnTo>
                    <a:pt x="0" y="70788"/>
                  </a:lnTo>
                  <a:lnTo>
                    <a:pt x="0" y="70788"/>
                  </a:lnTo>
                  <a:lnTo>
                    <a:pt x="1005" y="72302"/>
                  </a:lnTo>
                  <a:lnTo>
                    <a:pt x="1675" y="73438"/>
                  </a:lnTo>
                  <a:lnTo>
                    <a:pt x="2681" y="73817"/>
                  </a:lnTo>
                  <a:lnTo>
                    <a:pt x="2681" y="73817"/>
                  </a:lnTo>
                  <a:lnTo>
                    <a:pt x="3687" y="73817"/>
                  </a:lnTo>
                  <a:lnTo>
                    <a:pt x="4357" y="73438"/>
                  </a:lnTo>
                  <a:lnTo>
                    <a:pt x="5027" y="72681"/>
                  </a:lnTo>
                  <a:lnTo>
                    <a:pt x="5027" y="72302"/>
                  </a:lnTo>
                  <a:lnTo>
                    <a:pt x="5363" y="71167"/>
                  </a:lnTo>
                  <a:lnTo>
                    <a:pt x="5363" y="70788"/>
                  </a:lnTo>
                  <a:lnTo>
                    <a:pt x="5363" y="43154"/>
                  </a:lnTo>
                  <a:lnTo>
                    <a:pt x="5363" y="43154"/>
                  </a:lnTo>
                  <a:lnTo>
                    <a:pt x="5698" y="42397"/>
                  </a:lnTo>
                  <a:lnTo>
                    <a:pt x="6033" y="40883"/>
                  </a:lnTo>
                  <a:lnTo>
                    <a:pt x="6703" y="40504"/>
                  </a:lnTo>
                  <a:lnTo>
                    <a:pt x="7039" y="40883"/>
                  </a:lnTo>
                  <a:lnTo>
                    <a:pt x="7374" y="41640"/>
                  </a:lnTo>
                  <a:lnTo>
                    <a:pt x="8044" y="43154"/>
                  </a:lnTo>
                  <a:lnTo>
                    <a:pt x="8044" y="43154"/>
                  </a:lnTo>
                  <a:lnTo>
                    <a:pt x="8044" y="80252"/>
                  </a:lnTo>
                  <a:lnTo>
                    <a:pt x="8044" y="116593"/>
                  </a:lnTo>
                  <a:lnTo>
                    <a:pt x="8044" y="116593"/>
                  </a:lnTo>
                  <a:lnTo>
                    <a:pt x="8715" y="118107"/>
                  </a:lnTo>
                  <a:lnTo>
                    <a:pt x="9385" y="119242"/>
                  </a:lnTo>
                  <a:lnTo>
                    <a:pt x="10055" y="119621"/>
                  </a:lnTo>
                  <a:lnTo>
                    <a:pt x="10726" y="119621"/>
                  </a:lnTo>
                  <a:lnTo>
                    <a:pt x="10726" y="119621"/>
                  </a:lnTo>
                  <a:lnTo>
                    <a:pt x="12402" y="119621"/>
                  </a:lnTo>
                  <a:lnTo>
                    <a:pt x="13407" y="119242"/>
                  </a:lnTo>
                  <a:lnTo>
                    <a:pt x="14413" y="118864"/>
                  </a:lnTo>
                  <a:lnTo>
                    <a:pt x="15083" y="118107"/>
                  </a:lnTo>
                  <a:lnTo>
                    <a:pt x="15754" y="117350"/>
                  </a:lnTo>
                  <a:lnTo>
                    <a:pt x="16089" y="116593"/>
                  </a:lnTo>
                  <a:lnTo>
                    <a:pt x="16089" y="116593"/>
                  </a:lnTo>
                  <a:lnTo>
                    <a:pt x="16089" y="76845"/>
                  </a:lnTo>
                  <a:lnTo>
                    <a:pt x="16089" y="76845"/>
                  </a:lnTo>
                  <a:lnTo>
                    <a:pt x="16759" y="75709"/>
                  </a:lnTo>
                  <a:lnTo>
                    <a:pt x="17430" y="75331"/>
                  </a:lnTo>
                  <a:lnTo>
                    <a:pt x="18100" y="75709"/>
                  </a:lnTo>
                  <a:lnTo>
                    <a:pt x="18770" y="76845"/>
                  </a:lnTo>
                  <a:lnTo>
                    <a:pt x="18770" y="76845"/>
                  </a:lnTo>
                  <a:lnTo>
                    <a:pt x="18770" y="116593"/>
                  </a:lnTo>
                  <a:lnTo>
                    <a:pt x="18770" y="116593"/>
                  </a:lnTo>
                  <a:lnTo>
                    <a:pt x="19106" y="117350"/>
                  </a:lnTo>
                  <a:lnTo>
                    <a:pt x="19776" y="118107"/>
                  </a:lnTo>
                  <a:lnTo>
                    <a:pt x="21452" y="119242"/>
                  </a:lnTo>
                  <a:lnTo>
                    <a:pt x="22458" y="119621"/>
                  </a:lnTo>
                  <a:lnTo>
                    <a:pt x="24134" y="119621"/>
                  </a:lnTo>
                  <a:lnTo>
                    <a:pt x="24134" y="119621"/>
                  </a:lnTo>
                  <a:lnTo>
                    <a:pt x="24134" y="116593"/>
                  </a:lnTo>
                  <a:lnTo>
                    <a:pt x="24134" y="73817"/>
                  </a:lnTo>
                  <a:close/>
                </a:path>
              </a:pathLst>
            </a:custGeom>
            <a:solidFill>
              <a:srgbClr val="0BD0D9"/>
            </a:solidFill>
            <a:ln>
              <a:noFill/>
            </a:ln>
          </p:spPr>
          <p:txBody>
            <a:bodyPr lIns="93225" tIns="46600" rIns="93225" bIns="466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56" name="Shape 356"/>
            <p:cNvPicPr preferRelativeResize="0"/>
            <p:nvPr/>
          </p:nvPicPr>
          <p:blipFill rotWithShape="1">
            <a:blip r:embed="rId10">
              <a:alphaModFix/>
            </a:blip>
            <a:srcRect/>
            <a:stretch/>
          </p:blipFill>
          <p:spPr>
            <a:xfrm>
              <a:off x="765943" y="2003788"/>
              <a:ext cx="590074" cy="532515"/>
            </a:xfrm>
            <a:prstGeom prst="rect">
              <a:avLst/>
            </a:prstGeom>
            <a:noFill/>
            <a:ln>
              <a:noFill/>
            </a:ln>
          </p:spPr>
        </p:pic>
        <p:pic>
          <p:nvPicPr>
            <p:cNvPr id="357" name="Shape 357"/>
            <p:cNvPicPr preferRelativeResize="0"/>
            <p:nvPr/>
          </p:nvPicPr>
          <p:blipFill rotWithShape="1">
            <a:blip r:embed="rId11">
              <a:alphaModFix/>
            </a:blip>
            <a:srcRect/>
            <a:stretch/>
          </p:blipFill>
          <p:spPr>
            <a:xfrm>
              <a:off x="1061108" y="1641238"/>
              <a:ext cx="557676" cy="557643"/>
            </a:xfrm>
            <a:prstGeom prst="rect">
              <a:avLst/>
            </a:prstGeom>
            <a:noFill/>
            <a:ln>
              <a:noFill/>
            </a:ln>
          </p:spPr>
        </p:pic>
      </p:grpSp>
      <p:sp>
        <p:nvSpPr>
          <p:cNvPr id="358" name="Shape 358"/>
          <p:cNvSpPr txBox="1"/>
          <p:nvPr/>
        </p:nvSpPr>
        <p:spPr>
          <a:xfrm>
            <a:off x="2167233" y="3326901"/>
            <a:ext cx="2655453" cy="897701"/>
          </a:xfrm>
          <a:prstGeom prst="rect">
            <a:avLst/>
          </a:prstGeom>
          <a:solidFill>
            <a:schemeClr val="accent1"/>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002960"/>
              </a:buClr>
              <a:buSzPct val="25000"/>
              <a:buFont typeface="Arial"/>
              <a:buNone/>
            </a:pPr>
            <a:r>
              <a:rPr lang="en-US" sz="1400" b="1" i="0" u="none" strike="noStrike" cap="none">
                <a:solidFill>
                  <a:srgbClr val="002960"/>
                </a:solidFill>
                <a:latin typeface="Arial"/>
                <a:ea typeface="Arial"/>
                <a:cs typeface="Arial"/>
                <a:sym typeface="Arial"/>
              </a:rPr>
              <a:t>One-size-fits-all staffing mismatched with demand</a:t>
            </a:r>
          </a:p>
        </p:txBody>
      </p:sp>
      <p:pic>
        <p:nvPicPr>
          <p:cNvPr id="359" name="Shape 359"/>
          <p:cNvPicPr preferRelativeResize="0"/>
          <p:nvPr/>
        </p:nvPicPr>
        <p:blipFill rotWithShape="1">
          <a:blip r:embed="rId12">
            <a:alphaModFix/>
          </a:blip>
          <a:srcRect/>
          <a:stretch/>
        </p:blipFill>
        <p:spPr>
          <a:xfrm>
            <a:off x="696041" y="3440332"/>
            <a:ext cx="1285930" cy="670835"/>
          </a:xfrm>
          <a:prstGeom prst="rect">
            <a:avLst/>
          </a:prstGeom>
          <a:noFill/>
          <a:ln>
            <a:noFill/>
          </a:ln>
        </p:spPr>
      </p:pic>
      <p:sp>
        <p:nvSpPr>
          <p:cNvPr id="360" name="Shape 360"/>
          <p:cNvSpPr txBox="1"/>
          <p:nvPr/>
        </p:nvSpPr>
        <p:spPr>
          <a:xfrm>
            <a:off x="2167233" y="5221073"/>
            <a:ext cx="2655453" cy="897701"/>
          </a:xfrm>
          <a:prstGeom prst="rect">
            <a:avLst/>
          </a:prstGeom>
          <a:solidFill>
            <a:schemeClr val="accent1"/>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002960"/>
              </a:buClr>
              <a:buSzPct val="25000"/>
              <a:buFont typeface="Arial"/>
              <a:buNone/>
            </a:pPr>
            <a:r>
              <a:rPr lang="en-US" sz="1400" b="1" i="0" u="none" strike="noStrike" cap="none">
                <a:solidFill>
                  <a:srgbClr val="002960"/>
                </a:solidFill>
                <a:latin typeface="Arial"/>
                <a:ea typeface="Arial"/>
                <a:cs typeface="Arial"/>
                <a:sym typeface="Arial"/>
              </a:rPr>
              <a:t>Org. not best positioned to take advantage of innovations in science and technology</a:t>
            </a:r>
          </a:p>
        </p:txBody>
      </p:sp>
      <p:sp>
        <p:nvSpPr>
          <p:cNvPr id="361" name="Shape 361"/>
          <p:cNvSpPr txBox="1"/>
          <p:nvPr/>
        </p:nvSpPr>
        <p:spPr>
          <a:xfrm>
            <a:off x="2167233" y="4299382"/>
            <a:ext cx="2655453" cy="846909"/>
          </a:xfrm>
          <a:prstGeom prst="rect">
            <a:avLst/>
          </a:prstGeom>
          <a:solidFill>
            <a:schemeClr val="accent1"/>
          </a:solidFill>
          <a:ln>
            <a:noFill/>
          </a:ln>
        </p:spPr>
        <p:txBody>
          <a:bodyPr lIns="46600" tIns="46600" rIns="46600" bIns="46600" anchor="ctr" anchorCtr="0">
            <a:noAutofit/>
          </a:bodyPr>
          <a:lstStyle/>
          <a:p>
            <a:pPr marL="0" marR="0" lvl="0" indent="0" algn="l" rtl="0">
              <a:lnSpc>
                <a:spcPct val="100000"/>
              </a:lnSpc>
              <a:spcBef>
                <a:spcPts val="0"/>
              </a:spcBef>
              <a:spcAft>
                <a:spcPts val="0"/>
              </a:spcAft>
              <a:buClr>
                <a:srgbClr val="002960"/>
              </a:buClr>
              <a:buSzPct val="25000"/>
              <a:buFont typeface="Arial"/>
              <a:buNone/>
            </a:pPr>
            <a:r>
              <a:rPr lang="en-US" sz="1400" b="1" i="0" u="none" strike="noStrike" cap="none">
                <a:solidFill>
                  <a:srgbClr val="002960"/>
                </a:solidFill>
                <a:latin typeface="Arial"/>
                <a:ea typeface="Arial"/>
                <a:cs typeface="Arial"/>
                <a:sym typeface="Arial"/>
              </a:rPr>
              <a:t>Production-oriented workforce trained only in science</a:t>
            </a:r>
          </a:p>
        </p:txBody>
      </p:sp>
      <p:pic>
        <p:nvPicPr>
          <p:cNvPr id="362" name="Shape 362"/>
          <p:cNvPicPr preferRelativeResize="0"/>
          <p:nvPr/>
        </p:nvPicPr>
        <p:blipFill rotWithShape="1">
          <a:blip r:embed="rId13">
            <a:alphaModFix/>
          </a:blip>
          <a:srcRect l="50316" t="6567"/>
          <a:stretch/>
        </p:blipFill>
        <p:spPr>
          <a:xfrm>
            <a:off x="833316" y="4349507"/>
            <a:ext cx="1011381" cy="746658"/>
          </a:xfrm>
          <a:prstGeom prst="rect">
            <a:avLst/>
          </a:prstGeom>
          <a:noFill/>
          <a:ln>
            <a:noFill/>
          </a:ln>
        </p:spPr>
      </p:pic>
      <p:sp>
        <p:nvSpPr>
          <p:cNvPr id="363" name="Shape 363"/>
          <p:cNvSpPr/>
          <p:nvPr/>
        </p:nvSpPr>
        <p:spPr>
          <a:xfrm>
            <a:off x="4194312" y="739085"/>
            <a:ext cx="628375" cy="484631"/>
          </a:xfrm>
          <a:prstGeom prst="rightArrow">
            <a:avLst>
              <a:gd name="adj1" fmla="val 50000"/>
              <a:gd name="adj2" fmla="val 50000"/>
            </a:avLst>
          </a:prstGeom>
          <a:solidFill>
            <a:schemeClr val="accent4"/>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364" name="Shape 364"/>
          <p:cNvSpPr/>
          <p:nvPr/>
        </p:nvSpPr>
        <p:spPr>
          <a:xfrm rot="-2700000">
            <a:off x="10821130" y="770060"/>
            <a:ext cx="482937" cy="372464"/>
          </a:xfrm>
          <a:prstGeom prst="rightArrow">
            <a:avLst>
              <a:gd name="adj1" fmla="val 50000"/>
              <a:gd name="adj2" fmla="val 50000"/>
            </a:avLst>
          </a:prstGeom>
          <a:solidFill>
            <a:schemeClr val="accent4"/>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pic>
        <p:nvPicPr>
          <p:cNvPr id="365" name="Shape 365" descr="City, Cityscape, Buildings, Offices, Toronto, Canada"/>
          <p:cNvPicPr preferRelativeResize="0"/>
          <p:nvPr/>
        </p:nvPicPr>
        <p:blipFill rotWithShape="1">
          <a:blip r:embed="rId14">
            <a:alphaModFix/>
          </a:blip>
          <a:srcRect/>
          <a:stretch/>
        </p:blipFill>
        <p:spPr>
          <a:xfrm>
            <a:off x="811560" y="5318292"/>
            <a:ext cx="1054895" cy="703262"/>
          </a:xfrm>
          <a:prstGeom prst="rect">
            <a:avLst/>
          </a:prstGeom>
          <a:noFill/>
          <a:ln>
            <a:noFill/>
          </a:ln>
        </p:spPr>
      </p:pic>
      <p:pic>
        <p:nvPicPr>
          <p:cNvPr id="366" name="Shape 366"/>
          <p:cNvPicPr preferRelativeResize="0"/>
          <p:nvPr/>
        </p:nvPicPr>
        <p:blipFill rotWithShape="1">
          <a:blip r:embed="rId15">
            <a:alphaModFix/>
          </a:blip>
          <a:srcRect/>
          <a:stretch/>
        </p:blipFill>
        <p:spPr>
          <a:xfrm>
            <a:off x="7360975" y="5258182"/>
            <a:ext cx="1055512" cy="673383"/>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p:nvPr/>
        </p:nvSpPr>
        <p:spPr>
          <a:xfrm>
            <a:off x="1495691" y="1787"/>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73" name="Shape 373"/>
          <p:cNvSpPr/>
          <p:nvPr/>
        </p:nvSpPr>
        <p:spPr>
          <a:xfrm>
            <a:off x="0" y="0"/>
            <a:ext cx="11949110" cy="5691092"/>
          </a:xfrm>
          <a:prstGeom prst="rect">
            <a:avLst/>
          </a:prstGeom>
          <a:gradFill>
            <a:gsLst>
              <a:gs pos="0">
                <a:srgbClr val="FBFBFB">
                  <a:alpha val="0"/>
                </a:srgbClr>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sp>
        <p:nvSpPr>
          <p:cNvPr id="374" name="Shape 374"/>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Improving service to partners through IDSS, with the goal of building a Weather-Ready Nation</a:t>
            </a:r>
          </a:p>
        </p:txBody>
      </p:sp>
      <p:pic>
        <p:nvPicPr>
          <p:cNvPr id="375" name="Shape 375"/>
          <p:cNvPicPr preferRelativeResize="0"/>
          <p:nvPr/>
        </p:nvPicPr>
        <p:blipFill rotWithShape="1">
          <a:blip r:embed="rId3">
            <a:alphaModFix/>
          </a:blip>
          <a:srcRect/>
          <a:stretch/>
        </p:blipFill>
        <p:spPr>
          <a:xfrm>
            <a:off x="10953957" y="49025"/>
            <a:ext cx="860674" cy="860675"/>
          </a:xfrm>
          <a:prstGeom prst="rect">
            <a:avLst/>
          </a:prstGeom>
          <a:noFill/>
          <a:ln>
            <a:noFill/>
          </a:ln>
        </p:spPr>
      </p:pic>
      <p:sp>
        <p:nvSpPr>
          <p:cNvPr id="376" name="Shape 376"/>
          <p:cNvSpPr/>
          <p:nvPr/>
        </p:nvSpPr>
        <p:spPr>
          <a:xfrm>
            <a:off x="158756" y="6507557"/>
            <a:ext cx="9953006" cy="123824"/>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Interviews and job shadowing during ~40 office site visits from May 2015 – January 2016, OWA IDSS team, April 2016</a:t>
            </a:r>
          </a:p>
        </p:txBody>
      </p:sp>
      <p:cxnSp>
        <p:nvCxnSpPr>
          <p:cNvPr id="377" name="Shape 377"/>
          <p:cNvCxnSpPr/>
          <p:nvPr/>
        </p:nvCxnSpPr>
        <p:spPr>
          <a:xfrm>
            <a:off x="6882546" y="1861717"/>
            <a:ext cx="0" cy="4548501"/>
          </a:xfrm>
          <a:prstGeom prst="straightConnector1">
            <a:avLst/>
          </a:prstGeom>
          <a:noFill/>
          <a:ln w="9525" cap="flat" cmpd="sng">
            <a:solidFill>
              <a:schemeClr val="accent2"/>
            </a:solidFill>
            <a:prstDash val="solid"/>
            <a:round/>
            <a:headEnd type="none" w="med" len="med"/>
            <a:tailEnd type="none" w="med" len="med"/>
          </a:ln>
        </p:spPr>
      </p:cxnSp>
      <p:sp>
        <p:nvSpPr>
          <p:cNvPr id="378" name="Shape 378"/>
          <p:cNvSpPr txBox="1"/>
          <p:nvPr/>
        </p:nvSpPr>
        <p:spPr>
          <a:xfrm>
            <a:off x="2197208" y="1099970"/>
            <a:ext cx="4192083" cy="830996"/>
          </a:xfrm>
          <a:prstGeom prst="rect">
            <a:avLst/>
          </a:prstGeom>
          <a:noFill/>
          <a:ln>
            <a:noFill/>
          </a:ln>
        </p:spPr>
        <p:txBody>
          <a:bodyPr lIns="15225"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From inconsistent service that at times doesn’t go “beyond the forecast” to explain impacts to partners</a:t>
            </a:r>
          </a:p>
        </p:txBody>
      </p:sp>
      <p:sp>
        <p:nvSpPr>
          <p:cNvPr id="379" name="Shape 379"/>
          <p:cNvSpPr txBox="1"/>
          <p:nvPr/>
        </p:nvSpPr>
        <p:spPr>
          <a:xfrm>
            <a:off x="7386075" y="1099970"/>
            <a:ext cx="4192083" cy="830996"/>
          </a:xfrm>
          <a:prstGeom prst="rect">
            <a:avLst/>
          </a:prstGeom>
          <a:noFill/>
          <a:ln>
            <a:noFill/>
          </a:ln>
        </p:spPr>
        <p:txBody>
          <a:bodyPr lIns="15225" tIns="0" rIns="0" bIns="0" anchor="t" anchorCtr="0">
            <a:noAutofit/>
          </a:bodyPr>
          <a:lstStyle/>
          <a:p>
            <a:pPr marL="0" marR="0" lvl="0" indent="0" algn="l" rtl="0">
              <a:lnSpc>
                <a:spcPct val="100000"/>
              </a:lnSpc>
              <a:spcBef>
                <a:spcPts val="0"/>
              </a:spcBef>
              <a:spcAft>
                <a:spcPts val="0"/>
              </a:spcAft>
              <a:buClr>
                <a:schemeClr val="accent3"/>
              </a:buClr>
              <a:buSzPct val="25000"/>
              <a:buFont typeface="Arial"/>
              <a:buNone/>
            </a:pPr>
            <a:r>
              <a:rPr lang="en-US" sz="1800" b="0" i="0" u="none" strike="noStrike" cap="none">
                <a:solidFill>
                  <a:schemeClr val="accent3"/>
                </a:solidFill>
                <a:latin typeface="Arial"/>
                <a:ea typeface="Arial"/>
                <a:cs typeface="Arial"/>
                <a:sym typeface="Arial"/>
              </a:rPr>
              <a:t>To consistent levels of decision support before, during and after events, focused on “deep relationships” partners</a:t>
            </a:r>
          </a:p>
        </p:txBody>
      </p:sp>
      <p:sp>
        <p:nvSpPr>
          <p:cNvPr id="380" name="Shape 380"/>
          <p:cNvSpPr/>
          <p:nvPr/>
        </p:nvSpPr>
        <p:spPr>
          <a:xfrm>
            <a:off x="6535075" y="1169220"/>
            <a:ext cx="694943" cy="692497"/>
          </a:xfrm>
          <a:prstGeom prst="chevron">
            <a:avLst>
              <a:gd name="adj" fmla="val 50000"/>
            </a:avLst>
          </a:prstGeom>
          <a:solidFill>
            <a:schemeClr val="accent2">
              <a:alpha val="87450"/>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cxnSp>
        <p:nvCxnSpPr>
          <p:cNvPr id="381" name="Shape 381"/>
          <p:cNvCxnSpPr/>
          <p:nvPr/>
        </p:nvCxnSpPr>
        <p:spPr>
          <a:xfrm>
            <a:off x="173485" y="4008939"/>
            <a:ext cx="6304625" cy="0"/>
          </a:xfrm>
          <a:prstGeom prst="straightConnector1">
            <a:avLst/>
          </a:prstGeom>
          <a:noFill/>
          <a:ln w="9525" cap="flat" cmpd="sng">
            <a:solidFill>
              <a:schemeClr val="accent6"/>
            </a:solidFill>
            <a:prstDash val="dot"/>
            <a:round/>
            <a:headEnd type="none" w="med" len="med"/>
            <a:tailEnd type="none" w="med" len="med"/>
          </a:ln>
        </p:spPr>
      </p:cxnSp>
      <p:cxnSp>
        <p:nvCxnSpPr>
          <p:cNvPr id="382" name="Shape 382"/>
          <p:cNvCxnSpPr/>
          <p:nvPr/>
        </p:nvCxnSpPr>
        <p:spPr>
          <a:xfrm>
            <a:off x="7386075" y="4008939"/>
            <a:ext cx="4192083" cy="0"/>
          </a:xfrm>
          <a:prstGeom prst="straightConnector1">
            <a:avLst/>
          </a:prstGeom>
          <a:noFill/>
          <a:ln w="9525" cap="flat" cmpd="sng">
            <a:solidFill>
              <a:schemeClr val="accent6"/>
            </a:solidFill>
            <a:prstDash val="dot"/>
            <a:round/>
            <a:headEnd type="none" w="med" len="med"/>
            <a:tailEnd type="none" w="med" len="med"/>
          </a:ln>
        </p:spPr>
      </p:cxnSp>
      <p:sp>
        <p:nvSpPr>
          <p:cNvPr id="383" name="Shape 383"/>
          <p:cNvSpPr txBox="1"/>
          <p:nvPr/>
        </p:nvSpPr>
        <p:spPr>
          <a:xfrm>
            <a:off x="2197208" y="806687"/>
            <a:ext cx="4192083" cy="246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1" u="none" strike="noStrike" cap="none">
                <a:solidFill>
                  <a:schemeClr val="accent6"/>
                </a:solidFill>
                <a:latin typeface="Arial"/>
                <a:ea typeface="Arial"/>
                <a:cs typeface="Arial"/>
                <a:sym typeface="Arial"/>
              </a:rPr>
              <a:t>Diagnostic findings</a:t>
            </a:r>
          </a:p>
        </p:txBody>
      </p:sp>
      <p:sp>
        <p:nvSpPr>
          <p:cNvPr id="384" name="Shape 384"/>
          <p:cNvSpPr txBox="1"/>
          <p:nvPr/>
        </p:nvSpPr>
        <p:spPr>
          <a:xfrm>
            <a:off x="7386075" y="806687"/>
            <a:ext cx="4192083" cy="24621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1" u="none" strike="noStrike" cap="none">
                <a:solidFill>
                  <a:schemeClr val="accent6"/>
                </a:solidFill>
                <a:latin typeface="Arial"/>
                <a:ea typeface="Arial"/>
                <a:cs typeface="Arial"/>
                <a:sym typeface="Arial"/>
              </a:rPr>
              <a:t>Vision</a:t>
            </a:r>
          </a:p>
        </p:txBody>
      </p:sp>
      <p:grpSp>
        <p:nvGrpSpPr>
          <p:cNvPr id="385" name="Shape 385"/>
          <p:cNvGrpSpPr/>
          <p:nvPr/>
        </p:nvGrpSpPr>
        <p:grpSpPr>
          <a:xfrm>
            <a:off x="173485" y="2201679"/>
            <a:ext cx="1965959" cy="1708159"/>
            <a:chOff x="158757" y="2098340"/>
            <a:chExt cx="1965959" cy="1685077"/>
          </a:xfrm>
        </p:grpSpPr>
        <p:sp>
          <p:nvSpPr>
            <p:cNvPr id="386" name="Shape 386"/>
            <p:cNvSpPr txBox="1"/>
            <p:nvPr/>
          </p:nvSpPr>
          <p:spPr>
            <a:xfrm>
              <a:off x="158757" y="2098340"/>
              <a:ext cx="1965959" cy="1685077"/>
            </a:xfrm>
            <a:prstGeom prst="rect">
              <a:avLst/>
            </a:prstGeom>
            <a:solidFill>
              <a:schemeClr val="accent2"/>
            </a:solidFill>
            <a:ln w="9525" cap="flat" cmpd="sng">
              <a:solidFill>
                <a:schemeClr val="accent2"/>
              </a:solidFill>
              <a:prstDash val="solid"/>
              <a:miter/>
              <a:headEnd type="none" w="med" len="med"/>
              <a:tailEnd type="none" w="med" len="med"/>
            </a:ln>
          </p:spPr>
          <p:txBody>
            <a:bodyPr lIns="76175" tIns="76175" rIns="76175" bIns="274300" anchor="b"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800" b="1" i="0" u="none" strike="noStrike" cap="none">
                  <a:solidFill>
                    <a:schemeClr val="lt1"/>
                  </a:solidFill>
                  <a:latin typeface="Arial"/>
                  <a:ea typeface="Arial"/>
                  <a:cs typeface="Arial"/>
                  <a:sym typeface="Arial"/>
                </a:rPr>
                <a:t>Core service </a:t>
              </a:r>
              <a:br>
                <a:rPr lang="en-US" sz="1800" b="1" i="0" u="none" strike="noStrike" cap="none">
                  <a:solidFill>
                    <a:schemeClr val="lt1"/>
                  </a:solidFill>
                  <a:latin typeface="Arial"/>
                  <a:ea typeface="Arial"/>
                  <a:cs typeface="Arial"/>
                  <a:sym typeface="Arial"/>
                </a:rPr>
              </a:br>
              <a:r>
                <a:rPr lang="en-US" sz="1800" b="1" i="0" u="none" strike="noStrike" cap="none">
                  <a:solidFill>
                    <a:schemeClr val="lt1"/>
                  </a:solidFill>
                  <a:latin typeface="Arial"/>
                  <a:ea typeface="Arial"/>
                  <a:cs typeface="Arial"/>
                  <a:sym typeface="Arial"/>
                </a:rPr>
                <a:t>level</a:t>
              </a:r>
            </a:p>
          </p:txBody>
        </p:sp>
        <p:grpSp>
          <p:nvGrpSpPr>
            <p:cNvPr id="387" name="Shape 387"/>
            <p:cNvGrpSpPr/>
            <p:nvPr/>
          </p:nvGrpSpPr>
          <p:grpSpPr>
            <a:xfrm>
              <a:off x="786201" y="2283759"/>
              <a:ext cx="709640" cy="728280"/>
              <a:chOff x="455" y="1264"/>
              <a:chExt cx="493" cy="506"/>
            </a:xfrm>
          </p:grpSpPr>
          <p:sp>
            <p:nvSpPr>
              <p:cNvPr id="388" name="Shape 388"/>
              <p:cNvSpPr/>
              <p:nvPr/>
            </p:nvSpPr>
            <p:spPr>
              <a:xfrm>
                <a:off x="553" y="1360"/>
                <a:ext cx="139" cy="139"/>
              </a:xfrm>
              <a:custGeom>
                <a:avLst/>
                <a:gdLst/>
                <a:ahLst/>
                <a:cxnLst/>
                <a:rect l="0" t="0" r="0" b="0"/>
                <a:pathLst>
                  <a:path w="120000" h="120000" extrusionOk="0">
                    <a:moveTo>
                      <a:pt x="60000" y="0"/>
                    </a:moveTo>
                    <a:cubicBezTo>
                      <a:pt x="26896" y="0"/>
                      <a:pt x="0" y="26896"/>
                      <a:pt x="0" y="60000"/>
                    </a:cubicBezTo>
                    <a:cubicBezTo>
                      <a:pt x="0" y="93103"/>
                      <a:pt x="26896" y="120000"/>
                      <a:pt x="60000" y="120000"/>
                    </a:cubicBezTo>
                    <a:cubicBezTo>
                      <a:pt x="93103" y="120000"/>
                      <a:pt x="120000" y="93103"/>
                      <a:pt x="120000" y="60000"/>
                    </a:cubicBezTo>
                    <a:cubicBezTo>
                      <a:pt x="120000" y="26896"/>
                      <a:pt x="93103" y="0"/>
                      <a:pt x="60000" y="0"/>
                    </a:cubicBezTo>
                    <a:close/>
                    <a:moveTo>
                      <a:pt x="60000" y="97241"/>
                    </a:moveTo>
                    <a:cubicBezTo>
                      <a:pt x="39310" y="97241"/>
                      <a:pt x="22758" y="80689"/>
                      <a:pt x="22758" y="60000"/>
                    </a:cubicBezTo>
                    <a:cubicBezTo>
                      <a:pt x="22758" y="39310"/>
                      <a:pt x="39310" y="22758"/>
                      <a:pt x="60000" y="22758"/>
                    </a:cubicBezTo>
                    <a:cubicBezTo>
                      <a:pt x="80689" y="22758"/>
                      <a:pt x="97241" y="39310"/>
                      <a:pt x="97241" y="60000"/>
                    </a:cubicBezTo>
                    <a:cubicBezTo>
                      <a:pt x="97241" y="80689"/>
                      <a:pt x="80689" y="97241"/>
                      <a:pt x="60000" y="97241"/>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a:solidFill>
                    <a:schemeClr val="dk1"/>
                  </a:solidFill>
                  <a:latin typeface="Arial"/>
                  <a:ea typeface="Arial"/>
                  <a:cs typeface="Arial"/>
                  <a:sym typeface="Arial"/>
                </a:endParaRPr>
              </a:p>
            </p:txBody>
          </p:sp>
          <p:sp>
            <p:nvSpPr>
              <p:cNvPr id="389" name="Shape 389"/>
              <p:cNvSpPr/>
              <p:nvPr/>
            </p:nvSpPr>
            <p:spPr>
              <a:xfrm>
                <a:off x="455" y="1264"/>
                <a:ext cx="333" cy="333"/>
              </a:xfrm>
              <a:custGeom>
                <a:avLst/>
                <a:gdLst/>
                <a:ahLst/>
                <a:cxnLst/>
                <a:rect l="0" t="0" r="0" b="0"/>
                <a:pathLst>
                  <a:path w="120000" h="120000" extrusionOk="0">
                    <a:moveTo>
                      <a:pt x="97553" y="107913"/>
                    </a:moveTo>
                    <a:cubicBezTo>
                      <a:pt x="107913" y="96690"/>
                      <a:pt x="107913" y="96690"/>
                      <a:pt x="107913" y="96690"/>
                    </a:cubicBezTo>
                    <a:cubicBezTo>
                      <a:pt x="109640" y="95827"/>
                      <a:pt x="110503" y="93237"/>
                      <a:pt x="110503" y="91510"/>
                    </a:cubicBezTo>
                    <a:cubicBezTo>
                      <a:pt x="110503" y="89784"/>
                      <a:pt x="109640" y="87194"/>
                      <a:pt x="107913" y="86330"/>
                    </a:cubicBezTo>
                    <a:cubicBezTo>
                      <a:pt x="99280" y="76834"/>
                      <a:pt x="99280" y="76834"/>
                      <a:pt x="99280" y="76834"/>
                    </a:cubicBezTo>
                    <a:cubicBezTo>
                      <a:pt x="99280" y="76834"/>
                      <a:pt x="99280" y="75971"/>
                      <a:pt x="100143" y="75107"/>
                    </a:cubicBezTo>
                    <a:cubicBezTo>
                      <a:pt x="113093" y="75107"/>
                      <a:pt x="113093" y="75107"/>
                      <a:pt x="113093" y="75107"/>
                    </a:cubicBezTo>
                    <a:cubicBezTo>
                      <a:pt x="116546" y="75107"/>
                      <a:pt x="120000" y="71654"/>
                      <a:pt x="120000" y="67338"/>
                    </a:cubicBezTo>
                    <a:cubicBezTo>
                      <a:pt x="120000" y="51798"/>
                      <a:pt x="120000" y="51798"/>
                      <a:pt x="120000" y="51798"/>
                    </a:cubicBezTo>
                    <a:cubicBezTo>
                      <a:pt x="120000" y="48345"/>
                      <a:pt x="116546" y="44892"/>
                      <a:pt x="113093" y="44892"/>
                    </a:cubicBezTo>
                    <a:cubicBezTo>
                      <a:pt x="100143" y="44892"/>
                      <a:pt x="100143" y="44892"/>
                      <a:pt x="100143" y="44892"/>
                    </a:cubicBezTo>
                    <a:cubicBezTo>
                      <a:pt x="99280" y="44028"/>
                      <a:pt x="99280" y="43165"/>
                      <a:pt x="99280" y="42302"/>
                    </a:cubicBezTo>
                    <a:cubicBezTo>
                      <a:pt x="107913" y="33669"/>
                      <a:pt x="107913" y="33669"/>
                      <a:pt x="107913" y="33669"/>
                    </a:cubicBezTo>
                    <a:cubicBezTo>
                      <a:pt x="111366" y="30215"/>
                      <a:pt x="111366" y="25899"/>
                      <a:pt x="107913" y="22446"/>
                    </a:cubicBezTo>
                    <a:cubicBezTo>
                      <a:pt x="97553" y="12086"/>
                      <a:pt x="97553" y="12086"/>
                      <a:pt x="97553" y="12086"/>
                    </a:cubicBezTo>
                    <a:cubicBezTo>
                      <a:pt x="94100" y="8633"/>
                      <a:pt x="89784" y="8633"/>
                      <a:pt x="86330" y="12086"/>
                    </a:cubicBezTo>
                    <a:cubicBezTo>
                      <a:pt x="77697" y="20719"/>
                      <a:pt x="77697" y="20719"/>
                      <a:pt x="77697" y="20719"/>
                    </a:cubicBezTo>
                    <a:cubicBezTo>
                      <a:pt x="76834" y="20719"/>
                      <a:pt x="75971" y="20719"/>
                      <a:pt x="75107" y="19856"/>
                    </a:cubicBezTo>
                    <a:cubicBezTo>
                      <a:pt x="75107" y="7769"/>
                      <a:pt x="75107" y="7769"/>
                      <a:pt x="75107" y="7769"/>
                    </a:cubicBezTo>
                    <a:cubicBezTo>
                      <a:pt x="75107" y="3453"/>
                      <a:pt x="72517" y="0"/>
                      <a:pt x="68201" y="0"/>
                    </a:cubicBezTo>
                    <a:cubicBezTo>
                      <a:pt x="52661" y="0"/>
                      <a:pt x="52661" y="0"/>
                      <a:pt x="52661" y="0"/>
                    </a:cubicBezTo>
                    <a:cubicBezTo>
                      <a:pt x="48345" y="0"/>
                      <a:pt x="44892" y="3453"/>
                      <a:pt x="44892" y="7769"/>
                    </a:cubicBezTo>
                    <a:cubicBezTo>
                      <a:pt x="44892" y="19856"/>
                      <a:pt x="44892" y="19856"/>
                      <a:pt x="44892" y="19856"/>
                    </a:cubicBezTo>
                    <a:cubicBezTo>
                      <a:pt x="44028" y="20719"/>
                      <a:pt x="44028" y="20719"/>
                      <a:pt x="43165" y="20719"/>
                    </a:cubicBezTo>
                    <a:cubicBezTo>
                      <a:pt x="33669" y="12086"/>
                      <a:pt x="33669" y="12086"/>
                      <a:pt x="33669" y="12086"/>
                    </a:cubicBezTo>
                    <a:cubicBezTo>
                      <a:pt x="31079" y="8633"/>
                      <a:pt x="25899" y="8633"/>
                      <a:pt x="23309" y="12086"/>
                    </a:cubicBezTo>
                    <a:cubicBezTo>
                      <a:pt x="12086" y="22446"/>
                      <a:pt x="12086" y="22446"/>
                      <a:pt x="12086" y="22446"/>
                    </a:cubicBezTo>
                    <a:cubicBezTo>
                      <a:pt x="11223" y="24172"/>
                      <a:pt x="10359" y="25899"/>
                      <a:pt x="10359" y="28489"/>
                    </a:cubicBezTo>
                    <a:cubicBezTo>
                      <a:pt x="10359" y="30215"/>
                      <a:pt x="11223" y="31942"/>
                      <a:pt x="12086" y="33669"/>
                    </a:cubicBezTo>
                    <a:cubicBezTo>
                      <a:pt x="21582" y="42302"/>
                      <a:pt x="21582" y="42302"/>
                      <a:pt x="21582" y="42302"/>
                    </a:cubicBezTo>
                    <a:cubicBezTo>
                      <a:pt x="21582" y="43165"/>
                      <a:pt x="20719" y="44028"/>
                      <a:pt x="20719" y="44892"/>
                    </a:cubicBezTo>
                    <a:cubicBezTo>
                      <a:pt x="7769" y="44892"/>
                      <a:pt x="7769" y="44892"/>
                      <a:pt x="7769" y="44892"/>
                    </a:cubicBezTo>
                    <a:cubicBezTo>
                      <a:pt x="3453" y="44892"/>
                      <a:pt x="0" y="48345"/>
                      <a:pt x="0" y="51798"/>
                    </a:cubicBezTo>
                    <a:cubicBezTo>
                      <a:pt x="0" y="67338"/>
                      <a:pt x="0" y="67338"/>
                      <a:pt x="0" y="67338"/>
                    </a:cubicBezTo>
                    <a:cubicBezTo>
                      <a:pt x="0" y="71654"/>
                      <a:pt x="3453" y="75107"/>
                      <a:pt x="7769" y="75107"/>
                    </a:cubicBezTo>
                    <a:cubicBezTo>
                      <a:pt x="20719" y="75107"/>
                      <a:pt x="20719" y="75107"/>
                      <a:pt x="20719" y="75107"/>
                    </a:cubicBezTo>
                    <a:cubicBezTo>
                      <a:pt x="20719" y="75971"/>
                      <a:pt x="21582" y="76834"/>
                      <a:pt x="21582" y="76834"/>
                    </a:cubicBezTo>
                    <a:cubicBezTo>
                      <a:pt x="12086" y="86330"/>
                      <a:pt x="12086" y="86330"/>
                      <a:pt x="12086" y="86330"/>
                    </a:cubicBezTo>
                    <a:cubicBezTo>
                      <a:pt x="9496" y="88920"/>
                      <a:pt x="9496" y="94100"/>
                      <a:pt x="12086" y="96690"/>
                    </a:cubicBezTo>
                    <a:cubicBezTo>
                      <a:pt x="23309" y="107913"/>
                      <a:pt x="23309" y="107913"/>
                      <a:pt x="23309" y="107913"/>
                    </a:cubicBezTo>
                    <a:cubicBezTo>
                      <a:pt x="25899" y="110503"/>
                      <a:pt x="31079" y="110503"/>
                      <a:pt x="33669" y="107913"/>
                    </a:cubicBezTo>
                    <a:cubicBezTo>
                      <a:pt x="43165" y="98417"/>
                      <a:pt x="43165" y="98417"/>
                      <a:pt x="43165" y="98417"/>
                    </a:cubicBezTo>
                    <a:cubicBezTo>
                      <a:pt x="44028" y="99280"/>
                      <a:pt x="44028" y="99280"/>
                      <a:pt x="44892" y="99280"/>
                    </a:cubicBezTo>
                    <a:cubicBezTo>
                      <a:pt x="44892" y="112230"/>
                      <a:pt x="44892" y="112230"/>
                      <a:pt x="44892" y="112230"/>
                    </a:cubicBezTo>
                    <a:cubicBezTo>
                      <a:pt x="44892" y="116546"/>
                      <a:pt x="48345" y="120000"/>
                      <a:pt x="52661" y="120000"/>
                    </a:cubicBezTo>
                    <a:cubicBezTo>
                      <a:pt x="68201" y="120000"/>
                      <a:pt x="68201" y="120000"/>
                      <a:pt x="68201" y="120000"/>
                    </a:cubicBezTo>
                    <a:cubicBezTo>
                      <a:pt x="72517" y="120000"/>
                      <a:pt x="75107" y="116546"/>
                      <a:pt x="75107" y="112230"/>
                    </a:cubicBezTo>
                    <a:cubicBezTo>
                      <a:pt x="75107" y="99280"/>
                      <a:pt x="75107" y="99280"/>
                      <a:pt x="75107" y="99280"/>
                    </a:cubicBezTo>
                    <a:cubicBezTo>
                      <a:pt x="75971" y="99280"/>
                      <a:pt x="76834" y="99280"/>
                      <a:pt x="77697" y="98417"/>
                    </a:cubicBezTo>
                    <a:cubicBezTo>
                      <a:pt x="86330" y="107913"/>
                      <a:pt x="86330" y="107913"/>
                      <a:pt x="86330" y="107913"/>
                    </a:cubicBezTo>
                    <a:cubicBezTo>
                      <a:pt x="89784" y="110503"/>
                      <a:pt x="94100" y="110503"/>
                      <a:pt x="97553" y="107913"/>
                    </a:cubicBezTo>
                    <a:close/>
                    <a:moveTo>
                      <a:pt x="82014" y="89784"/>
                    </a:moveTo>
                    <a:cubicBezTo>
                      <a:pt x="80287" y="88057"/>
                      <a:pt x="77697" y="87194"/>
                      <a:pt x="75971" y="88920"/>
                    </a:cubicBezTo>
                    <a:cubicBezTo>
                      <a:pt x="74244" y="89784"/>
                      <a:pt x="71654" y="90647"/>
                      <a:pt x="69064" y="91510"/>
                    </a:cubicBezTo>
                    <a:cubicBezTo>
                      <a:pt x="67338" y="91510"/>
                      <a:pt x="65611" y="94100"/>
                      <a:pt x="65611" y="95827"/>
                    </a:cubicBezTo>
                    <a:cubicBezTo>
                      <a:pt x="65611" y="110503"/>
                      <a:pt x="65611" y="110503"/>
                      <a:pt x="65611" y="110503"/>
                    </a:cubicBezTo>
                    <a:cubicBezTo>
                      <a:pt x="54388" y="110503"/>
                      <a:pt x="54388" y="110503"/>
                      <a:pt x="54388" y="110503"/>
                    </a:cubicBezTo>
                    <a:cubicBezTo>
                      <a:pt x="54388" y="95827"/>
                      <a:pt x="54388" y="95827"/>
                      <a:pt x="54388" y="95827"/>
                    </a:cubicBezTo>
                    <a:cubicBezTo>
                      <a:pt x="54388" y="94100"/>
                      <a:pt x="53525" y="91510"/>
                      <a:pt x="50935" y="91510"/>
                    </a:cubicBezTo>
                    <a:cubicBezTo>
                      <a:pt x="48345" y="90647"/>
                      <a:pt x="46618" y="89784"/>
                      <a:pt x="44028" y="88920"/>
                    </a:cubicBezTo>
                    <a:cubicBezTo>
                      <a:pt x="42302" y="87194"/>
                      <a:pt x="40575" y="88057"/>
                      <a:pt x="38848" y="89784"/>
                    </a:cubicBezTo>
                    <a:cubicBezTo>
                      <a:pt x="28489" y="99280"/>
                      <a:pt x="28489" y="99280"/>
                      <a:pt x="28489" y="99280"/>
                    </a:cubicBezTo>
                    <a:cubicBezTo>
                      <a:pt x="20719" y="91510"/>
                      <a:pt x="20719" y="91510"/>
                      <a:pt x="20719" y="91510"/>
                    </a:cubicBezTo>
                    <a:cubicBezTo>
                      <a:pt x="31079" y="81151"/>
                      <a:pt x="31079" y="81151"/>
                      <a:pt x="31079" y="81151"/>
                    </a:cubicBezTo>
                    <a:cubicBezTo>
                      <a:pt x="31942" y="80287"/>
                      <a:pt x="32805" y="77697"/>
                      <a:pt x="31942" y="75971"/>
                    </a:cubicBezTo>
                    <a:cubicBezTo>
                      <a:pt x="30215" y="73381"/>
                      <a:pt x="29352" y="71654"/>
                      <a:pt x="28489" y="69064"/>
                    </a:cubicBezTo>
                    <a:cubicBezTo>
                      <a:pt x="28489" y="66474"/>
                      <a:pt x="25899" y="65611"/>
                      <a:pt x="24172" y="65611"/>
                    </a:cubicBezTo>
                    <a:cubicBezTo>
                      <a:pt x="9496" y="65611"/>
                      <a:pt x="9496" y="65611"/>
                      <a:pt x="9496" y="65611"/>
                    </a:cubicBezTo>
                    <a:cubicBezTo>
                      <a:pt x="9496" y="54388"/>
                      <a:pt x="9496" y="54388"/>
                      <a:pt x="9496" y="54388"/>
                    </a:cubicBezTo>
                    <a:cubicBezTo>
                      <a:pt x="24172" y="54388"/>
                      <a:pt x="24172" y="54388"/>
                      <a:pt x="24172" y="54388"/>
                    </a:cubicBezTo>
                    <a:cubicBezTo>
                      <a:pt x="25899" y="54388"/>
                      <a:pt x="28489" y="52661"/>
                      <a:pt x="28489" y="50935"/>
                    </a:cubicBezTo>
                    <a:cubicBezTo>
                      <a:pt x="29352" y="48345"/>
                      <a:pt x="30215" y="45755"/>
                      <a:pt x="31942" y="44028"/>
                    </a:cubicBezTo>
                    <a:cubicBezTo>
                      <a:pt x="32805" y="42302"/>
                      <a:pt x="31942" y="39712"/>
                      <a:pt x="31079" y="37985"/>
                    </a:cubicBezTo>
                    <a:cubicBezTo>
                      <a:pt x="20719" y="28489"/>
                      <a:pt x="20719" y="28489"/>
                      <a:pt x="20719" y="28489"/>
                    </a:cubicBezTo>
                    <a:cubicBezTo>
                      <a:pt x="28489" y="19856"/>
                      <a:pt x="28489" y="19856"/>
                      <a:pt x="28489" y="19856"/>
                    </a:cubicBezTo>
                    <a:cubicBezTo>
                      <a:pt x="38848" y="30215"/>
                      <a:pt x="38848" y="30215"/>
                      <a:pt x="38848" y="30215"/>
                    </a:cubicBezTo>
                    <a:cubicBezTo>
                      <a:pt x="40575" y="31942"/>
                      <a:pt x="42302" y="31942"/>
                      <a:pt x="44028" y="31079"/>
                    </a:cubicBezTo>
                    <a:cubicBezTo>
                      <a:pt x="46618" y="30215"/>
                      <a:pt x="48345" y="29352"/>
                      <a:pt x="50935" y="28489"/>
                    </a:cubicBezTo>
                    <a:cubicBezTo>
                      <a:pt x="53525" y="27625"/>
                      <a:pt x="54388" y="25899"/>
                      <a:pt x="54388" y="23309"/>
                    </a:cubicBezTo>
                    <a:cubicBezTo>
                      <a:pt x="54388" y="9496"/>
                      <a:pt x="54388" y="9496"/>
                      <a:pt x="54388" y="9496"/>
                    </a:cubicBezTo>
                    <a:cubicBezTo>
                      <a:pt x="65611" y="9496"/>
                      <a:pt x="65611" y="9496"/>
                      <a:pt x="65611" y="9496"/>
                    </a:cubicBezTo>
                    <a:cubicBezTo>
                      <a:pt x="65611" y="23309"/>
                      <a:pt x="65611" y="23309"/>
                      <a:pt x="65611" y="23309"/>
                    </a:cubicBezTo>
                    <a:cubicBezTo>
                      <a:pt x="65611" y="25899"/>
                      <a:pt x="67338" y="27625"/>
                      <a:pt x="69064" y="28489"/>
                    </a:cubicBezTo>
                    <a:cubicBezTo>
                      <a:pt x="71654" y="29352"/>
                      <a:pt x="74244" y="30215"/>
                      <a:pt x="75971" y="31079"/>
                    </a:cubicBezTo>
                    <a:cubicBezTo>
                      <a:pt x="77697" y="31942"/>
                      <a:pt x="80287" y="31942"/>
                      <a:pt x="82014" y="30215"/>
                    </a:cubicBezTo>
                    <a:cubicBezTo>
                      <a:pt x="91510" y="19856"/>
                      <a:pt x="91510" y="19856"/>
                      <a:pt x="91510" y="19856"/>
                    </a:cubicBezTo>
                    <a:cubicBezTo>
                      <a:pt x="100143" y="28489"/>
                      <a:pt x="100143" y="28489"/>
                      <a:pt x="100143" y="28489"/>
                    </a:cubicBezTo>
                    <a:cubicBezTo>
                      <a:pt x="89784" y="37985"/>
                      <a:pt x="89784" y="37985"/>
                      <a:pt x="89784" y="37985"/>
                    </a:cubicBezTo>
                    <a:cubicBezTo>
                      <a:pt x="88057" y="39712"/>
                      <a:pt x="88057" y="42302"/>
                      <a:pt x="88920" y="44028"/>
                    </a:cubicBezTo>
                    <a:cubicBezTo>
                      <a:pt x="89784" y="45755"/>
                      <a:pt x="90647" y="48345"/>
                      <a:pt x="91510" y="50935"/>
                    </a:cubicBezTo>
                    <a:cubicBezTo>
                      <a:pt x="92374" y="52661"/>
                      <a:pt x="94100" y="54388"/>
                      <a:pt x="96690" y="54388"/>
                    </a:cubicBezTo>
                    <a:cubicBezTo>
                      <a:pt x="110503" y="54388"/>
                      <a:pt x="110503" y="54388"/>
                      <a:pt x="110503" y="54388"/>
                    </a:cubicBezTo>
                    <a:cubicBezTo>
                      <a:pt x="110503" y="65611"/>
                      <a:pt x="110503" y="65611"/>
                      <a:pt x="110503" y="65611"/>
                    </a:cubicBezTo>
                    <a:cubicBezTo>
                      <a:pt x="96690" y="65611"/>
                      <a:pt x="96690" y="65611"/>
                      <a:pt x="96690" y="65611"/>
                    </a:cubicBezTo>
                    <a:cubicBezTo>
                      <a:pt x="94100" y="65611"/>
                      <a:pt x="92374" y="66474"/>
                      <a:pt x="91510" y="69064"/>
                    </a:cubicBezTo>
                    <a:cubicBezTo>
                      <a:pt x="90647" y="71654"/>
                      <a:pt x="89784" y="73381"/>
                      <a:pt x="88920" y="75971"/>
                    </a:cubicBezTo>
                    <a:cubicBezTo>
                      <a:pt x="88057" y="77697"/>
                      <a:pt x="88057" y="80287"/>
                      <a:pt x="89784" y="81151"/>
                    </a:cubicBezTo>
                    <a:cubicBezTo>
                      <a:pt x="100143" y="91510"/>
                      <a:pt x="100143" y="91510"/>
                      <a:pt x="100143" y="91510"/>
                    </a:cubicBezTo>
                    <a:cubicBezTo>
                      <a:pt x="91510" y="99280"/>
                      <a:pt x="91510" y="99280"/>
                      <a:pt x="91510" y="99280"/>
                    </a:cubicBezTo>
                    <a:lnTo>
                      <a:pt x="82014" y="89784"/>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a:solidFill>
                    <a:schemeClr val="dk1"/>
                  </a:solidFill>
                  <a:latin typeface="Arial"/>
                  <a:ea typeface="Arial"/>
                  <a:cs typeface="Arial"/>
                  <a:sym typeface="Arial"/>
                </a:endParaRPr>
              </a:p>
            </p:txBody>
          </p:sp>
          <p:sp>
            <p:nvSpPr>
              <p:cNvPr id="390" name="Shape 390"/>
              <p:cNvSpPr/>
              <p:nvPr/>
            </p:nvSpPr>
            <p:spPr>
              <a:xfrm>
                <a:off x="696" y="1518"/>
                <a:ext cx="252" cy="252"/>
              </a:xfrm>
              <a:custGeom>
                <a:avLst/>
                <a:gdLst/>
                <a:ahLst/>
                <a:cxnLst/>
                <a:rect l="0" t="0" r="0" b="0"/>
                <a:pathLst>
                  <a:path w="120000" h="120000" extrusionOk="0">
                    <a:moveTo>
                      <a:pt x="112075" y="69056"/>
                    </a:moveTo>
                    <a:cubicBezTo>
                      <a:pt x="103018" y="63396"/>
                      <a:pt x="103018" y="63396"/>
                      <a:pt x="103018" y="63396"/>
                    </a:cubicBezTo>
                    <a:cubicBezTo>
                      <a:pt x="113207" y="61132"/>
                      <a:pt x="113207" y="61132"/>
                      <a:pt x="113207" y="61132"/>
                    </a:cubicBezTo>
                    <a:cubicBezTo>
                      <a:pt x="117735" y="58867"/>
                      <a:pt x="120000" y="54339"/>
                      <a:pt x="118867" y="49811"/>
                    </a:cubicBezTo>
                    <a:cubicBezTo>
                      <a:pt x="114339" y="35094"/>
                      <a:pt x="114339" y="35094"/>
                      <a:pt x="114339" y="35094"/>
                    </a:cubicBezTo>
                    <a:cubicBezTo>
                      <a:pt x="113207" y="30566"/>
                      <a:pt x="107547" y="28301"/>
                      <a:pt x="103018" y="29433"/>
                    </a:cubicBezTo>
                    <a:cubicBezTo>
                      <a:pt x="92830" y="32830"/>
                      <a:pt x="92830" y="32830"/>
                      <a:pt x="92830" y="32830"/>
                    </a:cubicBezTo>
                    <a:cubicBezTo>
                      <a:pt x="97358" y="22641"/>
                      <a:pt x="97358" y="22641"/>
                      <a:pt x="97358" y="22641"/>
                    </a:cubicBezTo>
                    <a:cubicBezTo>
                      <a:pt x="99622" y="19245"/>
                      <a:pt x="98490" y="13584"/>
                      <a:pt x="93962" y="11320"/>
                    </a:cubicBezTo>
                    <a:cubicBezTo>
                      <a:pt x="80377" y="4528"/>
                      <a:pt x="80377" y="4528"/>
                      <a:pt x="80377" y="4528"/>
                    </a:cubicBezTo>
                    <a:cubicBezTo>
                      <a:pt x="75849" y="2264"/>
                      <a:pt x="70188" y="4528"/>
                      <a:pt x="67924" y="7924"/>
                    </a:cubicBezTo>
                    <a:cubicBezTo>
                      <a:pt x="63396" y="18113"/>
                      <a:pt x="63396" y="18113"/>
                      <a:pt x="63396" y="18113"/>
                    </a:cubicBezTo>
                    <a:cubicBezTo>
                      <a:pt x="60000" y="7924"/>
                      <a:pt x="60000" y="7924"/>
                      <a:pt x="60000" y="7924"/>
                    </a:cubicBezTo>
                    <a:cubicBezTo>
                      <a:pt x="58867" y="3396"/>
                      <a:pt x="53207" y="0"/>
                      <a:pt x="48679" y="2264"/>
                    </a:cubicBezTo>
                    <a:cubicBezTo>
                      <a:pt x="35094" y="6792"/>
                      <a:pt x="35094" y="6792"/>
                      <a:pt x="35094" y="6792"/>
                    </a:cubicBezTo>
                    <a:cubicBezTo>
                      <a:pt x="29433" y="7924"/>
                      <a:pt x="27169" y="12452"/>
                      <a:pt x="29433" y="18113"/>
                    </a:cubicBezTo>
                    <a:cubicBezTo>
                      <a:pt x="31698" y="28301"/>
                      <a:pt x="31698" y="28301"/>
                      <a:pt x="31698" y="28301"/>
                    </a:cubicBezTo>
                    <a:cubicBezTo>
                      <a:pt x="22641" y="22641"/>
                      <a:pt x="22641" y="22641"/>
                      <a:pt x="22641" y="22641"/>
                    </a:cubicBezTo>
                    <a:cubicBezTo>
                      <a:pt x="18113" y="20377"/>
                      <a:pt x="12452" y="22641"/>
                      <a:pt x="10188" y="27169"/>
                    </a:cubicBezTo>
                    <a:cubicBezTo>
                      <a:pt x="3396" y="39622"/>
                      <a:pt x="3396" y="39622"/>
                      <a:pt x="3396" y="39622"/>
                    </a:cubicBezTo>
                    <a:cubicBezTo>
                      <a:pt x="2264" y="41886"/>
                      <a:pt x="2264" y="45283"/>
                      <a:pt x="3396" y="47547"/>
                    </a:cubicBezTo>
                    <a:cubicBezTo>
                      <a:pt x="3396" y="49811"/>
                      <a:pt x="5660" y="50943"/>
                      <a:pt x="7924" y="52075"/>
                    </a:cubicBezTo>
                    <a:cubicBezTo>
                      <a:pt x="16981" y="57735"/>
                      <a:pt x="16981" y="57735"/>
                      <a:pt x="16981" y="57735"/>
                    </a:cubicBezTo>
                    <a:cubicBezTo>
                      <a:pt x="6792" y="60000"/>
                      <a:pt x="6792" y="60000"/>
                      <a:pt x="6792" y="60000"/>
                    </a:cubicBezTo>
                    <a:cubicBezTo>
                      <a:pt x="4528" y="61132"/>
                      <a:pt x="3396" y="63396"/>
                      <a:pt x="2264" y="64528"/>
                    </a:cubicBezTo>
                    <a:cubicBezTo>
                      <a:pt x="1132" y="66792"/>
                      <a:pt x="0" y="70188"/>
                      <a:pt x="1132" y="72452"/>
                    </a:cubicBezTo>
                    <a:cubicBezTo>
                      <a:pt x="5660" y="86037"/>
                      <a:pt x="5660" y="86037"/>
                      <a:pt x="5660" y="86037"/>
                    </a:cubicBezTo>
                    <a:cubicBezTo>
                      <a:pt x="6792" y="90566"/>
                      <a:pt x="12452" y="92830"/>
                      <a:pt x="16981" y="91698"/>
                    </a:cubicBezTo>
                    <a:cubicBezTo>
                      <a:pt x="27169" y="88301"/>
                      <a:pt x="27169" y="88301"/>
                      <a:pt x="27169" y="88301"/>
                    </a:cubicBezTo>
                    <a:cubicBezTo>
                      <a:pt x="22641" y="98490"/>
                      <a:pt x="22641" y="98490"/>
                      <a:pt x="22641" y="98490"/>
                    </a:cubicBezTo>
                    <a:cubicBezTo>
                      <a:pt x="21509" y="99622"/>
                      <a:pt x="21509" y="103018"/>
                      <a:pt x="21509" y="105283"/>
                    </a:cubicBezTo>
                    <a:cubicBezTo>
                      <a:pt x="22641" y="107547"/>
                      <a:pt x="23773" y="108679"/>
                      <a:pt x="26037" y="109811"/>
                    </a:cubicBezTo>
                    <a:cubicBezTo>
                      <a:pt x="39622" y="116603"/>
                      <a:pt x="39622" y="116603"/>
                      <a:pt x="39622" y="116603"/>
                    </a:cubicBezTo>
                    <a:cubicBezTo>
                      <a:pt x="44150" y="118867"/>
                      <a:pt x="49811" y="117735"/>
                      <a:pt x="52075" y="113207"/>
                    </a:cubicBezTo>
                    <a:cubicBezTo>
                      <a:pt x="56603" y="103018"/>
                      <a:pt x="56603" y="103018"/>
                      <a:pt x="56603" y="103018"/>
                    </a:cubicBezTo>
                    <a:cubicBezTo>
                      <a:pt x="60000" y="113207"/>
                      <a:pt x="60000" y="113207"/>
                      <a:pt x="60000" y="113207"/>
                    </a:cubicBezTo>
                    <a:cubicBezTo>
                      <a:pt x="61132" y="117735"/>
                      <a:pt x="64528" y="120000"/>
                      <a:pt x="69056" y="120000"/>
                    </a:cubicBezTo>
                    <a:cubicBezTo>
                      <a:pt x="69056" y="120000"/>
                      <a:pt x="70188" y="120000"/>
                      <a:pt x="71320" y="118867"/>
                    </a:cubicBezTo>
                    <a:cubicBezTo>
                      <a:pt x="84905" y="114339"/>
                      <a:pt x="84905" y="114339"/>
                      <a:pt x="84905" y="114339"/>
                    </a:cubicBezTo>
                    <a:cubicBezTo>
                      <a:pt x="87169" y="114339"/>
                      <a:pt x="89433" y="112075"/>
                      <a:pt x="90566" y="109811"/>
                    </a:cubicBezTo>
                    <a:cubicBezTo>
                      <a:pt x="91698" y="108679"/>
                      <a:pt x="91698" y="105283"/>
                      <a:pt x="90566" y="103018"/>
                    </a:cubicBezTo>
                    <a:cubicBezTo>
                      <a:pt x="88301" y="92830"/>
                      <a:pt x="88301" y="92830"/>
                      <a:pt x="88301" y="92830"/>
                    </a:cubicBezTo>
                    <a:cubicBezTo>
                      <a:pt x="97358" y="98490"/>
                      <a:pt x="97358" y="98490"/>
                      <a:pt x="97358" y="98490"/>
                    </a:cubicBezTo>
                    <a:cubicBezTo>
                      <a:pt x="98490" y="98490"/>
                      <a:pt x="99622" y="98490"/>
                      <a:pt x="101886" y="98490"/>
                    </a:cubicBezTo>
                    <a:cubicBezTo>
                      <a:pt x="101886" y="98490"/>
                      <a:pt x="101886" y="98490"/>
                      <a:pt x="101886" y="98490"/>
                    </a:cubicBezTo>
                    <a:cubicBezTo>
                      <a:pt x="105283" y="98490"/>
                      <a:pt x="107547" y="97358"/>
                      <a:pt x="109811" y="93962"/>
                    </a:cubicBezTo>
                    <a:cubicBezTo>
                      <a:pt x="116603" y="81509"/>
                      <a:pt x="116603" y="81509"/>
                      <a:pt x="116603" y="81509"/>
                    </a:cubicBezTo>
                    <a:cubicBezTo>
                      <a:pt x="118867" y="76981"/>
                      <a:pt x="116603" y="71320"/>
                      <a:pt x="112075" y="69056"/>
                    </a:cubicBezTo>
                    <a:close/>
                    <a:moveTo>
                      <a:pt x="99622" y="84905"/>
                    </a:moveTo>
                    <a:cubicBezTo>
                      <a:pt x="89433" y="79245"/>
                      <a:pt x="89433" y="79245"/>
                      <a:pt x="89433" y="79245"/>
                    </a:cubicBezTo>
                    <a:cubicBezTo>
                      <a:pt x="87169" y="78113"/>
                      <a:pt x="83773" y="79245"/>
                      <a:pt x="81509" y="81509"/>
                    </a:cubicBezTo>
                    <a:cubicBezTo>
                      <a:pt x="80377" y="82641"/>
                      <a:pt x="78113" y="83773"/>
                      <a:pt x="76981" y="84905"/>
                    </a:cubicBezTo>
                    <a:cubicBezTo>
                      <a:pt x="74716" y="87169"/>
                      <a:pt x="73584" y="89433"/>
                      <a:pt x="74716" y="92830"/>
                    </a:cubicBezTo>
                    <a:cubicBezTo>
                      <a:pt x="78113" y="104150"/>
                      <a:pt x="78113" y="104150"/>
                      <a:pt x="78113" y="104150"/>
                    </a:cubicBezTo>
                    <a:cubicBezTo>
                      <a:pt x="71320" y="106415"/>
                      <a:pt x="71320" y="106415"/>
                      <a:pt x="71320" y="106415"/>
                    </a:cubicBezTo>
                    <a:cubicBezTo>
                      <a:pt x="66792" y="95094"/>
                      <a:pt x="66792" y="95094"/>
                      <a:pt x="66792" y="95094"/>
                    </a:cubicBezTo>
                    <a:cubicBezTo>
                      <a:pt x="66792" y="91698"/>
                      <a:pt x="63396" y="90566"/>
                      <a:pt x="61132" y="90566"/>
                    </a:cubicBezTo>
                    <a:cubicBezTo>
                      <a:pt x="61132" y="90566"/>
                      <a:pt x="61132" y="90566"/>
                      <a:pt x="61132" y="90566"/>
                    </a:cubicBezTo>
                    <a:cubicBezTo>
                      <a:pt x="60000" y="90566"/>
                      <a:pt x="60000" y="90566"/>
                      <a:pt x="60000" y="90566"/>
                    </a:cubicBezTo>
                    <a:cubicBezTo>
                      <a:pt x="57735" y="90566"/>
                      <a:pt x="56603" y="90566"/>
                      <a:pt x="54339" y="89433"/>
                    </a:cubicBezTo>
                    <a:cubicBezTo>
                      <a:pt x="52075" y="89433"/>
                      <a:pt x="48679" y="90566"/>
                      <a:pt x="47547" y="92830"/>
                    </a:cubicBezTo>
                    <a:cubicBezTo>
                      <a:pt x="41886" y="104150"/>
                      <a:pt x="41886" y="104150"/>
                      <a:pt x="41886" y="104150"/>
                    </a:cubicBezTo>
                    <a:cubicBezTo>
                      <a:pt x="35094" y="100754"/>
                      <a:pt x="35094" y="100754"/>
                      <a:pt x="35094" y="100754"/>
                    </a:cubicBezTo>
                    <a:cubicBezTo>
                      <a:pt x="40754" y="89433"/>
                      <a:pt x="40754" y="89433"/>
                      <a:pt x="40754" y="89433"/>
                    </a:cubicBezTo>
                    <a:cubicBezTo>
                      <a:pt x="41886" y="87169"/>
                      <a:pt x="41886" y="83773"/>
                      <a:pt x="39622" y="82641"/>
                    </a:cubicBezTo>
                    <a:cubicBezTo>
                      <a:pt x="38490" y="80377"/>
                      <a:pt x="36226" y="79245"/>
                      <a:pt x="35094" y="76981"/>
                    </a:cubicBezTo>
                    <a:cubicBezTo>
                      <a:pt x="33962" y="74716"/>
                      <a:pt x="30566" y="73584"/>
                      <a:pt x="28301" y="74716"/>
                    </a:cubicBezTo>
                    <a:cubicBezTo>
                      <a:pt x="16981" y="78113"/>
                      <a:pt x="16981" y="78113"/>
                      <a:pt x="16981" y="78113"/>
                    </a:cubicBezTo>
                    <a:cubicBezTo>
                      <a:pt x="14716" y="71320"/>
                      <a:pt x="14716" y="71320"/>
                      <a:pt x="14716" y="71320"/>
                    </a:cubicBezTo>
                    <a:cubicBezTo>
                      <a:pt x="26037" y="67924"/>
                      <a:pt x="26037" y="67924"/>
                      <a:pt x="26037" y="67924"/>
                    </a:cubicBezTo>
                    <a:cubicBezTo>
                      <a:pt x="28301" y="66792"/>
                      <a:pt x="30566" y="64528"/>
                      <a:pt x="30566" y="61132"/>
                    </a:cubicBezTo>
                    <a:cubicBezTo>
                      <a:pt x="30566" y="58867"/>
                      <a:pt x="30566" y="56603"/>
                      <a:pt x="30566" y="55471"/>
                    </a:cubicBezTo>
                    <a:cubicBezTo>
                      <a:pt x="31698" y="52075"/>
                      <a:pt x="29433" y="49811"/>
                      <a:pt x="27169" y="47547"/>
                    </a:cubicBezTo>
                    <a:cubicBezTo>
                      <a:pt x="16981" y="43018"/>
                      <a:pt x="16981" y="43018"/>
                      <a:pt x="16981" y="43018"/>
                    </a:cubicBezTo>
                    <a:cubicBezTo>
                      <a:pt x="20377" y="36226"/>
                      <a:pt x="20377" y="36226"/>
                      <a:pt x="20377" y="36226"/>
                    </a:cubicBezTo>
                    <a:cubicBezTo>
                      <a:pt x="30566" y="41886"/>
                      <a:pt x="30566" y="41886"/>
                      <a:pt x="30566" y="41886"/>
                    </a:cubicBezTo>
                    <a:cubicBezTo>
                      <a:pt x="32830" y="43018"/>
                      <a:pt x="36226" y="41886"/>
                      <a:pt x="38490" y="40754"/>
                    </a:cubicBezTo>
                    <a:cubicBezTo>
                      <a:pt x="39622" y="38490"/>
                      <a:pt x="41886" y="37358"/>
                      <a:pt x="43018" y="36226"/>
                    </a:cubicBezTo>
                    <a:cubicBezTo>
                      <a:pt x="45283" y="33962"/>
                      <a:pt x="46415" y="31698"/>
                      <a:pt x="45283" y="28301"/>
                    </a:cubicBezTo>
                    <a:cubicBezTo>
                      <a:pt x="41886" y="16981"/>
                      <a:pt x="41886" y="16981"/>
                      <a:pt x="41886" y="16981"/>
                    </a:cubicBezTo>
                    <a:cubicBezTo>
                      <a:pt x="48679" y="14716"/>
                      <a:pt x="48679" y="14716"/>
                      <a:pt x="48679" y="14716"/>
                    </a:cubicBezTo>
                    <a:cubicBezTo>
                      <a:pt x="53207" y="26037"/>
                      <a:pt x="53207" y="26037"/>
                      <a:pt x="53207" y="26037"/>
                    </a:cubicBezTo>
                    <a:cubicBezTo>
                      <a:pt x="53207" y="29433"/>
                      <a:pt x="56603" y="30566"/>
                      <a:pt x="58867" y="30566"/>
                    </a:cubicBezTo>
                    <a:cubicBezTo>
                      <a:pt x="60000" y="30566"/>
                      <a:pt x="60000" y="30566"/>
                      <a:pt x="60000" y="30566"/>
                    </a:cubicBezTo>
                    <a:cubicBezTo>
                      <a:pt x="62264" y="30566"/>
                      <a:pt x="63396" y="30566"/>
                      <a:pt x="65660" y="31698"/>
                    </a:cubicBezTo>
                    <a:cubicBezTo>
                      <a:pt x="67924" y="31698"/>
                      <a:pt x="71320" y="30566"/>
                      <a:pt x="72452" y="28301"/>
                    </a:cubicBezTo>
                    <a:cubicBezTo>
                      <a:pt x="78113" y="16981"/>
                      <a:pt x="78113" y="16981"/>
                      <a:pt x="78113" y="16981"/>
                    </a:cubicBezTo>
                    <a:cubicBezTo>
                      <a:pt x="84905" y="20377"/>
                      <a:pt x="84905" y="20377"/>
                      <a:pt x="84905" y="20377"/>
                    </a:cubicBezTo>
                    <a:cubicBezTo>
                      <a:pt x="79245" y="31698"/>
                      <a:pt x="79245" y="31698"/>
                      <a:pt x="79245" y="31698"/>
                    </a:cubicBezTo>
                    <a:cubicBezTo>
                      <a:pt x="78113" y="33962"/>
                      <a:pt x="78113" y="37358"/>
                      <a:pt x="80377" y="38490"/>
                    </a:cubicBezTo>
                    <a:cubicBezTo>
                      <a:pt x="81509" y="40754"/>
                      <a:pt x="83773" y="41886"/>
                      <a:pt x="84905" y="44150"/>
                    </a:cubicBezTo>
                    <a:cubicBezTo>
                      <a:pt x="86037" y="46415"/>
                      <a:pt x="89433" y="47547"/>
                      <a:pt x="91698" y="46415"/>
                    </a:cubicBezTo>
                    <a:cubicBezTo>
                      <a:pt x="103018" y="43018"/>
                      <a:pt x="103018" y="43018"/>
                      <a:pt x="103018" y="43018"/>
                    </a:cubicBezTo>
                    <a:cubicBezTo>
                      <a:pt x="105283" y="49811"/>
                      <a:pt x="105283" y="49811"/>
                      <a:pt x="105283" y="49811"/>
                    </a:cubicBezTo>
                    <a:cubicBezTo>
                      <a:pt x="93962" y="53207"/>
                      <a:pt x="93962" y="53207"/>
                      <a:pt x="93962" y="53207"/>
                    </a:cubicBezTo>
                    <a:cubicBezTo>
                      <a:pt x="91698" y="54339"/>
                      <a:pt x="89433" y="56603"/>
                      <a:pt x="89433" y="60000"/>
                    </a:cubicBezTo>
                    <a:cubicBezTo>
                      <a:pt x="89433" y="62264"/>
                      <a:pt x="89433" y="64528"/>
                      <a:pt x="89433" y="65660"/>
                    </a:cubicBezTo>
                    <a:cubicBezTo>
                      <a:pt x="88301" y="69056"/>
                      <a:pt x="90566" y="71320"/>
                      <a:pt x="92830" y="73584"/>
                    </a:cubicBezTo>
                    <a:cubicBezTo>
                      <a:pt x="103018" y="78113"/>
                      <a:pt x="103018" y="78113"/>
                      <a:pt x="103018" y="78113"/>
                    </a:cubicBezTo>
                    <a:lnTo>
                      <a:pt x="99622" y="84905"/>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a:solidFill>
                    <a:schemeClr val="dk1"/>
                  </a:solidFill>
                  <a:latin typeface="Arial"/>
                  <a:ea typeface="Arial"/>
                  <a:cs typeface="Arial"/>
                  <a:sym typeface="Arial"/>
                </a:endParaRPr>
              </a:p>
            </p:txBody>
          </p:sp>
          <p:sp>
            <p:nvSpPr>
              <p:cNvPr id="391" name="Shape 391"/>
              <p:cNvSpPr/>
              <p:nvPr/>
            </p:nvSpPr>
            <p:spPr>
              <a:xfrm>
                <a:off x="767" y="1596"/>
                <a:ext cx="112" cy="103"/>
              </a:xfrm>
              <a:custGeom>
                <a:avLst/>
                <a:gdLst/>
                <a:ahLst/>
                <a:cxnLst/>
                <a:rect l="0" t="0" r="0" b="0"/>
                <a:pathLst>
                  <a:path w="120000" h="120000" extrusionOk="0">
                    <a:moveTo>
                      <a:pt x="61276" y="0"/>
                    </a:moveTo>
                    <a:cubicBezTo>
                      <a:pt x="56170" y="0"/>
                      <a:pt x="48510" y="0"/>
                      <a:pt x="43404" y="2790"/>
                    </a:cubicBezTo>
                    <a:cubicBezTo>
                      <a:pt x="15319" y="11162"/>
                      <a:pt x="0" y="47441"/>
                      <a:pt x="7659" y="78139"/>
                    </a:cubicBezTo>
                    <a:cubicBezTo>
                      <a:pt x="15319" y="103255"/>
                      <a:pt x="35744" y="120000"/>
                      <a:pt x="61276" y="120000"/>
                    </a:cubicBezTo>
                    <a:cubicBezTo>
                      <a:pt x="66382" y="120000"/>
                      <a:pt x="74042" y="120000"/>
                      <a:pt x="79148" y="117209"/>
                    </a:cubicBezTo>
                    <a:cubicBezTo>
                      <a:pt x="91914" y="111627"/>
                      <a:pt x="104680" y="103255"/>
                      <a:pt x="109787" y="86511"/>
                    </a:cubicBezTo>
                    <a:cubicBezTo>
                      <a:pt x="117446" y="72558"/>
                      <a:pt x="120000" y="55813"/>
                      <a:pt x="114893" y="41860"/>
                    </a:cubicBezTo>
                    <a:cubicBezTo>
                      <a:pt x="107234" y="16744"/>
                      <a:pt x="84255" y="0"/>
                      <a:pt x="61276" y="0"/>
                    </a:cubicBezTo>
                    <a:close/>
                    <a:moveTo>
                      <a:pt x="84255" y="72558"/>
                    </a:moveTo>
                    <a:cubicBezTo>
                      <a:pt x="81702" y="80930"/>
                      <a:pt x="76595" y="86511"/>
                      <a:pt x="68936" y="89302"/>
                    </a:cubicBezTo>
                    <a:cubicBezTo>
                      <a:pt x="56170" y="92093"/>
                      <a:pt x="40851" y="83720"/>
                      <a:pt x="35744" y="69767"/>
                    </a:cubicBezTo>
                    <a:cubicBezTo>
                      <a:pt x="30638" y="53023"/>
                      <a:pt x="38297" y="36279"/>
                      <a:pt x="53617" y="30697"/>
                    </a:cubicBezTo>
                    <a:cubicBezTo>
                      <a:pt x="56170" y="30697"/>
                      <a:pt x="58723" y="30697"/>
                      <a:pt x="61276" y="30697"/>
                    </a:cubicBezTo>
                    <a:cubicBezTo>
                      <a:pt x="74042" y="30697"/>
                      <a:pt x="84255" y="39069"/>
                      <a:pt x="86808" y="50232"/>
                    </a:cubicBezTo>
                    <a:cubicBezTo>
                      <a:pt x="89361" y="58604"/>
                      <a:pt x="89361" y="66976"/>
                      <a:pt x="84255" y="72558"/>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a:solidFill>
                    <a:schemeClr val="dk1"/>
                  </a:solidFill>
                  <a:latin typeface="Arial"/>
                  <a:ea typeface="Arial"/>
                  <a:cs typeface="Arial"/>
                  <a:sym typeface="Arial"/>
                </a:endParaRPr>
              </a:p>
            </p:txBody>
          </p:sp>
        </p:grpSp>
      </p:grpSp>
      <p:sp>
        <p:nvSpPr>
          <p:cNvPr id="392" name="Shape 392"/>
          <p:cNvSpPr/>
          <p:nvPr/>
        </p:nvSpPr>
        <p:spPr>
          <a:xfrm>
            <a:off x="6535075" y="2709513"/>
            <a:ext cx="694943" cy="692497"/>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393" name="Shape 393"/>
          <p:cNvSpPr txBox="1"/>
          <p:nvPr/>
        </p:nvSpPr>
        <p:spPr>
          <a:xfrm>
            <a:off x="2197208" y="2201681"/>
            <a:ext cx="4192083" cy="1246495"/>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Similar products are disseminated </a:t>
            </a:r>
            <a:br>
              <a:rPr lang="en-US" sz="1500" b="0" i="0" u="none" strike="noStrike" cap="none">
                <a:solidFill>
                  <a:schemeClr val="dk1"/>
                </a:solidFill>
                <a:latin typeface="Arial"/>
                <a:ea typeface="Arial"/>
                <a:cs typeface="Arial"/>
                <a:sym typeface="Arial"/>
              </a:rPr>
            </a:br>
            <a:r>
              <a:rPr lang="en-US" sz="1500" b="0" i="0" u="none" strike="noStrike" cap="none">
                <a:solidFill>
                  <a:schemeClr val="dk1"/>
                </a:solidFill>
                <a:latin typeface="Arial"/>
                <a:ea typeface="Arial"/>
                <a:cs typeface="Arial"/>
                <a:sym typeface="Arial"/>
              </a:rPr>
              <a:t>by different entities in NWS</a:t>
            </a:r>
          </a:p>
          <a:p>
            <a:pPr marL="194400" marR="0" lvl="1" indent="-194400" algn="l" rtl="0">
              <a:lnSpc>
                <a:spcPct val="100000"/>
              </a:lnSpc>
              <a:spcBef>
                <a:spcPts val="60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Offices make decisions about whether to provide recurring or episodic IDSS services without a framework of prioritization criteria</a:t>
            </a:r>
          </a:p>
        </p:txBody>
      </p:sp>
      <p:sp>
        <p:nvSpPr>
          <p:cNvPr id="394" name="Shape 394"/>
          <p:cNvSpPr txBox="1"/>
          <p:nvPr/>
        </p:nvSpPr>
        <p:spPr>
          <a:xfrm>
            <a:off x="7386075" y="2201681"/>
            <a:ext cx="4192083" cy="1708159"/>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Partners know what standard products and services are offered by different NWS offices and when to expect them – before, during, and after events</a:t>
            </a:r>
          </a:p>
          <a:p>
            <a:pPr marL="194400" marR="0" lvl="1" indent="-194400" algn="l" rtl="0">
              <a:lnSpc>
                <a:spcPct val="100000"/>
              </a:lnSpc>
              <a:spcBef>
                <a:spcPts val="60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Local NWS offices know what partners need for key decision points and are able to tailor messages to support decision-making</a:t>
            </a:r>
          </a:p>
        </p:txBody>
      </p:sp>
      <p:grpSp>
        <p:nvGrpSpPr>
          <p:cNvPr id="395" name="Shape 395"/>
          <p:cNvGrpSpPr/>
          <p:nvPr/>
        </p:nvGrpSpPr>
        <p:grpSpPr>
          <a:xfrm>
            <a:off x="173485" y="4108038"/>
            <a:ext cx="1965959" cy="2159307"/>
            <a:chOff x="158757" y="4370167"/>
            <a:chExt cx="1965959" cy="1800493"/>
          </a:xfrm>
        </p:grpSpPr>
        <p:sp>
          <p:nvSpPr>
            <p:cNvPr id="396" name="Shape 396"/>
            <p:cNvSpPr txBox="1"/>
            <p:nvPr/>
          </p:nvSpPr>
          <p:spPr>
            <a:xfrm>
              <a:off x="158757" y="4370167"/>
              <a:ext cx="1965959" cy="1800493"/>
            </a:xfrm>
            <a:prstGeom prst="rect">
              <a:avLst/>
            </a:prstGeom>
            <a:solidFill>
              <a:schemeClr val="accent2"/>
            </a:solidFill>
            <a:ln w="9525" cap="flat" cmpd="sng">
              <a:solidFill>
                <a:schemeClr val="accent2"/>
              </a:solidFill>
              <a:prstDash val="solid"/>
              <a:miter/>
              <a:headEnd type="none" w="med" len="med"/>
              <a:tailEnd type="none" w="med" len="med"/>
            </a:ln>
          </p:spPr>
          <p:txBody>
            <a:bodyPr lIns="76175" tIns="76175" rIns="76175" bIns="274300" anchor="b"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800" b="1" i="0" u="none" strike="noStrike" cap="none">
                  <a:solidFill>
                    <a:schemeClr val="lt1"/>
                  </a:solidFill>
                  <a:latin typeface="Arial"/>
                  <a:ea typeface="Arial"/>
                  <a:cs typeface="Arial"/>
                  <a:sym typeface="Arial"/>
                </a:rPr>
                <a:t>Partners served</a:t>
              </a:r>
            </a:p>
          </p:txBody>
        </p:sp>
        <p:grpSp>
          <p:nvGrpSpPr>
            <p:cNvPr id="397" name="Shape 397"/>
            <p:cNvGrpSpPr/>
            <p:nvPr/>
          </p:nvGrpSpPr>
          <p:grpSpPr>
            <a:xfrm>
              <a:off x="719464" y="4611289"/>
              <a:ext cx="844550" cy="652461"/>
              <a:chOff x="100" y="676"/>
              <a:chExt cx="532" cy="410"/>
            </a:xfrm>
          </p:grpSpPr>
          <p:sp>
            <p:nvSpPr>
              <p:cNvPr id="398" name="Shape 398"/>
              <p:cNvSpPr/>
              <p:nvPr/>
            </p:nvSpPr>
            <p:spPr>
              <a:xfrm>
                <a:off x="203" y="725"/>
                <a:ext cx="18" cy="18"/>
              </a:xfrm>
              <a:custGeom>
                <a:avLst/>
                <a:gdLst/>
                <a:ahLst/>
                <a:cxnLst/>
                <a:rect l="0" t="0" r="0" b="0"/>
                <a:pathLst>
                  <a:path w="120000" h="120000" extrusionOk="0">
                    <a:moveTo>
                      <a:pt x="45000" y="120000"/>
                    </a:moveTo>
                    <a:cubicBezTo>
                      <a:pt x="90000" y="120000"/>
                      <a:pt x="120000" y="105000"/>
                      <a:pt x="120000" y="60000"/>
                    </a:cubicBezTo>
                    <a:cubicBezTo>
                      <a:pt x="120000" y="30000"/>
                      <a:pt x="90000" y="0"/>
                      <a:pt x="60000" y="0"/>
                    </a:cubicBezTo>
                    <a:cubicBezTo>
                      <a:pt x="30000" y="0"/>
                      <a:pt x="0" y="30000"/>
                      <a:pt x="0" y="60000"/>
                    </a:cubicBezTo>
                    <a:cubicBezTo>
                      <a:pt x="0" y="90000"/>
                      <a:pt x="15000" y="120000"/>
                      <a:pt x="45000" y="120000"/>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a:solidFill>
                    <a:schemeClr val="dk1"/>
                  </a:solidFill>
                  <a:latin typeface="Arial"/>
                  <a:ea typeface="Arial"/>
                  <a:cs typeface="Arial"/>
                  <a:sym typeface="Arial"/>
                </a:endParaRPr>
              </a:p>
            </p:txBody>
          </p:sp>
          <p:sp>
            <p:nvSpPr>
              <p:cNvPr id="399" name="Shape 399"/>
              <p:cNvSpPr/>
              <p:nvPr/>
            </p:nvSpPr>
            <p:spPr>
              <a:xfrm>
                <a:off x="100" y="676"/>
                <a:ext cx="532" cy="410"/>
              </a:xfrm>
              <a:custGeom>
                <a:avLst/>
                <a:gdLst/>
                <a:ahLst/>
                <a:cxnLst/>
                <a:rect l="0" t="0" r="0" b="0"/>
                <a:pathLst>
                  <a:path w="120000" h="120000" extrusionOk="0">
                    <a:moveTo>
                      <a:pt x="117837" y="29473"/>
                    </a:moveTo>
                    <a:cubicBezTo>
                      <a:pt x="96216" y="2807"/>
                      <a:pt x="96216" y="2807"/>
                      <a:pt x="96216" y="2807"/>
                    </a:cubicBezTo>
                    <a:cubicBezTo>
                      <a:pt x="94594" y="701"/>
                      <a:pt x="91891" y="1403"/>
                      <a:pt x="90270" y="3508"/>
                    </a:cubicBezTo>
                    <a:cubicBezTo>
                      <a:pt x="81081" y="16140"/>
                      <a:pt x="81081" y="16140"/>
                      <a:pt x="81081" y="16140"/>
                    </a:cubicBezTo>
                    <a:cubicBezTo>
                      <a:pt x="79459" y="17543"/>
                      <a:pt x="79459" y="20350"/>
                      <a:pt x="80540" y="22456"/>
                    </a:cubicBezTo>
                    <a:cubicBezTo>
                      <a:pt x="79459" y="23859"/>
                      <a:pt x="79459" y="23859"/>
                      <a:pt x="79459" y="23859"/>
                    </a:cubicBezTo>
                    <a:cubicBezTo>
                      <a:pt x="76756" y="23157"/>
                      <a:pt x="69729" y="22456"/>
                      <a:pt x="64864" y="22456"/>
                    </a:cubicBezTo>
                    <a:cubicBezTo>
                      <a:pt x="62162" y="22456"/>
                      <a:pt x="60540" y="22456"/>
                      <a:pt x="59459" y="23157"/>
                    </a:cubicBezTo>
                    <a:cubicBezTo>
                      <a:pt x="58918" y="23157"/>
                      <a:pt x="58378" y="23859"/>
                      <a:pt x="57837" y="23859"/>
                    </a:cubicBezTo>
                    <a:cubicBezTo>
                      <a:pt x="53513" y="23157"/>
                      <a:pt x="47567" y="24561"/>
                      <a:pt x="45405" y="25263"/>
                    </a:cubicBezTo>
                    <a:cubicBezTo>
                      <a:pt x="38918" y="19649"/>
                      <a:pt x="38918" y="19649"/>
                      <a:pt x="38918" y="19649"/>
                    </a:cubicBezTo>
                    <a:cubicBezTo>
                      <a:pt x="38918" y="17543"/>
                      <a:pt x="38918" y="15438"/>
                      <a:pt x="37837" y="14035"/>
                    </a:cubicBezTo>
                    <a:cubicBezTo>
                      <a:pt x="28108" y="2105"/>
                      <a:pt x="28108" y="2105"/>
                      <a:pt x="28108" y="2105"/>
                    </a:cubicBezTo>
                    <a:cubicBezTo>
                      <a:pt x="26486" y="0"/>
                      <a:pt x="23783" y="0"/>
                      <a:pt x="22162" y="2105"/>
                    </a:cubicBezTo>
                    <a:cubicBezTo>
                      <a:pt x="1081" y="30175"/>
                      <a:pt x="1081" y="30175"/>
                      <a:pt x="1081" y="30175"/>
                    </a:cubicBezTo>
                    <a:cubicBezTo>
                      <a:pt x="540" y="30877"/>
                      <a:pt x="0" y="32280"/>
                      <a:pt x="0" y="33684"/>
                    </a:cubicBezTo>
                    <a:cubicBezTo>
                      <a:pt x="0" y="35087"/>
                      <a:pt x="540" y="36491"/>
                      <a:pt x="1081" y="37192"/>
                    </a:cubicBezTo>
                    <a:cubicBezTo>
                      <a:pt x="10810" y="49824"/>
                      <a:pt x="10810" y="49824"/>
                      <a:pt x="10810" y="49824"/>
                    </a:cubicBezTo>
                    <a:cubicBezTo>
                      <a:pt x="11891" y="50526"/>
                      <a:pt x="12432" y="51228"/>
                      <a:pt x="13513" y="51228"/>
                    </a:cubicBezTo>
                    <a:cubicBezTo>
                      <a:pt x="14594" y="51228"/>
                      <a:pt x="15675" y="50526"/>
                      <a:pt x="16216" y="50526"/>
                    </a:cubicBezTo>
                    <a:cubicBezTo>
                      <a:pt x="19459" y="54736"/>
                      <a:pt x="19459" y="54736"/>
                      <a:pt x="19459" y="54736"/>
                    </a:cubicBezTo>
                    <a:cubicBezTo>
                      <a:pt x="19459" y="58245"/>
                      <a:pt x="19459" y="66666"/>
                      <a:pt x="21621" y="72280"/>
                    </a:cubicBezTo>
                    <a:cubicBezTo>
                      <a:pt x="18378" y="77192"/>
                      <a:pt x="18378" y="82807"/>
                      <a:pt x="21081" y="87017"/>
                    </a:cubicBezTo>
                    <a:cubicBezTo>
                      <a:pt x="22702" y="88421"/>
                      <a:pt x="23783" y="89824"/>
                      <a:pt x="25945" y="90526"/>
                    </a:cubicBezTo>
                    <a:cubicBezTo>
                      <a:pt x="25945" y="92631"/>
                      <a:pt x="26486" y="94736"/>
                      <a:pt x="28108" y="96842"/>
                    </a:cubicBezTo>
                    <a:cubicBezTo>
                      <a:pt x="29189" y="98947"/>
                      <a:pt x="31351" y="100350"/>
                      <a:pt x="33513" y="100350"/>
                    </a:cubicBezTo>
                    <a:cubicBezTo>
                      <a:pt x="33513" y="100350"/>
                      <a:pt x="34054" y="100350"/>
                      <a:pt x="34054" y="100350"/>
                    </a:cubicBezTo>
                    <a:cubicBezTo>
                      <a:pt x="34054" y="101754"/>
                      <a:pt x="34594" y="103859"/>
                      <a:pt x="36216" y="105263"/>
                    </a:cubicBezTo>
                    <a:cubicBezTo>
                      <a:pt x="37297" y="107368"/>
                      <a:pt x="39459" y="108771"/>
                      <a:pt x="41621" y="108771"/>
                    </a:cubicBezTo>
                    <a:cubicBezTo>
                      <a:pt x="42702" y="108771"/>
                      <a:pt x="43243" y="108771"/>
                      <a:pt x="43783" y="108070"/>
                    </a:cubicBezTo>
                    <a:cubicBezTo>
                      <a:pt x="44324" y="109473"/>
                      <a:pt x="44864" y="110877"/>
                      <a:pt x="45405" y="112280"/>
                    </a:cubicBezTo>
                    <a:cubicBezTo>
                      <a:pt x="47027" y="113684"/>
                      <a:pt x="48648" y="115087"/>
                      <a:pt x="50810" y="115087"/>
                    </a:cubicBezTo>
                    <a:cubicBezTo>
                      <a:pt x="52972" y="115087"/>
                      <a:pt x="55135" y="113684"/>
                      <a:pt x="56756" y="111578"/>
                    </a:cubicBezTo>
                    <a:cubicBezTo>
                      <a:pt x="57297" y="111578"/>
                      <a:pt x="57297" y="111578"/>
                      <a:pt x="57297" y="111578"/>
                    </a:cubicBezTo>
                    <a:cubicBezTo>
                      <a:pt x="59459" y="113684"/>
                      <a:pt x="62702" y="116491"/>
                      <a:pt x="64864" y="118596"/>
                    </a:cubicBezTo>
                    <a:cubicBezTo>
                      <a:pt x="66486" y="119298"/>
                      <a:pt x="67567" y="120000"/>
                      <a:pt x="69189" y="120000"/>
                    </a:cubicBezTo>
                    <a:cubicBezTo>
                      <a:pt x="71891" y="120000"/>
                      <a:pt x="74054" y="117894"/>
                      <a:pt x="75675" y="115789"/>
                    </a:cubicBezTo>
                    <a:cubicBezTo>
                      <a:pt x="76216" y="115087"/>
                      <a:pt x="76216" y="113684"/>
                      <a:pt x="76756" y="112982"/>
                    </a:cubicBezTo>
                    <a:cubicBezTo>
                      <a:pt x="79459" y="112280"/>
                      <a:pt x="81621" y="110877"/>
                      <a:pt x="83243" y="108070"/>
                    </a:cubicBezTo>
                    <a:cubicBezTo>
                      <a:pt x="84324" y="105964"/>
                      <a:pt x="84864" y="103859"/>
                      <a:pt x="84864" y="101754"/>
                    </a:cubicBezTo>
                    <a:cubicBezTo>
                      <a:pt x="85405" y="101754"/>
                      <a:pt x="85945" y="101052"/>
                      <a:pt x="86486" y="101052"/>
                    </a:cubicBezTo>
                    <a:cubicBezTo>
                      <a:pt x="88648" y="98947"/>
                      <a:pt x="89729" y="96140"/>
                      <a:pt x="89729" y="93333"/>
                    </a:cubicBezTo>
                    <a:cubicBezTo>
                      <a:pt x="91351" y="92631"/>
                      <a:pt x="92972" y="91228"/>
                      <a:pt x="94054" y="89824"/>
                    </a:cubicBezTo>
                    <a:cubicBezTo>
                      <a:pt x="95675" y="86315"/>
                      <a:pt x="96216" y="82105"/>
                      <a:pt x="93513" y="77192"/>
                    </a:cubicBezTo>
                    <a:cubicBezTo>
                      <a:pt x="100000" y="53333"/>
                      <a:pt x="100000" y="53333"/>
                      <a:pt x="100000" y="53333"/>
                    </a:cubicBezTo>
                    <a:cubicBezTo>
                      <a:pt x="103243" y="49824"/>
                      <a:pt x="103243" y="49824"/>
                      <a:pt x="103243" y="49824"/>
                    </a:cubicBezTo>
                    <a:cubicBezTo>
                      <a:pt x="103243" y="49824"/>
                      <a:pt x="103243" y="49824"/>
                      <a:pt x="103243" y="49824"/>
                    </a:cubicBezTo>
                    <a:cubicBezTo>
                      <a:pt x="103783" y="51228"/>
                      <a:pt x="104864" y="51228"/>
                      <a:pt x="105945" y="51228"/>
                    </a:cubicBezTo>
                    <a:cubicBezTo>
                      <a:pt x="107027" y="51228"/>
                      <a:pt x="108108" y="51228"/>
                      <a:pt x="109189" y="49824"/>
                    </a:cubicBezTo>
                    <a:cubicBezTo>
                      <a:pt x="118378" y="37192"/>
                      <a:pt x="118378" y="37192"/>
                      <a:pt x="118378" y="37192"/>
                    </a:cubicBezTo>
                    <a:cubicBezTo>
                      <a:pt x="120000" y="35087"/>
                      <a:pt x="119459" y="31578"/>
                      <a:pt x="117837" y="29473"/>
                    </a:cubicBezTo>
                    <a:close/>
                    <a:moveTo>
                      <a:pt x="7027" y="33684"/>
                    </a:moveTo>
                    <a:cubicBezTo>
                      <a:pt x="25405" y="9122"/>
                      <a:pt x="25405" y="9122"/>
                      <a:pt x="25405" y="9122"/>
                    </a:cubicBezTo>
                    <a:cubicBezTo>
                      <a:pt x="31891" y="17543"/>
                      <a:pt x="31891" y="17543"/>
                      <a:pt x="31891" y="17543"/>
                    </a:cubicBezTo>
                    <a:cubicBezTo>
                      <a:pt x="14054" y="41403"/>
                      <a:pt x="14054" y="41403"/>
                      <a:pt x="14054" y="41403"/>
                    </a:cubicBezTo>
                    <a:cubicBezTo>
                      <a:pt x="14054" y="42105"/>
                      <a:pt x="13513" y="42105"/>
                      <a:pt x="13513" y="42105"/>
                    </a:cubicBezTo>
                    <a:lnTo>
                      <a:pt x="7027" y="33684"/>
                    </a:lnTo>
                    <a:close/>
                    <a:moveTo>
                      <a:pt x="27027" y="76491"/>
                    </a:moveTo>
                    <a:cubicBezTo>
                      <a:pt x="27567" y="75087"/>
                      <a:pt x="28648" y="74385"/>
                      <a:pt x="29729" y="74385"/>
                    </a:cubicBezTo>
                    <a:cubicBezTo>
                      <a:pt x="29729" y="74385"/>
                      <a:pt x="30270" y="74385"/>
                      <a:pt x="30810" y="75789"/>
                    </a:cubicBezTo>
                    <a:cubicBezTo>
                      <a:pt x="31351" y="76491"/>
                      <a:pt x="31351" y="77192"/>
                      <a:pt x="31351" y="77192"/>
                    </a:cubicBezTo>
                    <a:cubicBezTo>
                      <a:pt x="31351" y="78596"/>
                      <a:pt x="30810" y="79298"/>
                      <a:pt x="30270" y="80000"/>
                    </a:cubicBezTo>
                    <a:cubicBezTo>
                      <a:pt x="29729" y="80000"/>
                      <a:pt x="29729" y="80701"/>
                      <a:pt x="29189" y="80701"/>
                    </a:cubicBezTo>
                    <a:cubicBezTo>
                      <a:pt x="29189" y="80701"/>
                      <a:pt x="29189" y="81403"/>
                      <a:pt x="28648" y="81403"/>
                    </a:cubicBezTo>
                    <a:cubicBezTo>
                      <a:pt x="28108" y="82105"/>
                      <a:pt x="27567" y="82807"/>
                      <a:pt x="27027" y="82807"/>
                    </a:cubicBezTo>
                    <a:cubicBezTo>
                      <a:pt x="26486" y="82807"/>
                      <a:pt x="25945" y="82105"/>
                      <a:pt x="25405" y="81403"/>
                    </a:cubicBezTo>
                    <a:cubicBezTo>
                      <a:pt x="25405" y="81403"/>
                      <a:pt x="24324" y="80000"/>
                      <a:pt x="27027" y="76491"/>
                    </a:cubicBezTo>
                    <a:close/>
                    <a:moveTo>
                      <a:pt x="32432" y="91228"/>
                    </a:moveTo>
                    <a:cubicBezTo>
                      <a:pt x="31891" y="90526"/>
                      <a:pt x="31891" y="90526"/>
                      <a:pt x="31891" y="89824"/>
                    </a:cubicBezTo>
                    <a:cubicBezTo>
                      <a:pt x="31891" y="89122"/>
                      <a:pt x="32432" y="88421"/>
                      <a:pt x="32972" y="87017"/>
                    </a:cubicBezTo>
                    <a:cubicBezTo>
                      <a:pt x="32972" y="87017"/>
                      <a:pt x="33513" y="87017"/>
                      <a:pt x="34054" y="86315"/>
                    </a:cubicBezTo>
                    <a:cubicBezTo>
                      <a:pt x="34054" y="86315"/>
                      <a:pt x="34054" y="85614"/>
                      <a:pt x="34594" y="85614"/>
                    </a:cubicBezTo>
                    <a:cubicBezTo>
                      <a:pt x="35135" y="84912"/>
                      <a:pt x="35675" y="84912"/>
                      <a:pt x="36216" y="84912"/>
                    </a:cubicBezTo>
                    <a:cubicBezTo>
                      <a:pt x="36216" y="84912"/>
                      <a:pt x="36756" y="84912"/>
                      <a:pt x="37297" y="85614"/>
                    </a:cubicBezTo>
                    <a:cubicBezTo>
                      <a:pt x="37837" y="86315"/>
                      <a:pt x="37837" y="87017"/>
                      <a:pt x="37837" y="87719"/>
                    </a:cubicBezTo>
                    <a:cubicBezTo>
                      <a:pt x="37837" y="88421"/>
                      <a:pt x="37297" y="89824"/>
                      <a:pt x="36216" y="90526"/>
                    </a:cubicBezTo>
                    <a:cubicBezTo>
                      <a:pt x="35675" y="91929"/>
                      <a:pt x="34594" y="92631"/>
                      <a:pt x="33513" y="92631"/>
                    </a:cubicBezTo>
                    <a:cubicBezTo>
                      <a:pt x="33513" y="92631"/>
                      <a:pt x="32972" y="92631"/>
                      <a:pt x="32432" y="91228"/>
                    </a:cubicBezTo>
                    <a:close/>
                    <a:moveTo>
                      <a:pt x="40540" y="100350"/>
                    </a:moveTo>
                    <a:cubicBezTo>
                      <a:pt x="40000" y="99649"/>
                      <a:pt x="38918" y="98245"/>
                      <a:pt x="41621" y="95438"/>
                    </a:cubicBezTo>
                    <a:cubicBezTo>
                      <a:pt x="42702" y="94035"/>
                      <a:pt x="43783" y="93333"/>
                      <a:pt x="44324" y="93333"/>
                    </a:cubicBezTo>
                    <a:cubicBezTo>
                      <a:pt x="44324" y="93333"/>
                      <a:pt x="44864" y="93333"/>
                      <a:pt x="45405" y="94035"/>
                    </a:cubicBezTo>
                    <a:cubicBezTo>
                      <a:pt x="47027" y="95438"/>
                      <a:pt x="45405" y="97543"/>
                      <a:pt x="44324" y="98947"/>
                    </a:cubicBezTo>
                    <a:cubicBezTo>
                      <a:pt x="43783" y="100350"/>
                      <a:pt x="42702" y="101052"/>
                      <a:pt x="41621" y="101052"/>
                    </a:cubicBezTo>
                    <a:cubicBezTo>
                      <a:pt x="41621" y="101052"/>
                      <a:pt x="41081" y="101052"/>
                      <a:pt x="40540" y="100350"/>
                    </a:cubicBezTo>
                    <a:close/>
                    <a:moveTo>
                      <a:pt x="50810" y="107368"/>
                    </a:moveTo>
                    <a:cubicBezTo>
                      <a:pt x="50810" y="107368"/>
                      <a:pt x="50270" y="107368"/>
                      <a:pt x="50270" y="106666"/>
                    </a:cubicBezTo>
                    <a:cubicBezTo>
                      <a:pt x="49729" y="105964"/>
                      <a:pt x="49729" y="105964"/>
                      <a:pt x="49729" y="105964"/>
                    </a:cubicBezTo>
                    <a:cubicBezTo>
                      <a:pt x="49729" y="105263"/>
                      <a:pt x="50270" y="103859"/>
                      <a:pt x="51351" y="103157"/>
                    </a:cubicBezTo>
                    <a:cubicBezTo>
                      <a:pt x="51891" y="102456"/>
                      <a:pt x="52972" y="101754"/>
                      <a:pt x="52972" y="101754"/>
                    </a:cubicBezTo>
                    <a:cubicBezTo>
                      <a:pt x="53513" y="101754"/>
                      <a:pt x="53513" y="101754"/>
                      <a:pt x="53513" y="102456"/>
                    </a:cubicBezTo>
                    <a:cubicBezTo>
                      <a:pt x="54594" y="103157"/>
                      <a:pt x="54054" y="104561"/>
                      <a:pt x="52972" y="105964"/>
                    </a:cubicBezTo>
                    <a:cubicBezTo>
                      <a:pt x="52432" y="106666"/>
                      <a:pt x="51351" y="107368"/>
                      <a:pt x="50810" y="107368"/>
                    </a:cubicBezTo>
                    <a:close/>
                    <a:moveTo>
                      <a:pt x="78378" y="103157"/>
                    </a:moveTo>
                    <a:cubicBezTo>
                      <a:pt x="77837" y="104561"/>
                      <a:pt x="76756" y="105263"/>
                      <a:pt x="75135" y="104561"/>
                    </a:cubicBezTo>
                    <a:cubicBezTo>
                      <a:pt x="75135" y="104561"/>
                      <a:pt x="75135" y="104561"/>
                      <a:pt x="75135" y="104561"/>
                    </a:cubicBezTo>
                    <a:cubicBezTo>
                      <a:pt x="75135" y="104561"/>
                      <a:pt x="75135" y="104561"/>
                      <a:pt x="75135" y="104561"/>
                    </a:cubicBezTo>
                    <a:cubicBezTo>
                      <a:pt x="65945" y="94035"/>
                      <a:pt x="65945" y="94035"/>
                      <a:pt x="65945" y="94035"/>
                    </a:cubicBezTo>
                    <a:cubicBezTo>
                      <a:pt x="65945" y="94035"/>
                      <a:pt x="65945" y="94035"/>
                      <a:pt x="65945" y="94035"/>
                    </a:cubicBezTo>
                    <a:cubicBezTo>
                      <a:pt x="65945" y="94035"/>
                      <a:pt x="65945" y="94035"/>
                      <a:pt x="65945" y="94035"/>
                    </a:cubicBezTo>
                    <a:cubicBezTo>
                      <a:pt x="65945" y="94035"/>
                      <a:pt x="65945" y="94035"/>
                      <a:pt x="65945" y="94035"/>
                    </a:cubicBezTo>
                    <a:cubicBezTo>
                      <a:pt x="65945" y="94035"/>
                      <a:pt x="65945" y="94035"/>
                      <a:pt x="65945" y="94035"/>
                    </a:cubicBezTo>
                    <a:cubicBezTo>
                      <a:pt x="64324" y="92631"/>
                      <a:pt x="62702" y="92631"/>
                      <a:pt x="61621" y="94035"/>
                    </a:cubicBezTo>
                    <a:cubicBezTo>
                      <a:pt x="60540" y="95438"/>
                      <a:pt x="60540" y="98245"/>
                      <a:pt x="61621" y="99649"/>
                    </a:cubicBezTo>
                    <a:cubicBezTo>
                      <a:pt x="61621" y="99649"/>
                      <a:pt x="61621" y="99649"/>
                      <a:pt x="61621" y="99649"/>
                    </a:cubicBezTo>
                    <a:cubicBezTo>
                      <a:pt x="61621" y="99649"/>
                      <a:pt x="61621" y="99649"/>
                      <a:pt x="61621" y="99649"/>
                    </a:cubicBezTo>
                    <a:cubicBezTo>
                      <a:pt x="61621" y="99649"/>
                      <a:pt x="61621" y="99649"/>
                      <a:pt x="61621" y="99649"/>
                    </a:cubicBezTo>
                    <a:cubicBezTo>
                      <a:pt x="62702" y="101052"/>
                      <a:pt x="68648" y="108070"/>
                      <a:pt x="70810" y="110175"/>
                    </a:cubicBezTo>
                    <a:cubicBezTo>
                      <a:pt x="70810" y="110175"/>
                      <a:pt x="70810" y="110877"/>
                      <a:pt x="70810" y="110877"/>
                    </a:cubicBezTo>
                    <a:cubicBezTo>
                      <a:pt x="70270" y="111578"/>
                      <a:pt x="69189" y="112280"/>
                      <a:pt x="68108" y="111578"/>
                    </a:cubicBezTo>
                    <a:cubicBezTo>
                      <a:pt x="65945" y="110175"/>
                      <a:pt x="62162" y="106666"/>
                      <a:pt x="60000" y="104561"/>
                    </a:cubicBezTo>
                    <a:cubicBezTo>
                      <a:pt x="60540" y="101754"/>
                      <a:pt x="60000" y="98947"/>
                      <a:pt x="58378" y="96842"/>
                    </a:cubicBezTo>
                    <a:cubicBezTo>
                      <a:pt x="56756" y="94736"/>
                      <a:pt x="54594" y="94035"/>
                      <a:pt x="51891" y="94035"/>
                    </a:cubicBezTo>
                    <a:cubicBezTo>
                      <a:pt x="51891" y="91929"/>
                      <a:pt x="51351" y="90526"/>
                      <a:pt x="49729" y="88421"/>
                    </a:cubicBezTo>
                    <a:cubicBezTo>
                      <a:pt x="48108" y="86315"/>
                      <a:pt x="45945" y="84912"/>
                      <a:pt x="43783" y="85614"/>
                    </a:cubicBezTo>
                    <a:cubicBezTo>
                      <a:pt x="43783" y="83508"/>
                      <a:pt x="43243" y="81403"/>
                      <a:pt x="41621" y="80000"/>
                    </a:cubicBezTo>
                    <a:cubicBezTo>
                      <a:pt x="40540" y="78596"/>
                      <a:pt x="38918" y="77192"/>
                      <a:pt x="37297" y="77192"/>
                    </a:cubicBezTo>
                    <a:cubicBezTo>
                      <a:pt x="37297" y="74385"/>
                      <a:pt x="36756" y="72280"/>
                      <a:pt x="35135" y="70175"/>
                    </a:cubicBezTo>
                    <a:cubicBezTo>
                      <a:pt x="32972" y="67368"/>
                      <a:pt x="29729" y="65964"/>
                      <a:pt x="27027" y="67368"/>
                    </a:cubicBezTo>
                    <a:cubicBezTo>
                      <a:pt x="25405" y="63859"/>
                      <a:pt x="25405" y="57543"/>
                      <a:pt x="25405" y="53333"/>
                    </a:cubicBezTo>
                    <a:cubicBezTo>
                      <a:pt x="25405" y="52631"/>
                      <a:pt x="25405" y="51228"/>
                      <a:pt x="24864" y="50526"/>
                    </a:cubicBezTo>
                    <a:cubicBezTo>
                      <a:pt x="20540" y="44912"/>
                      <a:pt x="20540" y="44912"/>
                      <a:pt x="20540" y="44912"/>
                    </a:cubicBezTo>
                    <a:cubicBezTo>
                      <a:pt x="34594" y="25263"/>
                      <a:pt x="34594" y="25263"/>
                      <a:pt x="34594" y="25263"/>
                    </a:cubicBezTo>
                    <a:cubicBezTo>
                      <a:pt x="42702" y="32982"/>
                      <a:pt x="42702" y="32982"/>
                      <a:pt x="42702" y="32982"/>
                    </a:cubicBezTo>
                    <a:cubicBezTo>
                      <a:pt x="43243" y="33684"/>
                      <a:pt x="43783" y="33684"/>
                      <a:pt x="44864" y="33684"/>
                    </a:cubicBezTo>
                    <a:cubicBezTo>
                      <a:pt x="42162" y="35789"/>
                      <a:pt x="38918" y="38596"/>
                      <a:pt x="35675" y="41403"/>
                    </a:cubicBezTo>
                    <a:cubicBezTo>
                      <a:pt x="35135" y="42105"/>
                      <a:pt x="35135" y="42105"/>
                      <a:pt x="35135" y="42105"/>
                    </a:cubicBezTo>
                    <a:cubicBezTo>
                      <a:pt x="31351" y="46315"/>
                      <a:pt x="30810" y="49824"/>
                      <a:pt x="31891" y="52631"/>
                    </a:cubicBezTo>
                    <a:cubicBezTo>
                      <a:pt x="32432" y="56140"/>
                      <a:pt x="36216" y="58245"/>
                      <a:pt x="40540" y="58245"/>
                    </a:cubicBezTo>
                    <a:cubicBezTo>
                      <a:pt x="43243" y="58245"/>
                      <a:pt x="45945" y="57543"/>
                      <a:pt x="47567" y="56140"/>
                    </a:cubicBezTo>
                    <a:cubicBezTo>
                      <a:pt x="50270" y="54736"/>
                      <a:pt x="52972" y="53333"/>
                      <a:pt x="55675" y="51929"/>
                    </a:cubicBezTo>
                    <a:cubicBezTo>
                      <a:pt x="57297" y="51228"/>
                      <a:pt x="57297" y="51228"/>
                      <a:pt x="57297" y="51228"/>
                    </a:cubicBezTo>
                    <a:cubicBezTo>
                      <a:pt x="58378" y="50526"/>
                      <a:pt x="60000" y="50526"/>
                      <a:pt x="61081" y="50526"/>
                    </a:cubicBezTo>
                    <a:cubicBezTo>
                      <a:pt x="62702" y="50526"/>
                      <a:pt x="64324" y="50526"/>
                      <a:pt x="64864" y="51929"/>
                    </a:cubicBezTo>
                    <a:cubicBezTo>
                      <a:pt x="67027" y="54736"/>
                      <a:pt x="87567" y="80701"/>
                      <a:pt x="88108" y="81403"/>
                    </a:cubicBezTo>
                    <a:cubicBezTo>
                      <a:pt x="88108" y="81403"/>
                      <a:pt x="88108" y="81403"/>
                      <a:pt x="88108" y="81403"/>
                    </a:cubicBezTo>
                    <a:cubicBezTo>
                      <a:pt x="88108" y="81403"/>
                      <a:pt x="88108" y="81403"/>
                      <a:pt x="88108" y="81403"/>
                    </a:cubicBezTo>
                    <a:cubicBezTo>
                      <a:pt x="88648" y="82105"/>
                      <a:pt x="89729" y="83508"/>
                      <a:pt x="89189" y="84210"/>
                    </a:cubicBezTo>
                    <a:cubicBezTo>
                      <a:pt x="89189" y="85614"/>
                      <a:pt x="88108" y="86315"/>
                      <a:pt x="87027" y="86315"/>
                    </a:cubicBezTo>
                    <a:cubicBezTo>
                      <a:pt x="80000" y="77192"/>
                      <a:pt x="80000" y="77192"/>
                      <a:pt x="80000" y="77192"/>
                    </a:cubicBezTo>
                    <a:cubicBezTo>
                      <a:pt x="75675" y="82807"/>
                      <a:pt x="75675" y="82807"/>
                      <a:pt x="75675" y="82807"/>
                    </a:cubicBezTo>
                    <a:cubicBezTo>
                      <a:pt x="83243" y="92631"/>
                      <a:pt x="83243" y="92631"/>
                      <a:pt x="83243" y="92631"/>
                    </a:cubicBezTo>
                    <a:cubicBezTo>
                      <a:pt x="83783" y="92631"/>
                      <a:pt x="83783" y="92631"/>
                      <a:pt x="83783" y="92631"/>
                    </a:cubicBezTo>
                    <a:cubicBezTo>
                      <a:pt x="83783" y="93333"/>
                      <a:pt x="83783" y="94035"/>
                      <a:pt x="83243" y="94736"/>
                    </a:cubicBezTo>
                    <a:cubicBezTo>
                      <a:pt x="82702" y="94736"/>
                      <a:pt x="82162" y="94736"/>
                      <a:pt x="81621" y="94736"/>
                    </a:cubicBezTo>
                    <a:cubicBezTo>
                      <a:pt x="80000" y="92631"/>
                      <a:pt x="73513" y="85614"/>
                      <a:pt x="73513" y="85614"/>
                    </a:cubicBezTo>
                    <a:cubicBezTo>
                      <a:pt x="71891" y="87719"/>
                      <a:pt x="71891" y="87719"/>
                      <a:pt x="71891" y="87719"/>
                    </a:cubicBezTo>
                    <a:cubicBezTo>
                      <a:pt x="69729" y="91228"/>
                      <a:pt x="69729" y="91228"/>
                      <a:pt x="69729" y="91228"/>
                    </a:cubicBezTo>
                    <a:cubicBezTo>
                      <a:pt x="69729" y="91228"/>
                      <a:pt x="69729" y="91228"/>
                      <a:pt x="69729" y="91228"/>
                    </a:cubicBezTo>
                    <a:cubicBezTo>
                      <a:pt x="69729" y="91228"/>
                      <a:pt x="69729" y="91228"/>
                      <a:pt x="69729" y="91228"/>
                    </a:cubicBezTo>
                    <a:cubicBezTo>
                      <a:pt x="69729" y="91228"/>
                      <a:pt x="69729" y="91929"/>
                      <a:pt x="70270" y="91929"/>
                    </a:cubicBezTo>
                    <a:cubicBezTo>
                      <a:pt x="77297" y="99649"/>
                      <a:pt x="77297" y="99649"/>
                      <a:pt x="77297" y="99649"/>
                    </a:cubicBezTo>
                    <a:cubicBezTo>
                      <a:pt x="77297" y="100350"/>
                      <a:pt x="77837" y="100350"/>
                      <a:pt x="77837" y="101052"/>
                    </a:cubicBezTo>
                    <a:cubicBezTo>
                      <a:pt x="77837" y="101052"/>
                      <a:pt x="77837" y="101052"/>
                      <a:pt x="77837" y="101052"/>
                    </a:cubicBezTo>
                    <a:cubicBezTo>
                      <a:pt x="78378" y="101754"/>
                      <a:pt x="78378" y="101754"/>
                      <a:pt x="78378" y="101754"/>
                    </a:cubicBezTo>
                    <a:cubicBezTo>
                      <a:pt x="78918" y="101754"/>
                      <a:pt x="78918" y="102456"/>
                      <a:pt x="78378" y="103157"/>
                    </a:cubicBezTo>
                    <a:close/>
                    <a:moveTo>
                      <a:pt x="95675" y="49122"/>
                    </a:moveTo>
                    <a:cubicBezTo>
                      <a:pt x="95135" y="49122"/>
                      <a:pt x="95135" y="49824"/>
                      <a:pt x="94594" y="49824"/>
                    </a:cubicBezTo>
                    <a:cubicBezTo>
                      <a:pt x="88648" y="70877"/>
                      <a:pt x="88648" y="70877"/>
                      <a:pt x="88648" y="70877"/>
                    </a:cubicBezTo>
                    <a:cubicBezTo>
                      <a:pt x="82702" y="63859"/>
                      <a:pt x="70810" y="48421"/>
                      <a:pt x="69189" y="46315"/>
                    </a:cubicBezTo>
                    <a:cubicBezTo>
                      <a:pt x="67027" y="43508"/>
                      <a:pt x="64324" y="42807"/>
                      <a:pt x="61081" y="42807"/>
                    </a:cubicBezTo>
                    <a:cubicBezTo>
                      <a:pt x="59459" y="42807"/>
                      <a:pt x="56756" y="42807"/>
                      <a:pt x="55135" y="44210"/>
                    </a:cubicBezTo>
                    <a:cubicBezTo>
                      <a:pt x="53513" y="44912"/>
                      <a:pt x="53513" y="44912"/>
                      <a:pt x="53513" y="44912"/>
                    </a:cubicBezTo>
                    <a:cubicBezTo>
                      <a:pt x="50810" y="46315"/>
                      <a:pt x="47567" y="47017"/>
                      <a:pt x="44864" y="49122"/>
                    </a:cubicBezTo>
                    <a:cubicBezTo>
                      <a:pt x="43783" y="49824"/>
                      <a:pt x="42162" y="50526"/>
                      <a:pt x="40540" y="50526"/>
                    </a:cubicBezTo>
                    <a:cubicBezTo>
                      <a:pt x="39459" y="50526"/>
                      <a:pt x="38378" y="49824"/>
                      <a:pt x="37837" y="49824"/>
                    </a:cubicBezTo>
                    <a:cubicBezTo>
                      <a:pt x="37837" y="49122"/>
                      <a:pt x="38378" y="49122"/>
                      <a:pt x="38918" y="48421"/>
                    </a:cubicBezTo>
                    <a:cubicBezTo>
                      <a:pt x="39459" y="47719"/>
                      <a:pt x="39459" y="47719"/>
                      <a:pt x="39459" y="47719"/>
                    </a:cubicBezTo>
                    <a:cubicBezTo>
                      <a:pt x="56216" y="32982"/>
                      <a:pt x="60000" y="30877"/>
                      <a:pt x="60540" y="30877"/>
                    </a:cubicBezTo>
                    <a:cubicBezTo>
                      <a:pt x="61081" y="30877"/>
                      <a:pt x="62162" y="30175"/>
                      <a:pt x="64864" y="30175"/>
                    </a:cubicBezTo>
                    <a:cubicBezTo>
                      <a:pt x="70810" y="30175"/>
                      <a:pt x="79459" y="31578"/>
                      <a:pt x="79459" y="31578"/>
                    </a:cubicBezTo>
                    <a:cubicBezTo>
                      <a:pt x="80540" y="31578"/>
                      <a:pt x="81081" y="31578"/>
                      <a:pt x="81621" y="30877"/>
                    </a:cubicBezTo>
                    <a:cubicBezTo>
                      <a:pt x="85405" y="28070"/>
                      <a:pt x="85405" y="28070"/>
                      <a:pt x="85405" y="28070"/>
                    </a:cubicBezTo>
                    <a:cubicBezTo>
                      <a:pt x="98378" y="44210"/>
                      <a:pt x="98378" y="44210"/>
                      <a:pt x="98378" y="44210"/>
                    </a:cubicBezTo>
                    <a:lnTo>
                      <a:pt x="95675" y="49122"/>
                    </a:lnTo>
                    <a:close/>
                    <a:moveTo>
                      <a:pt x="105945" y="42807"/>
                    </a:moveTo>
                    <a:cubicBezTo>
                      <a:pt x="104864" y="41403"/>
                      <a:pt x="104864" y="41403"/>
                      <a:pt x="104864" y="41403"/>
                    </a:cubicBezTo>
                    <a:cubicBezTo>
                      <a:pt x="104864" y="41403"/>
                      <a:pt x="104864" y="41403"/>
                      <a:pt x="104864" y="41403"/>
                    </a:cubicBezTo>
                    <a:cubicBezTo>
                      <a:pt x="87567" y="20350"/>
                      <a:pt x="87567" y="20350"/>
                      <a:pt x="87567" y="20350"/>
                    </a:cubicBezTo>
                    <a:cubicBezTo>
                      <a:pt x="87567" y="20350"/>
                      <a:pt x="87567" y="20350"/>
                      <a:pt x="87567" y="20350"/>
                    </a:cubicBezTo>
                    <a:cubicBezTo>
                      <a:pt x="87027" y="19649"/>
                      <a:pt x="87027" y="19649"/>
                      <a:pt x="87027" y="19649"/>
                    </a:cubicBezTo>
                    <a:cubicBezTo>
                      <a:pt x="93513" y="10526"/>
                      <a:pt x="93513" y="10526"/>
                      <a:pt x="93513" y="10526"/>
                    </a:cubicBezTo>
                    <a:cubicBezTo>
                      <a:pt x="112432" y="33684"/>
                      <a:pt x="112432" y="33684"/>
                      <a:pt x="112432" y="33684"/>
                    </a:cubicBezTo>
                    <a:lnTo>
                      <a:pt x="105945" y="42807"/>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a:solidFill>
                    <a:schemeClr val="dk1"/>
                  </a:solidFill>
                  <a:latin typeface="Arial"/>
                  <a:ea typeface="Arial"/>
                  <a:cs typeface="Arial"/>
                  <a:sym typeface="Arial"/>
                </a:endParaRPr>
              </a:p>
            </p:txBody>
          </p:sp>
          <p:sp>
            <p:nvSpPr>
              <p:cNvPr id="400" name="Shape 400"/>
              <p:cNvSpPr/>
              <p:nvPr/>
            </p:nvSpPr>
            <p:spPr>
              <a:xfrm>
                <a:off x="503" y="730"/>
                <a:ext cx="18" cy="18"/>
              </a:xfrm>
              <a:custGeom>
                <a:avLst/>
                <a:gdLst/>
                <a:ahLst/>
                <a:cxnLst/>
                <a:rect l="0" t="0" r="0" b="0"/>
                <a:pathLst>
                  <a:path w="120000" h="120000" extrusionOk="0">
                    <a:moveTo>
                      <a:pt x="0" y="60000"/>
                    </a:moveTo>
                    <a:cubicBezTo>
                      <a:pt x="0" y="90000"/>
                      <a:pt x="30000" y="120000"/>
                      <a:pt x="60000" y="120000"/>
                    </a:cubicBezTo>
                    <a:cubicBezTo>
                      <a:pt x="105000" y="120000"/>
                      <a:pt x="120000" y="90000"/>
                      <a:pt x="120000" y="45000"/>
                    </a:cubicBezTo>
                    <a:cubicBezTo>
                      <a:pt x="120000" y="15000"/>
                      <a:pt x="90000" y="0"/>
                      <a:pt x="60000" y="0"/>
                    </a:cubicBezTo>
                    <a:cubicBezTo>
                      <a:pt x="15000" y="0"/>
                      <a:pt x="0" y="30000"/>
                      <a:pt x="0" y="60000"/>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a:solidFill>
                    <a:schemeClr val="dk1"/>
                  </a:solidFill>
                  <a:latin typeface="Arial"/>
                  <a:ea typeface="Arial"/>
                  <a:cs typeface="Arial"/>
                  <a:sym typeface="Arial"/>
                </a:endParaRPr>
              </a:p>
            </p:txBody>
          </p:sp>
        </p:grpSp>
      </p:grpSp>
      <p:grpSp>
        <p:nvGrpSpPr>
          <p:cNvPr id="401" name="Shape 401"/>
          <p:cNvGrpSpPr/>
          <p:nvPr/>
        </p:nvGrpSpPr>
        <p:grpSpPr>
          <a:xfrm>
            <a:off x="7292461" y="4108037"/>
            <a:ext cx="2159304" cy="2159307"/>
            <a:chOff x="7038975" y="5235512"/>
            <a:chExt cx="1200147" cy="1200150"/>
          </a:xfrm>
        </p:grpSpPr>
        <p:sp>
          <p:nvSpPr>
            <p:cNvPr id="402" name="Shape 402"/>
            <p:cNvSpPr/>
            <p:nvPr/>
          </p:nvSpPr>
          <p:spPr>
            <a:xfrm>
              <a:off x="7085409" y="5281946"/>
              <a:ext cx="1107282" cy="1107282"/>
            </a:xfrm>
            <a:prstGeom prst="ellipse">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800" b="0" i="0" u="none" strike="noStrike" cap="none">
                <a:solidFill>
                  <a:srgbClr val="000000"/>
                </a:solidFill>
                <a:latin typeface="Arial"/>
                <a:ea typeface="Arial"/>
                <a:cs typeface="Arial"/>
                <a:sym typeface="Arial"/>
              </a:endParaRPr>
            </a:p>
          </p:txBody>
        </p:sp>
        <p:sp>
          <p:nvSpPr>
            <p:cNvPr id="403" name="Shape 403"/>
            <p:cNvSpPr/>
            <p:nvPr/>
          </p:nvSpPr>
          <p:spPr>
            <a:xfrm>
              <a:off x="7388460" y="5584998"/>
              <a:ext cx="501175" cy="501175"/>
            </a:xfrm>
            <a:prstGeom prst="ellipse">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800" b="0" i="0" u="none" strike="noStrike" cap="none">
                <a:solidFill>
                  <a:srgbClr val="000000"/>
                </a:solidFill>
                <a:latin typeface="Arial"/>
                <a:ea typeface="Arial"/>
                <a:cs typeface="Arial"/>
                <a:sym typeface="Arial"/>
              </a:endParaRPr>
            </a:p>
          </p:txBody>
        </p:sp>
        <p:sp>
          <p:nvSpPr>
            <p:cNvPr id="404" name="Shape 404"/>
            <p:cNvSpPr/>
            <p:nvPr/>
          </p:nvSpPr>
          <p:spPr>
            <a:xfrm>
              <a:off x="7201888" y="5244905"/>
              <a:ext cx="889667" cy="507681"/>
            </a:xfrm>
            <a:prstGeom prst="rect">
              <a:avLst/>
            </a:prstGeom>
          </p:spPr>
          <p:txBody>
            <a:bodyPr>
              <a:prstTxWarp prst="textPlain">
                <a:avLst/>
              </a:prstTxWarp>
            </a:bodyPr>
            <a:lstStyle/>
            <a:p>
              <a:pPr lvl="0" algn="ctr"/>
              <a:r>
                <a:rPr b="1" i="0">
                  <a:ln>
                    <a:noFill/>
                  </a:ln>
                  <a:solidFill>
                    <a:srgbClr val="0081B3"/>
                  </a:solidFill>
                  <a:latin typeface="Arial"/>
                </a:rPr>
                <a:t>General partners</a:t>
              </a:r>
            </a:p>
          </p:txBody>
        </p:sp>
        <p:sp>
          <p:nvSpPr>
            <p:cNvPr id="405" name="Shape 405"/>
            <p:cNvSpPr/>
            <p:nvPr/>
          </p:nvSpPr>
          <p:spPr>
            <a:xfrm>
              <a:off x="7038975" y="5235512"/>
              <a:ext cx="1200147" cy="1200150"/>
            </a:xfrm>
            <a:prstGeom prst="arc">
              <a:avLst>
                <a:gd name="adj1" fmla="val 17640728"/>
                <a:gd name="adj2" fmla="val 14688896"/>
              </a:avLst>
            </a:prstGeom>
            <a:noFill/>
            <a:ln w="19050" cap="flat" cmpd="sng">
              <a:solidFill>
                <a:srgbClr val="626262"/>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800" b="0" i="0" u="none" strike="noStrike" cap="none">
                <a:solidFill>
                  <a:srgbClr val="FFFFFF"/>
                </a:solidFill>
                <a:latin typeface="Arial"/>
                <a:ea typeface="Arial"/>
                <a:cs typeface="Arial"/>
                <a:sym typeface="Arial"/>
              </a:endParaRPr>
            </a:p>
          </p:txBody>
        </p:sp>
        <p:sp>
          <p:nvSpPr>
            <p:cNvPr id="406" name="Shape 406"/>
            <p:cNvSpPr txBox="1"/>
            <p:nvPr/>
          </p:nvSpPr>
          <p:spPr>
            <a:xfrm>
              <a:off x="7469932" y="5454169"/>
              <a:ext cx="375091" cy="6842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800" b="1" i="0" u="none" strike="noStrike" cap="none">
                  <a:solidFill>
                    <a:srgbClr val="FFFFFF"/>
                  </a:solidFill>
                  <a:latin typeface="Arial"/>
                  <a:ea typeface="Arial"/>
                  <a:cs typeface="Arial"/>
                  <a:sym typeface="Arial"/>
                </a:rPr>
                <a:t>Core partners</a:t>
              </a:r>
            </a:p>
          </p:txBody>
        </p:sp>
        <p:sp>
          <p:nvSpPr>
            <p:cNvPr id="407" name="Shape 407"/>
            <p:cNvSpPr txBox="1"/>
            <p:nvPr/>
          </p:nvSpPr>
          <p:spPr>
            <a:xfrm>
              <a:off x="7426328" y="5719376"/>
              <a:ext cx="425787" cy="205276"/>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800" b="1" i="0" u="none" strike="noStrike" cap="none">
                  <a:solidFill>
                    <a:schemeClr val="lt1"/>
                  </a:solidFill>
                  <a:latin typeface="Arial"/>
                  <a:ea typeface="Arial"/>
                  <a:cs typeface="Arial"/>
                  <a:sym typeface="Arial"/>
                </a:rPr>
                <a:t>“Deep relationships”</a:t>
              </a:r>
            </a:p>
            <a:p>
              <a:pPr marL="0" marR="0" lvl="0" indent="0" algn="ctr" rtl="0">
                <a:lnSpc>
                  <a:spcPct val="100000"/>
                </a:lnSpc>
                <a:spcBef>
                  <a:spcPts val="0"/>
                </a:spcBef>
                <a:spcAft>
                  <a:spcPts val="0"/>
                </a:spcAft>
                <a:buClr>
                  <a:schemeClr val="lt1"/>
                </a:buClr>
                <a:buSzPct val="25000"/>
                <a:buFont typeface="Arial"/>
                <a:buNone/>
              </a:pPr>
              <a:r>
                <a:rPr lang="en-US" sz="800" b="1" i="0" u="none" strike="noStrike" cap="none">
                  <a:solidFill>
                    <a:schemeClr val="lt1"/>
                  </a:solidFill>
                  <a:latin typeface="Arial"/>
                  <a:ea typeface="Arial"/>
                  <a:cs typeface="Arial"/>
                  <a:sym typeface="Arial"/>
                </a:rPr>
                <a:t>Core partners</a:t>
              </a:r>
            </a:p>
          </p:txBody>
        </p:sp>
      </p:grpSp>
      <p:sp>
        <p:nvSpPr>
          <p:cNvPr id="408" name="Shape 408"/>
          <p:cNvSpPr/>
          <p:nvPr/>
        </p:nvSpPr>
        <p:spPr>
          <a:xfrm>
            <a:off x="6535075" y="4841444"/>
            <a:ext cx="694943" cy="692497"/>
          </a:xfrm>
          <a:prstGeom prst="chevron">
            <a:avLst>
              <a:gd name="adj" fmla="val 50000"/>
            </a:avLst>
          </a:prstGeom>
          <a:solidFill>
            <a:srgbClr val="D0F2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409" name="Shape 409"/>
          <p:cNvSpPr txBox="1"/>
          <p:nvPr/>
        </p:nvSpPr>
        <p:spPr>
          <a:xfrm>
            <a:off x="9450610" y="4379778"/>
            <a:ext cx="2185311" cy="1615827"/>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Offices define core partners with similar criteria allowing decision support to be more consistently offered throughout the organization</a:t>
            </a:r>
          </a:p>
        </p:txBody>
      </p:sp>
      <p:sp>
        <p:nvSpPr>
          <p:cNvPr id="410" name="Shape 410"/>
          <p:cNvSpPr txBox="1"/>
          <p:nvPr/>
        </p:nvSpPr>
        <p:spPr>
          <a:xfrm>
            <a:off x="2197208" y="4379778"/>
            <a:ext cx="4192083" cy="692497"/>
          </a:xfrm>
          <a:prstGeom prst="rect">
            <a:avLst/>
          </a:prstGeom>
          <a:noFill/>
          <a:ln>
            <a:noFill/>
          </a:ln>
        </p:spPr>
        <p:txBody>
          <a:bodyPr lIns="0" tIns="0" rIns="0" bIns="0" anchor="t"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500" b="0" i="0" u="none" strike="noStrike" cap="none">
                <a:solidFill>
                  <a:schemeClr val="dk1"/>
                </a:solidFill>
                <a:latin typeface="Arial"/>
                <a:ea typeface="Arial"/>
                <a:cs typeface="Arial"/>
                <a:sym typeface="Arial"/>
              </a:rPr>
              <a:t>There is significant variation in who is provided IDSS and how the definition of core partner is applied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p:nvPr/>
        </p:nvSpPr>
        <p:spPr>
          <a:xfrm>
            <a:off x="1495425" y="1589"/>
            <a:ext cx="1587" cy="1587"/>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17" name="Shape 417"/>
          <p:cNvSpPr/>
          <p:nvPr/>
        </p:nvSpPr>
        <p:spPr>
          <a:xfrm>
            <a:off x="0" y="0"/>
            <a:ext cx="11949110" cy="5691092"/>
          </a:xfrm>
          <a:prstGeom prst="rect">
            <a:avLst/>
          </a:prstGeom>
          <a:gradFill>
            <a:gsLst>
              <a:gs pos="0">
                <a:srgbClr val="FBFBFB">
                  <a:alpha val="0"/>
                </a:srgbClr>
              </a:gs>
              <a:gs pos="100000">
                <a:srgbClr val="E6F8FF"/>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a:ea typeface="Arial"/>
              <a:cs typeface="Arial"/>
              <a:sym typeface="Arial"/>
            </a:endParaRPr>
          </a:p>
        </p:txBody>
      </p:sp>
      <p:pic>
        <p:nvPicPr>
          <p:cNvPr id="418" name="Shape 418"/>
          <p:cNvPicPr preferRelativeResize="0"/>
          <p:nvPr/>
        </p:nvPicPr>
        <p:blipFill rotWithShape="1">
          <a:blip r:embed="rId3">
            <a:alphaModFix/>
          </a:blip>
          <a:srcRect/>
          <a:stretch/>
        </p:blipFill>
        <p:spPr>
          <a:xfrm>
            <a:off x="2078140" y="1266925"/>
            <a:ext cx="6768610" cy="3644186"/>
          </a:xfrm>
          <a:prstGeom prst="rect">
            <a:avLst/>
          </a:prstGeom>
          <a:noFill/>
          <a:ln>
            <a:noFill/>
          </a:ln>
        </p:spPr>
      </p:pic>
      <p:pic>
        <p:nvPicPr>
          <p:cNvPr id="419" name="Shape 419"/>
          <p:cNvPicPr preferRelativeResize="0"/>
          <p:nvPr/>
        </p:nvPicPr>
        <p:blipFill rotWithShape="1">
          <a:blip r:embed="rId4">
            <a:alphaModFix/>
          </a:blip>
          <a:srcRect/>
          <a:stretch/>
        </p:blipFill>
        <p:spPr>
          <a:xfrm>
            <a:off x="3479328" y="5076626"/>
            <a:ext cx="737189" cy="481270"/>
          </a:xfrm>
          <a:prstGeom prst="rect">
            <a:avLst/>
          </a:prstGeom>
          <a:noFill/>
          <a:ln w="9525" cap="flat" cmpd="sng">
            <a:solidFill>
              <a:schemeClr val="accent6"/>
            </a:solidFill>
            <a:prstDash val="solid"/>
            <a:round/>
            <a:headEnd type="none" w="med" len="med"/>
            <a:tailEnd type="none" w="med" len="med"/>
          </a:ln>
        </p:spPr>
      </p:pic>
      <p:sp>
        <p:nvSpPr>
          <p:cNvPr id="420" name="Shape 420"/>
          <p:cNvSpPr/>
          <p:nvPr/>
        </p:nvSpPr>
        <p:spPr>
          <a:xfrm>
            <a:off x="158756" y="880129"/>
            <a:ext cx="6378674" cy="264316"/>
          </a:xfrm>
          <a:prstGeom prst="leftRightArrow">
            <a:avLst>
              <a:gd name="adj1" fmla="val 100000"/>
              <a:gd name="adj2" fmla="val 0"/>
            </a:avLst>
          </a:prstGeom>
          <a:noFill/>
          <a:ln>
            <a:noFill/>
          </a:ln>
        </p:spPr>
        <p:txBody>
          <a:bodyPr lIns="0" tIns="0" rIns="0" bIns="17900" anchor="b"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1600" b="0" i="0" u="none" strike="noStrike" cap="none">
                <a:solidFill>
                  <a:schemeClr val="accent6"/>
                </a:solidFill>
                <a:latin typeface="Arial"/>
                <a:ea typeface="Arial"/>
                <a:cs typeface="Arial"/>
                <a:sym typeface="Arial"/>
              </a:rPr>
              <a:t>Preliminary estimate of IDSS needs vs current IDSS capacity by WFO</a:t>
            </a:r>
            <a:r>
              <a:rPr lang="en-US" sz="1600" b="0" i="0" u="none" strike="noStrike" cap="none" baseline="30000">
                <a:solidFill>
                  <a:schemeClr val="accent6"/>
                </a:solidFill>
                <a:latin typeface="Arial"/>
                <a:ea typeface="Arial"/>
                <a:cs typeface="Arial"/>
                <a:sym typeface="Arial"/>
              </a:rPr>
              <a:t>1</a:t>
            </a:r>
          </a:p>
        </p:txBody>
      </p:sp>
      <p:grpSp>
        <p:nvGrpSpPr>
          <p:cNvPr id="421" name="Shape 421"/>
          <p:cNvGrpSpPr/>
          <p:nvPr/>
        </p:nvGrpSpPr>
        <p:grpSpPr>
          <a:xfrm>
            <a:off x="6937070" y="569397"/>
            <a:ext cx="3559320" cy="575048"/>
            <a:chOff x="6937070" y="702747"/>
            <a:chExt cx="3559320" cy="575048"/>
          </a:xfrm>
        </p:grpSpPr>
        <p:sp>
          <p:nvSpPr>
            <p:cNvPr id="422" name="Shape 422"/>
            <p:cNvSpPr txBox="1"/>
            <p:nvPr/>
          </p:nvSpPr>
          <p:spPr>
            <a:xfrm>
              <a:off x="6950634" y="1094700"/>
              <a:ext cx="1633764" cy="1692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100" b="0" i="0" u="none" strike="noStrike" cap="none">
                  <a:solidFill>
                    <a:srgbClr val="000000"/>
                  </a:solidFill>
                  <a:latin typeface="Arial"/>
                  <a:ea typeface="Arial"/>
                  <a:cs typeface="Arial"/>
                  <a:sym typeface="Arial"/>
                </a:rPr>
                <a:t>Low</a:t>
              </a:r>
            </a:p>
          </p:txBody>
        </p:sp>
        <p:sp>
          <p:nvSpPr>
            <p:cNvPr id="423" name="Shape 423"/>
            <p:cNvSpPr txBox="1"/>
            <p:nvPr/>
          </p:nvSpPr>
          <p:spPr>
            <a:xfrm>
              <a:off x="9012928" y="1093787"/>
              <a:ext cx="1483462" cy="184009"/>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100" b="0" i="0" u="none" strike="noStrike" cap="none">
                  <a:solidFill>
                    <a:srgbClr val="000000"/>
                  </a:solidFill>
                  <a:latin typeface="Arial"/>
                  <a:ea typeface="Arial"/>
                  <a:cs typeface="Arial"/>
                  <a:sym typeface="Arial"/>
                </a:rPr>
                <a:t>Extreme</a:t>
              </a:r>
            </a:p>
          </p:txBody>
        </p:sp>
        <p:sp>
          <p:nvSpPr>
            <p:cNvPr id="424" name="Shape 424"/>
            <p:cNvSpPr txBox="1"/>
            <p:nvPr/>
          </p:nvSpPr>
          <p:spPr>
            <a:xfrm rot="10800000">
              <a:off x="6937070" y="905388"/>
              <a:ext cx="3522354" cy="155448"/>
            </a:xfrm>
            <a:prstGeom prst="rect">
              <a:avLst/>
            </a:prstGeom>
            <a:gradFill>
              <a:gsLst>
                <a:gs pos="0">
                  <a:srgbClr val="8700CB"/>
                </a:gs>
                <a:gs pos="100000">
                  <a:srgbClr val="E9BDFF"/>
                </a:gs>
              </a:gsLst>
              <a:lin ang="0" scaled="0"/>
            </a:gradFill>
            <a:ln>
              <a:noFill/>
            </a:ln>
          </p:spPr>
          <p:txBody>
            <a:bodyPr lIns="76175" tIns="76175" rIns="76175" bIns="761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25" name="Shape 425"/>
            <p:cNvSpPr txBox="1"/>
            <p:nvPr/>
          </p:nvSpPr>
          <p:spPr>
            <a:xfrm>
              <a:off x="6950632" y="702747"/>
              <a:ext cx="3545755" cy="338554"/>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100" b="0" i="0" u="none" strike="noStrike" cap="none">
                  <a:solidFill>
                    <a:srgbClr val="000000"/>
                  </a:solidFill>
                  <a:latin typeface="Arial"/>
                  <a:ea typeface="Arial"/>
                  <a:cs typeface="Arial"/>
                  <a:sym typeface="Arial"/>
                </a:rPr>
                <a:t>Additional need for IDSS beyond what is provided today </a:t>
              </a:r>
            </a:p>
          </p:txBody>
        </p:sp>
      </p:grpSp>
      <p:sp>
        <p:nvSpPr>
          <p:cNvPr id="426" name="Shape 426"/>
          <p:cNvSpPr txBox="1">
            <a:spLocks noGrp="1"/>
          </p:cNvSpPr>
          <p:nvPr>
            <p:ph type="title"/>
          </p:nvPr>
        </p:nvSpPr>
        <p:spPr>
          <a:xfrm>
            <a:off x="158757" y="230187"/>
            <a:ext cx="11491890" cy="30777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000" b="0" i="0" u="none" strike="noStrike" cap="none">
                <a:solidFill>
                  <a:schemeClr val="dk2"/>
                </a:solidFill>
                <a:latin typeface="Arial"/>
                <a:ea typeface="Arial"/>
                <a:cs typeface="Arial"/>
                <a:sym typeface="Arial"/>
              </a:rPr>
              <a:t>The current service-delivery operating model does not meet growing need for IDSS</a:t>
            </a:r>
          </a:p>
        </p:txBody>
      </p:sp>
      <p:sp>
        <p:nvSpPr>
          <p:cNvPr id="427" name="Shape 427"/>
          <p:cNvSpPr/>
          <p:nvPr/>
        </p:nvSpPr>
        <p:spPr>
          <a:xfrm>
            <a:off x="158756" y="6507557"/>
            <a:ext cx="9953006" cy="123824"/>
          </a:xfrm>
          <a:prstGeom prst="rect">
            <a:avLst/>
          </a:prstGeom>
          <a:noFill/>
          <a:ln>
            <a:noFill/>
          </a:ln>
        </p:spPr>
        <p:txBody>
          <a:bodyPr lIns="0" tIns="0" rIns="0" bIns="0" anchor="b" anchorCtr="0">
            <a:noAutofit/>
          </a:bodyPr>
          <a:lstStyle/>
          <a:p>
            <a:pPr marL="493713" marR="0" lvl="0" indent="-493713"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SOURCE: OWA Strategic staffing team</a:t>
            </a:r>
          </a:p>
        </p:txBody>
      </p:sp>
      <p:pic>
        <p:nvPicPr>
          <p:cNvPr id="428" name="Shape 428"/>
          <p:cNvPicPr preferRelativeResize="0"/>
          <p:nvPr/>
        </p:nvPicPr>
        <p:blipFill rotWithShape="1">
          <a:blip r:embed="rId5">
            <a:alphaModFix/>
          </a:blip>
          <a:srcRect/>
          <a:stretch/>
        </p:blipFill>
        <p:spPr>
          <a:xfrm>
            <a:off x="10953957" y="49025"/>
            <a:ext cx="860674" cy="860675"/>
          </a:xfrm>
          <a:prstGeom prst="rect">
            <a:avLst/>
          </a:prstGeom>
          <a:noFill/>
          <a:ln>
            <a:noFill/>
          </a:ln>
        </p:spPr>
      </p:pic>
      <p:sp>
        <p:nvSpPr>
          <p:cNvPr id="429" name="Shape 429"/>
          <p:cNvSpPr/>
          <p:nvPr/>
        </p:nvSpPr>
        <p:spPr>
          <a:xfrm>
            <a:off x="142380" y="3102542"/>
            <a:ext cx="1691058" cy="744497"/>
          </a:xfrm>
          <a:prstGeom prst="wedgeRectCallout">
            <a:avLst>
              <a:gd name="adj1" fmla="val 57479"/>
              <a:gd name="adj2" fmla="val 13795"/>
            </a:avLst>
          </a:prstGeom>
          <a:solidFill>
            <a:schemeClr val="lt2"/>
          </a:solidFill>
          <a:ln w="127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Montana state EM could benefit from co-located fire expert</a:t>
            </a:r>
          </a:p>
        </p:txBody>
      </p:sp>
      <p:sp>
        <p:nvSpPr>
          <p:cNvPr id="430" name="Shape 430"/>
          <p:cNvSpPr/>
          <p:nvPr/>
        </p:nvSpPr>
        <p:spPr>
          <a:xfrm>
            <a:off x="8000427" y="2385783"/>
            <a:ext cx="1174818" cy="1182035"/>
          </a:xfrm>
          <a:prstGeom prst="wedgeRectCallout">
            <a:avLst>
              <a:gd name="adj1" fmla="val -61600"/>
              <a:gd name="adj2" fmla="val -14878"/>
            </a:avLst>
          </a:prstGeom>
          <a:solidFill>
            <a:schemeClr val="lt2"/>
          </a:solidFill>
          <a:ln w="127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Port Authority of NYC expressed need for  additional support</a:t>
            </a:r>
          </a:p>
        </p:txBody>
      </p:sp>
      <p:sp>
        <p:nvSpPr>
          <p:cNvPr id="431" name="Shape 431"/>
          <p:cNvSpPr/>
          <p:nvPr/>
        </p:nvSpPr>
        <p:spPr>
          <a:xfrm>
            <a:off x="7492245" y="3823137"/>
            <a:ext cx="1683001" cy="722415"/>
          </a:xfrm>
          <a:prstGeom prst="wedgeRectCallout">
            <a:avLst>
              <a:gd name="adj1" fmla="val -38080"/>
              <a:gd name="adj2" fmla="val -64556"/>
            </a:avLst>
          </a:prstGeom>
          <a:solidFill>
            <a:schemeClr val="lt2"/>
          </a:solidFill>
          <a:ln w="127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CDC in Atlanta interested in additional support</a:t>
            </a:r>
          </a:p>
        </p:txBody>
      </p:sp>
      <p:sp>
        <p:nvSpPr>
          <p:cNvPr id="432" name="Shape 432"/>
          <p:cNvSpPr/>
          <p:nvPr/>
        </p:nvSpPr>
        <p:spPr>
          <a:xfrm>
            <a:off x="7226064" y="4862626"/>
            <a:ext cx="1620687" cy="856238"/>
          </a:xfrm>
          <a:prstGeom prst="wedgeRectCallout">
            <a:avLst>
              <a:gd name="adj1" fmla="val -38080"/>
              <a:gd name="adj2" fmla="val -64556"/>
            </a:avLst>
          </a:prstGeom>
          <a:solidFill>
            <a:schemeClr val="lt2"/>
          </a:solidFill>
          <a:ln w="127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Support to One NOAA through ecological forecasting services</a:t>
            </a:r>
          </a:p>
        </p:txBody>
      </p:sp>
      <p:sp>
        <p:nvSpPr>
          <p:cNvPr id="433" name="Shape 433"/>
          <p:cNvSpPr/>
          <p:nvPr/>
        </p:nvSpPr>
        <p:spPr>
          <a:xfrm>
            <a:off x="142381" y="4971762"/>
            <a:ext cx="1691058" cy="744497"/>
          </a:xfrm>
          <a:prstGeom prst="wedgeRectCallout">
            <a:avLst>
              <a:gd name="adj1" fmla="val 57479"/>
              <a:gd name="adj2" fmla="val 21207"/>
            </a:avLst>
          </a:prstGeom>
          <a:solidFill>
            <a:schemeClr val="lt2"/>
          </a:solidFill>
          <a:ln w="127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NORTHCOM Alaska expressed need for additional support</a:t>
            </a:r>
          </a:p>
        </p:txBody>
      </p:sp>
      <p:sp>
        <p:nvSpPr>
          <p:cNvPr id="434" name="Shape 434"/>
          <p:cNvSpPr/>
          <p:nvPr/>
        </p:nvSpPr>
        <p:spPr>
          <a:xfrm>
            <a:off x="3406216" y="5718757"/>
            <a:ext cx="2954060" cy="544673"/>
          </a:xfrm>
          <a:prstGeom prst="wedgeRectCallout">
            <a:avLst>
              <a:gd name="adj1" fmla="val -24024"/>
              <a:gd name="adj2" fmla="val -67687"/>
            </a:avLst>
          </a:prstGeom>
          <a:solidFill>
            <a:schemeClr val="lt2"/>
          </a:solidFill>
          <a:ln w="127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Maui County could use in-person support more often than it receives now</a:t>
            </a:r>
          </a:p>
        </p:txBody>
      </p:sp>
      <p:sp>
        <p:nvSpPr>
          <p:cNvPr id="435" name="Shape 435"/>
          <p:cNvSpPr/>
          <p:nvPr/>
        </p:nvSpPr>
        <p:spPr>
          <a:xfrm>
            <a:off x="142379" y="1176595"/>
            <a:ext cx="1691058" cy="744497"/>
          </a:xfrm>
          <a:prstGeom prst="wedgeRectCallout">
            <a:avLst>
              <a:gd name="adj1" fmla="val 57479"/>
              <a:gd name="adj2" fmla="val 21207"/>
            </a:avLst>
          </a:prstGeom>
          <a:solidFill>
            <a:schemeClr val="lt2"/>
          </a:solidFill>
          <a:ln w="127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More ecological IDSS opportunities in Great Lakes region</a:t>
            </a:r>
          </a:p>
        </p:txBody>
      </p:sp>
      <p:sp>
        <p:nvSpPr>
          <p:cNvPr id="436" name="Shape 436"/>
          <p:cNvSpPr/>
          <p:nvPr/>
        </p:nvSpPr>
        <p:spPr>
          <a:xfrm>
            <a:off x="142381" y="3947975"/>
            <a:ext cx="1691058" cy="906975"/>
          </a:xfrm>
          <a:prstGeom prst="wedgeRectCallout">
            <a:avLst>
              <a:gd name="adj1" fmla="val 59810"/>
              <a:gd name="adj2" fmla="val 4266"/>
            </a:avLst>
          </a:prstGeom>
          <a:solidFill>
            <a:schemeClr val="lt2"/>
          </a:solidFill>
          <a:ln w="127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Additional opportunity to work with Flood Control Districts and Water Districts</a:t>
            </a:r>
          </a:p>
        </p:txBody>
      </p:sp>
      <p:sp>
        <p:nvSpPr>
          <p:cNvPr id="437" name="Shape 437"/>
          <p:cNvSpPr/>
          <p:nvPr/>
        </p:nvSpPr>
        <p:spPr>
          <a:xfrm>
            <a:off x="129889" y="2026024"/>
            <a:ext cx="1691058" cy="950777"/>
          </a:xfrm>
          <a:prstGeom prst="wedgeRectCallout">
            <a:avLst>
              <a:gd name="adj1" fmla="val 57479"/>
              <a:gd name="adj2" fmla="val 21207"/>
            </a:avLst>
          </a:prstGeom>
          <a:solidFill>
            <a:schemeClr val="lt2"/>
          </a:solidFill>
          <a:ln w="127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More IDSS efforts focused on flood frequency and severity in the Upper Plains</a:t>
            </a:r>
          </a:p>
        </p:txBody>
      </p:sp>
      <p:pic>
        <p:nvPicPr>
          <p:cNvPr id="438" name="Shape 438"/>
          <p:cNvPicPr preferRelativeResize="0"/>
          <p:nvPr/>
        </p:nvPicPr>
        <p:blipFill rotWithShape="1">
          <a:blip r:embed="rId6">
            <a:alphaModFix/>
          </a:blip>
          <a:srcRect/>
          <a:stretch/>
        </p:blipFill>
        <p:spPr>
          <a:xfrm>
            <a:off x="2179825" y="4488148"/>
            <a:ext cx="1204790" cy="1043255"/>
          </a:xfrm>
          <a:prstGeom prst="rect">
            <a:avLst/>
          </a:prstGeom>
          <a:noFill/>
          <a:ln w="9525" cap="flat" cmpd="sng">
            <a:solidFill>
              <a:schemeClr val="accent6"/>
            </a:solidFill>
            <a:prstDash val="solid"/>
            <a:round/>
            <a:headEnd type="none" w="med" len="med"/>
            <a:tailEnd type="none" w="med" len="med"/>
          </a:ln>
        </p:spPr>
      </p:pic>
      <p:sp>
        <p:nvSpPr>
          <p:cNvPr id="439" name="Shape 439"/>
          <p:cNvSpPr/>
          <p:nvPr/>
        </p:nvSpPr>
        <p:spPr>
          <a:xfrm>
            <a:off x="2255641" y="4987548"/>
            <a:ext cx="138677" cy="138677"/>
          </a:xfrm>
          <a:prstGeom prst="ellipse">
            <a:avLst/>
          </a:prstGeom>
          <a:solidFill>
            <a:srgbClr val="8700CB"/>
          </a:solidFill>
          <a:ln w="9525" cap="flat" cmpd="sng">
            <a:solidFill>
              <a:srgbClr val="8700CB"/>
            </a:solidFill>
            <a:prstDash val="solid"/>
            <a:round/>
            <a:headEnd type="none" w="med" len="med"/>
            <a:tailEnd type="none" w="med" len="med"/>
          </a:ln>
        </p:spPr>
        <p:txBody>
          <a:bodyPr lIns="3800" tIns="0" rIns="3800" bIns="0" anchor="ctr" anchorCtr="1">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chemeClr val="dk1"/>
              </a:solidFill>
              <a:latin typeface="Arial"/>
              <a:ea typeface="Arial"/>
              <a:cs typeface="Arial"/>
              <a:sym typeface="Arial"/>
            </a:endParaRPr>
          </a:p>
        </p:txBody>
      </p:sp>
      <p:sp>
        <p:nvSpPr>
          <p:cNvPr id="440" name="Shape 440"/>
          <p:cNvSpPr/>
          <p:nvPr/>
        </p:nvSpPr>
        <p:spPr>
          <a:xfrm>
            <a:off x="2392290" y="4509719"/>
            <a:ext cx="138677" cy="138677"/>
          </a:xfrm>
          <a:prstGeom prst="ellipse">
            <a:avLst/>
          </a:prstGeom>
          <a:solidFill>
            <a:srgbClr val="BB33FF"/>
          </a:solidFill>
          <a:ln w="9525" cap="flat" cmpd="sng">
            <a:solidFill>
              <a:srgbClr val="8700CB"/>
            </a:solidFill>
            <a:prstDash val="solid"/>
            <a:round/>
            <a:headEnd type="none" w="med" len="med"/>
            <a:tailEnd type="none" w="med" len="med"/>
          </a:ln>
        </p:spPr>
        <p:txBody>
          <a:bodyPr lIns="3800" tIns="0" rIns="3800" bIns="0" anchor="ctr" anchorCtr="1">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chemeClr val="dk1"/>
              </a:solidFill>
              <a:latin typeface="Arial"/>
              <a:ea typeface="Arial"/>
              <a:cs typeface="Arial"/>
              <a:sym typeface="Arial"/>
            </a:endParaRPr>
          </a:p>
        </p:txBody>
      </p:sp>
      <p:sp>
        <p:nvSpPr>
          <p:cNvPr id="441" name="Shape 441"/>
          <p:cNvSpPr/>
          <p:nvPr/>
        </p:nvSpPr>
        <p:spPr>
          <a:xfrm>
            <a:off x="3223571" y="5356162"/>
            <a:ext cx="138677" cy="138677"/>
          </a:xfrm>
          <a:prstGeom prst="ellipse">
            <a:avLst/>
          </a:prstGeom>
          <a:solidFill>
            <a:srgbClr val="BB33FF"/>
          </a:solidFill>
          <a:ln>
            <a:noFill/>
          </a:ln>
        </p:spPr>
        <p:txBody>
          <a:bodyPr lIns="3800" tIns="0" rIns="3800" bIns="0" anchor="ctr" anchorCtr="1">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chemeClr val="dk1"/>
              </a:solidFill>
              <a:latin typeface="Arial"/>
              <a:ea typeface="Arial"/>
              <a:cs typeface="Arial"/>
              <a:sym typeface="Arial"/>
            </a:endParaRPr>
          </a:p>
        </p:txBody>
      </p:sp>
      <p:sp>
        <p:nvSpPr>
          <p:cNvPr id="442" name="Shape 442"/>
          <p:cNvSpPr/>
          <p:nvPr/>
        </p:nvSpPr>
        <p:spPr>
          <a:xfrm>
            <a:off x="3586448" y="5148196"/>
            <a:ext cx="138677" cy="138677"/>
          </a:xfrm>
          <a:prstGeom prst="ellipse">
            <a:avLst/>
          </a:prstGeom>
          <a:solidFill>
            <a:srgbClr val="8700CB"/>
          </a:solidFill>
          <a:ln w="9525" cap="flat" cmpd="sng">
            <a:solidFill>
              <a:srgbClr val="8700CB"/>
            </a:solidFill>
            <a:prstDash val="solid"/>
            <a:round/>
            <a:headEnd type="none" w="med" len="med"/>
            <a:tailEnd type="none" w="med" len="med"/>
          </a:ln>
        </p:spPr>
        <p:txBody>
          <a:bodyPr lIns="3800" tIns="0" rIns="3800" bIns="0" anchor="ctr" anchorCtr="1">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chemeClr val="dk1"/>
              </a:solidFill>
              <a:latin typeface="Arial"/>
              <a:ea typeface="Arial"/>
              <a:cs typeface="Arial"/>
              <a:sym typeface="Arial"/>
            </a:endParaRPr>
          </a:p>
        </p:txBody>
      </p:sp>
      <p:pic>
        <p:nvPicPr>
          <p:cNvPr id="443" name="Shape 443"/>
          <p:cNvPicPr preferRelativeResize="0"/>
          <p:nvPr/>
        </p:nvPicPr>
        <p:blipFill rotWithShape="1">
          <a:blip r:embed="rId7">
            <a:alphaModFix/>
          </a:blip>
          <a:srcRect/>
          <a:stretch/>
        </p:blipFill>
        <p:spPr>
          <a:xfrm>
            <a:off x="6134871" y="5154351"/>
            <a:ext cx="788997" cy="493834"/>
          </a:xfrm>
          <a:prstGeom prst="rect">
            <a:avLst/>
          </a:prstGeom>
          <a:noFill/>
          <a:ln w="9525" cap="flat" cmpd="sng">
            <a:solidFill>
              <a:schemeClr val="accent6"/>
            </a:solidFill>
            <a:prstDash val="solid"/>
            <a:round/>
            <a:headEnd type="none" w="med" len="med"/>
            <a:tailEnd type="none" w="med" len="med"/>
          </a:ln>
        </p:spPr>
      </p:pic>
      <p:sp>
        <p:nvSpPr>
          <p:cNvPr id="444" name="Shape 444"/>
          <p:cNvSpPr/>
          <p:nvPr/>
        </p:nvSpPr>
        <p:spPr>
          <a:xfrm>
            <a:off x="6583171" y="5217485"/>
            <a:ext cx="138677" cy="138677"/>
          </a:xfrm>
          <a:prstGeom prst="ellipse">
            <a:avLst/>
          </a:prstGeom>
          <a:solidFill>
            <a:srgbClr val="8700CB"/>
          </a:solidFill>
          <a:ln w="9525" cap="flat" cmpd="sng">
            <a:solidFill>
              <a:srgbClr val="8700CB"/>
            </a:solidFill>
            <a:prstDash val="solid"/>
            <a:round/>
            <a:headEnd type="none" w="med" len="med"/>
            <a:tailEnd type="none" w="med" len="med"/>
          </a:ln>
        </p:spPr>
        <p:txBody>
          <a:bodyPr lIns="3800" tIns="0" rIns="3800" bIns="0" anchor="ctr" anchorCtr="1">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chemeClr val="dk1"/>
              </a:solidFill>
              <a:latin typeface="Arial"/>
              <a:ea typeface="Arial"/>
              <a:cs typeface="Arial"/>
              <a:sym typeface="Arial"/>
            </a:endParaRPr>
          </a:p>
        </p:txBody>
      </p:sp>
      <p:pic>
        <p:nvPicPr>
          <p:cNvPr id="445" name="Shape 445"/>
          <p:cNvPicPr preferRelativeResize="0"/>
          <p:nvPr/>
        </p:nvPicPr>
        <p:blipFill rotWithShape="1">
          <a:blip r:embed="rId8">
            <a:alphaModFix/>
          </a:blip>
          <a:srcRect/>
          <a:stretch/>
        </p:blipFill>
        <p:spPr>
          <a:xfrm>
            <a:off x="4345503" y="5082967"/>
            <a:ext cx="648642" cy="492376"/>
          </a:xfrm>
          <a:prstGeom prst="rect">
            <a:avLst/>
          </a:prstGeom>
          <a:noFill/>
          <a:ln w="9525" cap="flat" cmpd="sng">
            <a:solidFill>
              <a:schemeClr val="accent6"/>
            </a:solidFill>
            <a:prstDash val="solid"/>
            <a:round/>
            <a:headEnd type="none" w="med" len="med"/>
            <a:tailEnd type="none" w="med" len="med"/>
          </a:ln>
        </p:spPr>
      </p:pic>
      <p:sp>
        <p:nvSpPr>
          <p:cNvPr id="446" name="Shape 446"/>
          <p:cNvSpPr/>
          <p:nvPr/>
        </p:nvSpPr>
        <p:spPr>
          <a:xfrm>
            <a:off x="4659005" y="5348975"/>
            <a:ext cx="138677" cy="138677"/>
          </a:xfrm>
          <a:prstGeom prst="ellipse">
            <a:avLst/>
          </a:prstGeom>
          <a:solidFill>
            <a:srgbClr val="BB33FF"/>
          </a:solidFill>
          <a:ln>
            <a:noFill/>
          </a:ln>
        </p:spPr>
        <p:txBody>
          <a:bodyPr lIns="3800" tIns="0" rIns="3800" bIns="0" anchor="ctr" anchorCtr="1">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chemeClr val="dk1"/>
              </a:solidFill>
              <a:latin typeface="Arial"/>
              <a:ea typeface="Arial"/>
              <a:cs typeface="Arial"/>
              <a:sym typeface="Arial"/>
            </a:endParaRPr>
          </a:p>
        </p:txBody>
      </p:sp>
      <p:sp>
        <p:nvSpPr>
          <p:cNvPr id="447" name="Shape 447"/>
          <p:cNvSpPr txBox="1"/>
          <p:nvPr/>
        </p:nvSpPr>
        <p:spPr>
          <a:xfrm>
            <a:off x="9291546" y="2230246"/>
            <a:ext cx="2395115" cy="2507033"/>
          </a:xfrm>
          <a:prstGeom prst="rect">
            <a:avLst/>
          </a:prstGeom>
          <a:solidFill>
            <a:schemeClr val="lt1"/>
          </a:solidFill>
          <a:ln w="19050" cap="flat" cmpd="sng">
            <a:solidFill>
              <a:schemeClr val="accent3"/>
            </a:solidFill>
            <a:prstDash val="solid"/>
            <a:round/>
            <a:headEnd type="none" w="med" len="med"/>
            <a:tailEnd type="none" w="med" len="med"/>
          </a:ln>
        </p:spPr>
        <p:txBody>
          <a:bodyPr lIns="72000" tIns="72000" rIns="72000" bIns="72000" anchor="ctr" anchorCtr="0">
            <a:noAutofit/>
          </a:bodyPr>
          <a:lstStyle/>
          <a:p>
            <a:pPr marL="194400" marR="0" lvl="1" indent="-194400" algn="l" rtl="0">
              <a:lnSpc>
                <a:spcPct val="100000"/>
              </a:lnSpc>
              <a:spcBef>
                <a:spcPts val="0"/>
              </a:spcBef>
              <a:spcAft>
                <a:spcPts val="0"/>
              </a:spcAft>
              <a:buClr>
                <a:schemeClr val="dk2"/>
              </a:buClr>
              <a:buSzPct val="125000"/>
              <a:buFont typeface="Arial"/>
              <a:buChar char="▪"/>
            </a:pPr>
            <a:r>
              <a:rPr lang="en-US" sz="1200" b="0" i="0" u="none" strike="noStrike" cap="none">
                <a:solidFill>
                  <a:schemeClr val="dk1"/>
                </a:solidFill>
                <a:latin typeface="Arial"/>
                <a:ea typeface="Arial"/>
                <a:cs typeface="Arial"/>
                <a:sym typeface="Arial"/>
              </a:rPr>
              <a:t>Every NWS office serves partners with IDSS needs, however the level of need varies across offices</a:t>
            </a:r>
          </a:p>
          <a:p>
            <a:pPr marL="194400" marR="0" lvl="1" indent="-194400" algn="l" rtl="0">
              <a:lnSpc>
                <a:spcPct val="100000"/>
              </a:lnSpc>
              <a:spcBef>
                <a:spcPts val="600"/>
              </a:spcBef>
              <a:spcAft>
                <a:spcPts val="0"/>
              </a:spcAft>
              <a:buClr>
                <a:schemeClr val="dk2"/>
              </a:buClr>
              <a:buSzPct val="125000"/>
              <a:buFont typeface="Arial"/>
              <a:buChar char="▪"/>
            </a:pPr>
            <a:r>
              <a:rPr lang="en-US" sz="1200" b="0" i="0" u="none" strike="noStrike" cap="none">
                <a:solidFill>
                  <a:schemeClr val="dk1"/>
                </a:solidFill>
                <a:latin typeface="Arial"/>
                <a:ea typeface="Arial"/>
                <a:cs typeface="Arial"/>
                <a:sym typeface="Arial"/>
              </a:rPr>
              <a:t>Better serving </a:t>
            </a:r>
            <a:r>
              <a:rPr lang="en-US" sz="1200" b="1" i="0" u="none" strike="noStrike" cap="none">
                <a:solidFill>
                  <a:schemeClr val="accent3"/>
                </a:solidFill>
                <a:latin typeface="Arial"/>
                <a:ea typeface="Arial"/>
                <a:cs typeface="Arial"/>
                <a:sym typeface="Arial"/>
              </a:rPr>
              <a:t>partners </a:t>
            </a:r>
            <a:r>
              <a:rPr lang="en-US" sz="1200" b="0" i="0" u="none" strike="noStrike" cap="none">
                <a:solidFill>
                  <a:schemeClr val="dk1"/>
                </a:solidFill>
                <a:latin typeface="Arial"/>
                <a:ea typeface="Arial"/>
                <a:cs typeface="Arial"/>
                <a:sym typeface="Arial"/>
              </a:rPr>
              <a:t>by enhancing quality and consistency of IDSS at all levels of the organization, in all current locations because analysis shows 94% of partners are local partners</a:t>
            </a:r>
            <a:r>
              <a:rPr lang="en-US" sz="1200" b="0" i="0" u="none" strike="noStrike" cap="none" baseline="30000">
                <a:solidFill>
                  <a:schemeClr val="dk1"/>
                </a:solidFill>
                <a:latin typeface="Arial"/>
                <a:ea typeface="Arial"/>
                <a:cs typeface="Arial"/>
                <a:sym typeface="Arial"/>
              </a:rPr>
              <a:t>1</a:t>
            </a:r>
            <a:r>
              <a:rPr lang="en-US" sz="1200" b="0" i="0" u="none" strike="noStrike" cap="none">
                <a:solidFill>
                  <a:schemeClr val="dk1"/>
                </a:solidFill>
                <a:latin typeface="Arial"/>
                <a:ea typeface="Arial"/>
                <a:cs typeface="Arial"/>
                <a:sym typeface="Arial"/>
              </a:rPr>
              <a:t> – no office closures </a:t>
            </a:r>
          </a:p>
        </p:txBody>
      </p:sp>
      <p:sp>
        <p:nvSpPr>
          <p:cNvPr id="448" name="Shape 448"/>
          <p:cNvSpPr txBox="1"/>
          <p:nvPr/>
        </p:nvSpPr>
        <p:spPr>
          <a:xfrm>
            <a:off x="158756" y="6305944"/>
            <a:ext cx="11398753" cy="123824"/>
          </a:xfrm>
          <a:prstGeom prst="rect">
            <a:avLst/>
          </a:prstGeom>
          <a:noFill/>
          <a:ln>
            <a:noFill/>
          </a:ln>
        </p:spPr>
        <p:txBody>
          <a:bodyPr lIns="0" tIns="0" rIns="0" bIns="0" anchor="b" anchorCtr="0">
            <a:noAutofit/>
          </a:bodyPr>
          <a:lstStyle/>
          <a:p>
            <a:pPr marL="85725" marR="0" lvl="0" indent="-85725" algn="l" rtl="0">
              <a:lnSpc>
                <a:spcPct val="100000"/>
              </a:lnSpc>
              <a:spcBef>
                <a:spcPts val="0"/>
              </a:spcBef>
              <a:spcAft>
                <a:spcPts val="0"/>
              </a:spcAft>
              <a:buClr>
                <a:schemeClr val="accent6"/>
              </a:buClr>
              <a:buSzPct val="25000"/>
              <a:buFont typeface="Arial"/>
              <a:buNone/>
            </a:pPr>
            <a:r>
              <a:rPr lang="en-US" sz="800" b="0" i="0" u="none" strike="noStrike" cap="none">
                <a:solidFill>
                  <a:schemeClr val="accent6"/>
                </a:solidFill>
                <a:latin typeface="Arial"/>
                <a:ea typeface="Arial"/>
                <a:cs typeface="Arial"/>
                <a:sym typeface="Arial"/>
              </a:rPr>
              <a:t>1 NWS IDSS core and deep partners identified through national training, data call, and review May – July 2016</a:t>
            </a:r>
          </a:p>
        </p:txBody>
      </p:sp>
    </p:spTree>
  </p:cSld>
  <p:clrMapOvr>
    <a:masterClrMapping/>
  </p:clrMapOvr>
</p:sld>
</file>

<file path=ppt/theme/theme1.xml><?xml version="1.0" encoding="utf-8"?>
<a:theme xmlns:a="http://schemas.openxmlformats.org/drawingml/2006/main" name="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6530</Words>
  <Application>Microsoft Office PowerPoint</Application>
  <PresentationFormat>Custom</PresentationFormat>
  <Paragraphs>744</Paragraphs>
  <Slides>37</Slides>
  <Notes>37</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37</vt:i4>
      </vt:variant>
    </vt:vector>
  </HeadingPairs>
  <TitlesOfParts>
    <vt:vector size="45" baseType="lpstr">
      <vt:lpstr>Arial</vt:lpstr>
      <vt:lpstr>Noto Sans Symbols</vt:lpstr>
      <vt:lpstr>Firm Format - template_Blue</vt:lpstr>
      <vt:lpstr>Firm Format - template_Blue</vt:lpstr>
      <vt:lpstr>Firm Format - template_Blue</vt:lpstr>
      <vt:lpstr>Firm Format - template_Blue</vt:lpstr>
      <vt:lpstr>Firm Format - template_Blue</vt:lpstr>
      <vt:lpstr>Firm Format - template_Blue</vt:lpstr>
      <vt:lpstr>NCEP Annual Operating Plan Meeting:  Evolve NWS PMO</vt:lpstr>
      <vt:lpstr>Contents – objectives for today’s discussion</vt:lpstr>
      <vt:lpstr>Contents – objectives for today’s discussion</vt:lpstr>
      <vt:lpstr>Evolve NWS born out of NAS and NAPA studies in 2012 and 2013</vt:lpstr>
      <vt:lpstr>OWA studied NWS’s workforce, organizational structure and operating model, providing data supporting potential required evolution for delivering Weather-Ready Nation Vision</vt:lpstr>
      <vt:lpstr>Comprehensive Evolve strategy based on three pillars: deeper service to core partners, cutting-edge scientific capabilities, and strategic engagement with the enterprise</vt:lpstr>
      <vt:lpstr>OWA diagnostic led to a vision for how NWS can achieve a Weather-Ready Nation</vt:lpstr>
      <vt:lpstr>Improving service to partners through IDSS, with the goal of building a Weather-Ready Nation</vt:lpstr>
      <vt:lpstr>The current service-delivery operating model does not meet growing need for IDSS</vt:lpstr>
      <vt:lpstr>As flexibility is unlocked over time, NWS will move positions to areas of greatest need,  and ensure that all partners receive as much or more support as they do today</vt:lpstr>
      <vt:lpstr>Developing a collaborative forecast process that results in a common operating picture is critical for improving IDSS</vt:lpstr>
      <vt:lpstr>Each idea contributes to flexibility needed to meet WRN needs</vt:lpstr>
      <vt:lpstr>Contents – objectives for today’s discussion</vt:lpstr>
      <vt:lpstr>Vision for Evolving the NWS: five objectives</vt:lpstr>
      <vt:lpstr>Why did we create a Program Management Office (PMO) and what does it do?</vt:lpstr>
      <vt:lpstr>PMO manages Evolve NWS</vt:lpstr>
      <vt:lpstr>How teams work in the PMO? </vt:lpstr>
      <vt:lpstr>High-level overview of initiatives to move out against in 2017</vt:lpstr>
      <vt:lpstr>PMO Relationship to NWS Governance</vt:lpstr>
      <vt:lpstr>Program Management Office Charter</vt:lpstr>
      <vt:lpstr>Contents – objectives for today’s discussion</vt:lpstr>
      <vt:lpstr>Discussion: establishing a collaborative working relationship</vt:lpstr>
      <vt:lpstr>Appendix</vt:lpstr>
      <vt:lpstr>Evolve NWS will result in increased staff time for supporting partner decision-making, which  is critical to our public safety mission, delivered at the local, state, and national levels</vt:lpstr>
      <vt:lpstr>Meeting IDSS demand requires finding additional flexibility within current “service-delivery” employee staffing structure</vt:lpstr>
      <vt:lpstr>Vision for evolving to a Fully Integrated Field Structure built on collaboration</vt:lpstr>
      <vt:lpstr>Phased testing and evaluation vision developed in fall 2016 (continued)</vt:lpstr>
      <vt:lpstr>The phased approach allows for incremental redistribution of resources, subject to the outcomes of systematic testing and evaluation</vt:lpstr>
      <vt:lpstr>Evolve NWS vision of a potential future state, with strategic staffing to best meet partner needs and most efficiently use resources</vt:lpstr>
      <vt:lpstr>Phased testing and evaluation vision developed in fall 2016</vt:lpstr>
      <vt:lpstr>NWS has identified several ways to meet demand by unlocking staff time and increasing flexibility within current office footprint and staffing levels</vt:lpstr>
      <vt:lpstr>Diverse group of NWS staff contributed to ideas for adjusting operations to meet IDSS demand</vt:lpstr>
      <vt:lpstr>Current PMO structure blueprint and governance interface</vt:lpstr>
      <vt:lpstr>RDs outlined several tests for refining future state concept in fall 2016</vt:lpstr>
      <vt:lpstr>RDs outlined several tests for refining future state concept in fall 2016 (continued)</vt:lpstr>
      <vt:lpstr>Review of key OWA decisions</vt:lpstr>
      <vt:lpstr>Review of key OWA decisions (continued)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NCEP Annual Operating Plan Meeting:  Evolve NWS PMO</dc:title>
  <dc:creator>JoAnn Becker</dc:creator>
  <cp:lastModifiedBy>JoAnn Becker</cp:lastModifiedBy>
  <cp:revision>1</cp:revision>
  <dcterms:modified xsi:type="dcterms:W3CDTF">2017-02-14T22:06:43Z</dcterms:modified>
</cp:coreProperties>
</file>